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6423" r:id="rId2"/>
    <p:sldMasterId id="2147486425" r:id="rId3"/>
  </p:sldMasterIdLst>
  <p:notesMasterIdLst>
    <p:notesMasterId r:id="rId39"/>
  </p:notesMasterIdLst>
  <p:handoutMasterIdLst>
    <p:handoutMasterId r:id="rId40"/>
  </p:handoutMasterIdLst>
  <p:sldIdLst>
    <p:sldId id="517" r:id="rId4"/>
    <p:sldId id="515" r:id="rId5"/>
    <p:sldId id="516" r:id="rId6"/>
    <p:sldId id="1007" r:id="rId7"/>
    <p:sldId id="986" r:id="rId8"/>
    <p:sldId id="1185" r:id="rId9"/>
    <p:sldId id="1139" r:id="rId10"/>
    <p:sldId id="1177" r:id="rId11"/>
    <p:sldId id="1180" r:id="rId12"/>
    <p:sldId id="1178" r:id="rId13"/>
    <p:sldId id="1181" r:id="rId14"/>
    <p:sldId id="1182" r:id="rId15"/>
    <p:sldId id="1184" r:id="rId16"/>
    <p:sldId id="1162" r:id="rId17"/>
    <p:sldId id="1200" r:id="rId18"/>
    <p:sldId id="1164" r:id="rId19"/>
    <p:sldId id="1165" r:id="rId20"/>
    <p:sldId id="1167" r:id="rId21"/>
    <p:sldId id="1168" r:id="rId22"/>
    <p:sldId id="1169" r:id="rId23"/>
    <p:sldId id="1170" r:id="rId24"/>
    <p:sldId id="1192" r:id="rId25"/>
    <p:sldId id="1196" r:id="rId26"/>
    <p:sldId id="1197" r:id="rId27"/>
    <p:sldId id="1193" r:id="rId28"/>
    <p:sldId id="1183" r:id="rId29"/>
    <p:sldId id="1186" r:id="rId30"/>
    <p:sldId id="1176" r:id="rId31"/>
    <p:sldId id="1203" r:id="rId32"/>
    <p:sldId id="1202" r:id="rId33"/>
    <p:sldId id="1195" r:id="rId34"/>
    <p:sldId id="1194" r:id="rId35"/>
    <p:sldId id="521" r:id="rId36"/>
    <p:sldId id="1075" r:id="rId37"/>
    <p:sldId id="520" r:id="rId38"/>
  </p:sldIdLst>
  <p:sldSz cx="12192000" cy="6858000"/>
  <p:notesSz cx="9396413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FEBF09"/>
    <a:srgbClr val="FDD7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203" autoAdjust="0"/>
  </p:normalViewPr>
  <p:slideViewPr>
    <p:cSldViewPr snapToGrid="0">
      <p:cViewPr varScale="1">
        <p:scale>
          <a:sx n="78" d="100"/>
          <a:sy n="78" d="100"/>
        </p:scale>
        <p:origin x="84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188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72630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21656" y="1"/>
            <a:ext cx="4072630" cy="35195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3DC0DAA-88FB-45F8-B8EB-A735132E10D8}" type="datetimeFigureOut">
              <a:rPr lang="en-US" altLang="en-US"/>
              <a:pPr>
                <a:defRPr/>
              </a:pPr>
              <a:t>6/22/2016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5"/>
            <a:ext cx="4072630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21656" y="6658445"/>
            <a:ext cx="4072630" cy="35195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59AC7C6-85BB-49FE-B972-0F9B42975A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2453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72630" cy="35195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21656" y="1"/>
            <a:ext cx="4072630" cy="351957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43F9D46-B989-455C-9D2A-3BB661337C79}" type="datetimeFigureOut">
              <a:rPr lang="en-US" altLang="en-US"/>
              <a:pPr>
                <a:defRPr/>
              </a:pPr>
              <a:t>6/22/2016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95563" y="876300"/>
            <a:ext cx="4205287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40493" y="3373516"/>
            <a:ext cx="7515428" cy="276058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445"/>
            <a:ext cx="4072630" cy="351957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21656" y="6658445"/>
            <a:ext cx="4072630" cy="351957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5944425-C6C8-48EF-9026-F66C5AED84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486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DD623AD-BA2C-4318-97DF-30C533B02CFF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23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944425-C6C8-48EF-9026-F66C5AED84F1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94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Pam- upload Hearing wait 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944425-C6C8-48EF-9026-F66C5AED84F1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0763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Pam </a:t>
            </a:r>
            <a:r>
              <a:rPr lang="en-US" dirty="0" err="1" smtClean="0"/>
              <a:t>Intriduces</a:t>
            </a:r>
            <a:r>
              <a:rPr lang="en-US" dirty="0" smtClean="0"/>
              <a:t> Sarah</a:t>
            </a:r>
            <a:r>
              <a:rPr lang="en-US" baseline="0" dirty="0" smtClean="0"/>
              <a:t>  and Linda.   Sarah  presents first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944425-C6C8-48EF-9026-F66C5AED84F1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359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Sarah https://www.ssa.gov/appeals/odar_ho_sites.html</a:t>
            </a:r>
          </a:p>
          <a:p>
            <a:endParaRPr lang="en-US" dirty="0" smtClean="0"/>
          </a:p>
          <a:p>
            <a:r>
              <a:rPr lang="en-US" dirty="0" smtClean="0"/>
              <a:t>10 regional</a:t>
            </a:r>
            <a:r>
              <a:rPr lang="en-US" baseline="0" dirty="0" smtClean="0"/>
              <a:t> offices- hyperlink and upload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944425-C6C8-48EF-9026-F66C5AED84F1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5163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SARAH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944425-C6C8-48EF-9026-F66C5AED84F1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631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SARAH</a:t>
            </a:r>
          </a:p>
          <a:p>
            <a:r>
              <a:rPr lang="en-US" dirty="0" smtClean="0"/>
              <a:t>Upload Acknowledgement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944425-C6C8-48EF-9026-F66C5AED84F1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1423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LINDA</a:t>
            </a:r>
            <a:r>
              <a:rPr lang="en-US" dirty="0" smtClean="0"/>
              <a:t> Acknowledgment upload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944425-C6C8-48EF-9026-F66C5AED84F1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1173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LINDA,</a:t>
            </a:r>
            <a:r>
              <a:rPr lang="en-US" dirty="0" smtClean="0"/>
              <a:t>  PHC upload  new HALLEX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944425-C6C8-48EF-9026-F66C5AED84F1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6823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SARAH</a:t>
            </a:r>
          </a:p>
          <a:p>
            <a:r>
              <a:rPr lang="en-US" dirty="0" smtClean="0"/>
              <a:t>Upload- redacted</a:t>
            </a:r>
          </a:p>
          <a:p>
            <a:r>
              <a:rPr lang="en-US" dirty="0" smtClean="0"/>
              <a:t>Decrypt</a:t>
            </a:r>
            <a:r>
              <a:rPr lang="en-US" baseline="0" dirty="0" smtClean="0"/>
              <a:t> CD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944425-C6C8-48EF-9026-F66C5AED84F1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317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SARAH</a:t>
            </a:r>
          </a:p>
          <a:p>
            <a:r>
              <a:rPr lang="en-US" dirty="0" smtClean="0"/>
              <a:t>Upload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944425-C6C8-48EF-9026-F66C5AED84F1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1803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931E4E0-9802-4AD1-A266-B9EF26A5C8BA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33527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SARAH</a:t>
            </a:r>
          </a:p>
          <a:p>
            <a:r>
              <a:rPr lang="en-US" dirty="0" smtClean="0"/>
              <a:t>Upload</a:t>
            </a:r>
          </a:p>
          <a:p>
            <a:r>
              <a:rPr lang="en-US" dirty="0" smtClean="0"/>
              <a:t>Do it before the hearing, know what is in the Exhibit List</a:t>
            </a:r>
          </a:p>
          <a:p>
            <a:r>
              <a:rPr lang="en-US" dirty="0" smtClean="0"/>
              <a:t>Review Medical Evidence</a:t>
            </a:r>
          </a:p>
          <a:p>
            <a:r>
              <a:rPr lang="en-US" dirty="0" smtClean="0"/>
              <a:t>Form “Theory of the Case”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944425-C6C8-48EF-9026-F66C5AED84F1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3301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SARAH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944425-C6C8-48EF-9026-F66C5AED84F1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6385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SARAH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944425-C6C8-48EF-9026-F66C5AED84F1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29383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SARAH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944425-C6C8-48EF-9026-F66C5AED84F1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4949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LINDA</a:t>
            </a:r>
          </a:p>
          <a:p>
            <a:r>
              <a:rPr lang="en-US" dirty="0" smtClean="0"/>
              <a:t>upload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944425-C6C8-48EF-9026-F66C5AED84F1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18963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SARAH and LINDA</a:t>
            </a:r>
            <a:r>
              <a:rPr lang="en-US" dirty="0" smtClean="0"/>
              <a:t>,  Conversation on hypothetical  Next slide review </a:t>
            </a:r>
            <a:r>
              <a:rPr lang="en-US" dirty="0" err="1" smtClean="0"/>
              <a:t>Seq</a:t>
            </a:r>
            <a:r>
              <a:rPr lang="en-US" dirty="0" smtClean="0"/>
              <a:t> </a:t>
            </a:r>
            <a:r>
              <a:rPr lang="en-US" dirty="0" err="1" smtClean="0"/>
              <a:t>Eval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944425-C6C8-48EF-9026-F66C5AED84F1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4285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Linda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944425-C6C8-48EF-9026-F66C5AED84F1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85613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LINDA</a:t>
            </a:r>
          </a:p>
          <a:p>
            <a:endParaRPr lang="en-US" dirty="0" smtClean="0"/>
          </a:p>
          <a:p>
            <a:r>
              <a:rPr lang="en-US" dirty="0" smtClean="0"/>
              <a:t>Screenshot</a:t>
            </a:r>
          </a:p>
          <a:p>
            <a:r>
              <a:rPr lang="en-US" dirty="0" smtClean="0"/>
              <a:t>Upload handout</a:t>
            </a:r>
            <a:r>
              <a:rPr lang="en-US" baseline="0" dirty="0" smtClean="0"/>
              <a:t>, </a:t>
            </a:r>
            <a:endParaRPr lang="en-US" dirty="0" smtClean="0"/>
          </a:p>
          <a:p>
            <a:r>
              <a:rPr lang="en-US" dirty="0" smtClean="0"/>
              <a:t>Linda will review- to be a resource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944425-C6C8-48EF-9026-F66C5AED84F1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2020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SARAH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944425-C6C8-48EF-9026-F66C5AED84F1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6984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SARAH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944425-C6C8-48EF-9026-F66C5AED84F1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912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/>
            <a:r>
              <a:rPr lang="en-US" altLang="en-US" smtClean="0"/>
              <a:t> </a:t>
            </a:r>
          </a:p>
          <a:p>
            <a:pPr marL="342900" indent="-3429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altLang="en-US" smtClean="0"/>
              <a:t> </a:t>
            </a:r>
          </a:p>
          <a:p>
            <a:pPr marL="342900" indent="-342900"/>
            <a:endParaRPr lang="en-US" altLang="en-US" smtClean="0"/>
          </a:p>
          <a:p>
            <a:pPr marL="342900" indent="-342900"/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138F0BF-DF8D-4EC8-BA8B-786DFC84EEFC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91833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A53C52F-3213-4A17-B8A6-CF81EDB7BC7C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03850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Last</a:t>
            </a:r>
            <a:r>
              <a:rPr lang="en-US" b="1" baseline="0" dirty="0" smtClean="0"/>
              <a:t> years webinar 6/15  </a:t>
            </a:r>
            <a:r>
              <a:rPr lang="en-US" sz="1200" b="1" i="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None</a:t>
            </a:r>
            <a:r>
              <a:rPr lang="en-US" b="1" dirty="0" smtClean="0"/>
              <a:t> </a:t>
            </a:r>
            <a:r>
              <a:rPr lang="en-US" sz="1200" b="1" i="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133/251</a:t>
            </a:r>
            <a:r>
              <a:rPr lang="en-US" b="1" dirty="0" smtClean="0"/>
              <a:t> </a:t>
            </a:r>
            <a:r>
              <a:rPr lang="en-US" sz="1200" b="1" i="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53% , </a:t>
            </a:r>
            <a:r>
              <a:rPr lang="en-US" dirty="0" smtClean="0"/>
              <a:t> </a:t>
            </a:r>
            <a:r>
              <a:rPr lang="en-US" b="1" dirty="0" smtClean="0"/>
              <a:t>1- </a:t>
            </a:r>
            <a:r>
              <a:rPr lang="en-US" sz="1200" b="1" i="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5- 49/251</a:t>
            </a:r>
            <a:r>
              <a:rPr lang="en-US" b="1" dirty="0" smtClean="0"/>
              <a:t> </a:t>
            </a:r>
            <a:r>
              <a:rPr lang="en-US" sz="1200" b="1" i="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20%</a:t>
            </a:r>
            <a:r>
              <a:rPr lang="en-US" b="1" dirty="0" smtClean="0"/>
              <a:t> ,  </a:t>
            </a:r>
            <a:r>
              <a:rPr lang="en-US" sz="1200" b="1" i="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More than 5</a:t>
            </a:r>
            <a:r>
              <a:rPr lang="en-US" b="1" dirty="0" smtClean="0"/>
              <a:t> </a:t>
            </a:r>
            <a:r>
              <a:rPr lang="en-US" sz="1200" b="1" i="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20/251</a:t>
            </a:r>
            <a:r>
              <a:rPr lang="en-US" b="1" dirty="0" smtClean="0"/>
              <a:t> </a:t>
            </a:r>
            <a:r>
              <a:rPr lang="en-US" sz="1200" b="1" i="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8%</a:t>
            </a:r>
            <a:r>
              <a:rPr lang="en-US" dirty="0" smtClean="0"/>
              <a:t> </a:t>
            </a:r>
            <a:r>
              <a:rPr lang="en-US" b="1" dirty="0" smtClean="0"/>
              <a:t> </a:t>
            </a:r>
            <a:endParaRPr lang="en-US" altLang="en-US" b="1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9A280EC-FBD9-4120-B819-BF9FA0F0ACF7}" type="slidenum">
              <a:rPr lang="en-US" altLang="en-US" smtClean="0">
                <a:solidFill>
                  <a:srgbClr val="000000"/>
                </a:solidFill>
              </a:rPr>
              <a:pPr/>
              <a:t>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571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Pam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51D9BFB-4208-4BDA-AFB8-771930D1B991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08670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00FE21B-61D6-4C59-AC4A-158DCD3B10A7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4411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Overview of ODAR</a:t>
            </a:r>
          </a:p>
          <a:p>
            <a:r>
              <a:rPr lang="en-US" dirty="0" smtClean="0"/>
              <a:t>Filing</a:t>
            </a:r>
            <a:r>
              <a:rPr lang="en-US" baseline="0" dirty="0" smtClean="0"/>
              <a:t> Hearing Request</a:t>
            </a:r>
          </a:p>
          <a:p>
            <a:r>
              <a:rPr lang="en-US" baseline="0" dirty="0" smtClean="0"/>
              <a:t>Reviewing Folder</a:t>
            </a:r>
          </a:p>
          <a:p>
            <a:r>
              <a:rPr lang="en-US" baseline="0" dirty="0" smtClean="0"/>
              <a:t>Day of Hearing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944425-C6C8-48EF-9026-F66C5AED84F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870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Filing appeals</a:t>
            </a:r>
          </a:p>
          <a:p>
            <a:r>
              <a:rPr lang="en-US" dirty="0" smtClean="0"/>
              <a:t>OTR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944425-C6C8-48EF-9026-F66C5AED84F1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158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AFD63-2D9B-462B-B91A-252E2670E42B}" type="datetimeFigureOut">
              <a:rPr lang="en-US" altLang="en-US"/>
              <a:pPr>
                <a:defRPr/>
              </a:pPr>
              <a:t>6/22/2016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77689-0242-4CBC-915E-A1FEF38C5E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44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16022-FA71-4AD6-925E-C6738C1EB49D}" type="datetimeFigureOut">
              <a:rPr lang="en-US" altLang="en-US"/>
              <a:pPr>
                <a:defRPr/>
              </a:pPr>
              <a:t>6/22/2016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58177-FB3F-4424-8B1A-1913BE5615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748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29560-E05A-4CE3-A4B6-6DD8E2C0E34A}" type="datetimeFigureOut">
              <a:rPr lang="en-US" altLang="en-US"/>
              <a:pPr>
                <a:defRPr/>
              </a:pPr>
              <a:t>6/22/2016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E33C0-A31B-4604-B1B1-4010380E87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617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t="12292" r="4723" b="15483"/>
          <a:stretch>
            <a:fillRect/>
          </a:stretch>
        </p:blipFill>
        <p:spPr bwMode="auto">
          <a:xfrm>
            <a:off x="114300" y="220663"/>
            <a:ext cx="20701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:\SOAR\PowerPoints\Transparent Logos\SAMHSA Logos_b_nobg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775" y="6415088"/>
            <a:ext cx="13144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F217C-57F0-4DAD-9759-F114A7C8F2A1}" type="datetimeFigureOut">
              <a:rPr lang="en-US" altLang="en-US"/>
              <a:pPr>
                <a:defRPr/>
              </a:pPr>
              <a:t>6/22/2016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46FEF-EB50-44A5-888E-F57979FA63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345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E5FEF-6BAB-43E6-9144-72A8726F1621}" type="datetimeFigureOut">
              <a:rPr lang="en-US" altLang="en-US"/>
              <a:pPr>
                <a:defRPr/>
              </a:pPr>
              <a:t>6/22/2016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38058-ED4A-4FAE-91DC-CDDB16469F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0238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ACE39-37BD-4A23-82C4-73063AA0D67E}" type="datetimeFigureOut">
              <a:rPr lang="en-US" altLang="en-US"/>
              <a:pPr>
                <a:defRPr/>
              </a:pPr>
              <a:t>6/22/2016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9E55B-276F-4CB7-BA1F-744129422A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609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t="12292" r="4723" b="15483"/>
          <a:stretch>
            <a:fillRect/>
          </a:stretch>
        </p:blipFill>
        <p:spPr bwMode="auto">
          <a:xfrm>
            <a:off x="114300" y="220663"/>
            <a:ext cx="20701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:\SOAR\PowerPoints\Transparent Logos\SAMHSA Logos_b_nobg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775" y="6415088"/>
            <a:ext cx="13144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FDB0A-DA96-455D-9D70-4A823E5528C4}" type="datetimeFigureOut">
              <a:rPr lang="en-US" altLang="en-US"/>
              <a:pPr>
                <a:defRPr/>
              </a:pPr>
              <a:t>6/22/2016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95544-7B6E-4600-A54C-85B933A5C4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44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C5D6C-5135-4F90-8C74-E5975C9BD3D7}" type="datetimeFigureOut">
              <a:rPr lang="en-US" altLang="en-US"/>
              <a:pPr>
                <a:defRPr/>
              </a:pPr>
              <a:t>6/22/2016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8FB59-BD9C-494F-AED2-768246C075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9996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CF202-BB2F-426A-ABD8-816D7D4839C3}" type="datetimeFigureOut">
              <a:rPr lang="en-US" altLang="en-US"/>
              <a:pPr>
                <a:defRPr/>
              </a:pPr>
              <a:t>6/22/2016</a:t>
            </a:fld>
            <a:endParaRPr lang="en-US" alt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B958D-52B7-4035-8C9D-5F66BF297F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43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138" y="6459538"/>
            <a:ext cx="26193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D37E5-0758-47E7-ADB8-636454AE6242}" type="datetimeFigureOut">
              <a:rPr lang="en-US" altLang="en-US"/>
              <a:pPr>
                <a:defRPr/>
              </a:pPr>
              <a:t>6/22/2016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538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27DCB69-4362-4007-BD23-89CEFC63E2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491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03F49-D1AD-4818-80C4-7630F09FD5B9}" type="datetimeFigureOut">
              <a:rPr lang="en-US" altLang="en-US"/>
              <a:pPr>
                <a:defRPr/>
              </a:pPr>
              <a:t>6/22/2016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B84D-12C5-4262-A6E9-8C0342793F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530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846263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3FE3A5B-82C4-4FD9-A18D-19C2EB410D86}" type="datetimeFigureOut">
              <a:rPr lang="en-US" altLang="en-US"/>
              <a:pPr>
                <a:defRPr/>
              </a:pPr>
              <a:t>6/22/2016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2922FD-7286-4AE3-857D-3CD6597C66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63" r:id="rId1"/>
    <p:sldLayoutId id="2147487464" r:id="rId2"/>
    <p:sldLayoutId id="2147487465" r:id="rId3"/>
    <p:sldLayoutId id="2147487460" r:id="rId4"/>
    <p:sldLayoutId id="2147487466" r:id="rId5"/>
    <p:sldLayoutId id="2147487461" r:id="rId6"/>
    <p:sldLayoutId id="2147487467" r:id="rId7"/>
    <p:sldLayoutId id="2147487468" r:id="rId8"/>
    <p:sldLayoutId id="2147487469" r:id="rId9"/>
    <p:sldLayoutId id="2147487462" r:id="rId10"/>
    <p:sldLayoutId id="2147487470" r:id="rId11"/>
  </p:sldLayoutIdLst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1" fontAlgn="base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382588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566738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749300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931863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0"/>
          <p:cNvSpPr txBox="1">
            <a:spLocks noChangeArrowheads="1"/>
          </p:cNvSpPr>
          <p:nvPr/>
        </p:nvSpPr>
        <p:spPr bwMode="auto">
          <a:xfrm>
            <a:off x="11684000" y="6507163"/>
            <a:ext cx="487363" cy="274637"/>
          </a:xfrm>
          <a:prstGeom prst="rect">
            <a:avLst/>
          </a:prstGeom>
          <a:noFill/>
          <a:ln>
            <a:noFill/>
          </a:ln>
          <a:effectLst>
            <a:outerShdw dist="28398" dir="12393903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2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15" name="Text Box 11"/>
          <p:cNvSpPr txBox="1">
            <a:spLocks noChangeArrowheads="1"/>
          </p:cNvSpPr>
          <p:nvPr/>
        </p:nvSpPr>
        <p:spPr bwMode="auto">
          <a:xfrm>
            <a:off x="11480800" y="6248400"/>
            <a:ext cx="487363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fld id="{33D78940-7F20-41F8-BC8D-C1F227405ADC}" type="slidenum">
              <a:rPr lang="en-US" altLang="en-US" sz="1200" smtClean="0">
                <a:solidFill>
                  <a:srgbClr val="002060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 sz="1200" smtClean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052" name="Line 22"/>
          <p:cNvSpPr>
            <a:spLocks noChangeShapeType="1"/>
          </p:cNvSpPr>
          <p:nvPr/>
        </p:nvSpPr>
        <p:spPr bwMode="auto">
          <a:xfrm rot="5400000">
            <a:off x="-2513806" y="3428206"/>
            <a:ext cx="6858000" cy="1588"/>
          </a:xfrm>
          <a:prstGeom prst="line">
            <a:avLst/>
          </a:prstGeom>
          <a:noFill/>
          <a:ln w="76200" cmpd="tri">
            <a:solidFill>
              <a:srgbClr val="FF2B1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Rectangle 23"/>
          <p:cNvSpPr>
            <a:spLocks noChangeArrowheads="1"/>
          </p:cNvSpPr>
          <p:nvPr/>
        </p:nvSpPr>
        <p:spPr bwMode="auto">
          <a:xfrm rot="5400000">
            <a:off x="-3022600" y="3022600"/>
            <a:ext cx="6858000" cy="812800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18" name="Rectangle 24"/>
          <p:cNvSpPr>
            <a:spLocks noChangeArrowheads="1"/>
          </p:cNvSpPr>
          <p:nvPr/>
        </p:nvSpPr>
        <p:spPr bwMode="auto">
          <a:xfrm>
            <a:off x="812800" y="6667500"/>
            <a:ext cx="11379200" cy="190500"/>
          </a:xfrm>
          <a:prstGeom prst="rect">
            <a:avLst/>
          </a:prstGeom>
          <a:solidFill>
            <a:srgbClr val="FF2B15"/>
          </a:solidFill>
          <a:ln w="9525">
            <a:solidFill>
              <a:srgbClr val="FF2B15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55" name="Line 39"/>
          <p:cNvSpPr>
            <a:spLocks noChangeShapeType="1"/>
          </p:cNvSpPr>
          <p:nvPr/>
        </p:nvSpPr>
        <p:spPr bwMode="auto">
          <a:xfrm>
            <a:off x="1136650" y="1143000"/>
            <a:ext cx="10850563" cy="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0"/>
          <p:cNvSpPr txBox="1">
            <a:spLocks noChangeArrowheads="1"/>
          </p:cNvSpPr>
          <p:nvPr/>
        </p:nvSpPr>
        <p:spPr bwMode="auto">
          <a:xfrm>
            <a:off x="11684000" y="6507163"/>
            <a:ext cx="487363" cy="274637"/>
          </a:xfrm>
          <a:prstGeom prst="rect">
            <a:avLst/>
          </a:prstGeom>
          <a:noFill/>
          <a:ln>
            <a:noFill/>
          </a:ln>
          <a:effectLst>
            <a:outerShdw dist="28398" dir="12393903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2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39" name="Text Box 11"/>
          <p:cNvSpPr txBox="1">
            <a:spLocks noChangeArrowheads="1"/>
          </p:cNvSpPr>
          <p:nvPr/>
        </p:nvSpPr>
        <p:spPr bwMode="auto">
          <a:xfrm>
            <a:off x="11480800" y="6248400"/>
            <a:ext cx="487363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fld id="{8B742BC4-C809-4EEA-8F3D-C0D2C83E14DE}" type="slidenum">
              <a:rPr lang="en-US" altLang="en-US" sz="1200" smtClean="0">
                <a:solidFill>
                  <a:srgbClr val="002060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 sz="1200" smtClean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076" name="Line 22"/>
          <p:cNvSpPr>
            <a:spLocks noChangeShapeType="1"/>
          </p:cNvSpPr>
          <p:nvPr/>
        </p:nvSpPr>
        <p:spPr bwMode="auto">
          <a:xfrm rot="5400000">
            <a:off x="-2513806" y="3428206"/>
            <a:ext cx="6858000" cy="1588"/>
          </a:xfrm>
          <a:prstGeom prst="line">
            <a:avLst/>
          </a:prstGeom>
          <a:noFill/>
          <a:ln w="76200" cmpd="tri">
            <a:solidFill>
              <a:srgbClr val="FF2B1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Rectangle 23"/>
          <p:cNvSpPr>
            <a:spLocks noChangeArrowheads="1"/>
          </p:cNvSpPr>
          <p:nvPr/>
        </p:nvSpPr>
        <p:spPr bwMode="auto">
          <a:xfrm rot="5400000">
            <a:off x="-3022600" y="3022600"/>
            <a:ext cx="6858000" cy="812800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42" name="Rectangle 24"/>
          <p:cNvSpPr>
            <a:spLocks noChangeArrowheads="1"/>
          </p:cNvSpPr>
          <p:nvPr/>
        </p:nvSpPr>
        <p:spPr bwMode="auto">
          <a:xfrm>
            <a:off x="812800" y="6667500"/>
            <a:ext cx="11379200" cy="190500"/>
          </a:xfrm>
          <a:prstGeom prst="rect">
            <a:avLst/>
          </a:prstGeom>
          <a:solidFill>
            <a:srgbClr val="FF2B15"/>
          </a:solidFill>
          <a:ln w="9525">
            <a:solidFill>
              <a:srgbClr val="FF2B15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79" name="Line 39"/>
          <p:cNvSpPr>
            <a:spLocks noChangeShapeType="1"/>
          </p:cNvSpPr>
          <p:nvPr/>
        </p:nvSpPr>
        <p:spPr bwMode="auto">
          <a:xfrm>
            <a:off x="1136650" y="1143000"/>
            <a:ext cx="10850563" cy="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oarworks.prainc.com/article/effective-soar-representation-social-security-appeals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a.gov/appeals/odar_ho_sites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oarworks.prainc.com/topics/webinar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ialsecurity.gov/ere/#a0=6" TargetMode="External"/><Relationship Id="rId7" Type="http://schemas.openxmlformats.org/officeDocument/2006/relationships/hyperlink" Target="http://ssa.gov/OP_Home/hallex/hallex.html" TargetMode="External"/><Relationship Id="rId2" Type="http://schemas.openxmlformats.org/officeDocument/2006/relationships/hyperlink" Target="http://ssa.gov/appeal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ecure.ssa.gov/apps10/" TargetMode="External"/><Relationship Id="rId5" Type="http://schemas.openxmlformats.org/officeDocument/2006/relationships/hyperlink" Target="http://www.ssa.gov/OP_Home/cfr20/404/404-0000.htm" TargetMode="External"/><Relationship Id="rId4" Type="http://schemas.openxmlformats.org/officeDocument/2006/relationships/hyperlink" Target="http://www.socialsecurity.gov/OP_Home/cfr20/416/416-0000.htm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sanderson@gbls.org" TargetMode="External"/><Relationship Id="rId2" Type="http://schemas.openxmlformats.org/officeDocument/2006/relationships/hyperlink" Target="mailto:llandry@dlc-ma.or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mailto:soar@prainc.com" TargetMode="External"/><Relationship Id="rId7" Type="http://schemas.openxmlformats.org/officeDocument/2006/relationships/hyperlink" Target="http://www.twitter.com/SOARWorks" TargetMode="External"/><Relationship Id="rId2" Type="http://schemas.openxmlformats.org/officeDocument/2006/relationships/hyperlink" Target="http://soarworks.prainc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://www.facebook.com/SOARWorks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://www.facebook.com/soarworks" TargetMode="External"/><Relationship Id="rId9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arworks.prainc.com/article/soar-webinar-hearing-tips-soar-practitioner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138" y="1250950"/>
            <a:ext cx="10198100" cy="3073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en-US" sz="5400" b="1" dirty="0" smtClean="0">
                <a:solidFill>
                  <a:schemeClr val="accent2"/>
                </a:solidFill>
              </a:rPr>
              <a:t>Hearing Skills Building </a:t>
            </a:r>
            <a:br>
              <a:rPr lang="en-US" altLang="en-US" sz="5400" b="1" dirty="0" smtClean="0">
                <a:solidFill>
                  <a:schemeClr val="accent2"/>
                </a:solidFill>
              </a:rPr>
            </a:br>
            <a:r>
              <a:rPr lang="en-US" altLang="en-US" sz="5400" b="1" dirty="0" smtClean="0">
                <a:solidFill>
                  <a:schemeClr val="accent2"/>
                </a:solidFill>
              </a:rPr>
              <a:t>Webinar Series</a:t>
            </a:r>
            <a:r>
              <a:rPr lang="en-US" altLang="en-US" sz="6000" dirty="0" smtClean="0">
                <a:solidFill>
                  <a:schemeClr val="accent2"/>
                </a:solidFill>
              </a:rPr>
              <a:t/>
            </a:r>
            <a:br>
              <a:rPr lang="en-US" altLang="en-US" sz="6000" dirty="0" smtClean="0">
                <a:solidFill>
                  <a:schemeClr val="accent2"/>
                </a:solidFill>
              </a:rPr>
            </a:br>
            <a:r>
              <a:rPr lang="en-US" altLang="en-US" sz="4800" dirty="0" smtClean="0">
                <a:solidFill>
                  <a:schemeClr val="accent2"/>
                </a:solidFill>
              </a:rPr>
              <a:t>Part II: Pre-Hearing Preparation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138" y="4456113"/>
            <a:ext cx="10036175" cy="1738312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 smtClean="0">
                <a:solidFill>
                  <a:schemeClr val="accent2"/>
                </a:solidFill>
                <a:latin typeface="+mn-lt"/>
                <a:ea typeface="ヒラギノ角ゴ Pro W3" pitchFamily="-84" charset="-128"/>
                <a:cs typeface="+mn-cs"/>
              </a:rPr>
              <a:t>Presented BY: 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 smtClean="0">
                <a:solidFill>
                  <a:schemeClr val="accent2"/>
                </a:solidFill>
                <a:ea typeface="ヒラギノ角ゴ Pro W3" pitchFamily="-84" charset="-128"/>
                <a:cs typeface="+mn-cs"/>
              </a:rPr>
              <a:t>SAMHSA SOAR </a:t>
            </a:r>
            <a:r>
              <a:rPr lang="en-US" sz="2100" dirty="0">
                <a:solidFill>
                  <a:schemeClr val="accent2"/>
                </a:solidFill>
                <a:ea typeface="ヒラギノ角ゴ Pro W3" pitchFamily="-84" charset="-128"/>
                <a:cs typeface="+mn-cs"/>
              </a:rPr>
              <a:t>Technical Assistance Center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solidFill>
                  <a:schemeClr val="accent2"/>
                </a:solidFill>
                <a:ea typeface="ヒラギノ角ゴ Pro W3" pitchFamily="-84" charset="-128"/>
                <a:cs typeface="+mn-cs"/>
              </a:rPr>
              <a:t>Policy Research Associates, </a:t>
            </a:r>
            <a:r>
              <a:rPr lang="en-US" sz="2100" dirty="0" smtClean="0">
                <a:solidFill>
                  <a:schemeClr val="accent2"/>
                </a:solidFill>
                <a:ea typeface="ヒラギノ角ゴ Pro W3" pitchFamily="-84" charset="-128"/>
                <a:cs typeface="+mn-cs"/>
              </a:rPr>
              <a:t>Inc.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 smtClean="0">
              <a:solidFill>
                <a:schemeClr val="accent2"/>
              </a:solidFill>
              <a:latin typeface="+mn-lt"/>
              <a:ea typeface="ヒラギノ角ゴ Pro W3" pitchFamily="-84" charset="-128"/>
              <a:cs typeface="+mn-cs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 smtClean="0">
                <a:solidFill>
                  <a:schemeClr val="accent2"/>
                </a:solidFill>
                <a:latin typeface="+mn-lt"/>
                <a:ea typeface="ヒラギノ角ゴ Pro W3" pitchFamily="-84" charset="-128"/>
                <a:cs typeface="+mn-cs"/>
              </a:rPr>
              <a:t>Under Contract TO: 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 smtClean="0">
                <a:solidFill>
                  <a:schemeClr val="accent2"/>
                </a:solidFill>
                <a:ea typeface="ヒラギノ角ゴ Pro W3" pitchFamily="-84" charset="-128"/>
                <a:cs typeface="+mn-cs"/>
              </a:rPr>
              <a:t>Substance </a:t>
            </a:r>
            <a:r>
              <a:rPr lang="en-US" sz="2100" dirty="0">
                <a:solidFill>
                  <a:schemeClr val="accent2"/>
                </a:solidFill>
                <a:ea typeface="ヒラギノ角ゴ Pro W3" pitchFamily="-84" charset="-128"/>
                <a:cs typeface="+mn-cs"/>
              </a:rPr>
              <a:t>Abuse and Mental Health Services </a:t>
            </a:r>
            <a:r>
              <a:rPr lang="en-US" sz="2100" dirty="0" smtClean="0">
                <a:solidFill>
                  <a:schemeClr val="accent2"/>
                </a:solidFill>
                <a:ea typeface="ヒラギノ角ゴ Pro W3" pitchFamily="-84" charset="-128"/>
                <a:cs typeface="+mn-cs"/>
              </a:rPr>
              <a:t>Administration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 smtClean="0">
                <a:solidFill>
                  <a:schemeClr val="accent2"/>
                </a:solidFill>
                <a:ea typeface="ヒラギノ角ゴ Pro W3" pitchFamily="-84" charset="-128"/>
                <a:cs typeface="+mn-cs"/>
              </a:rPr>
              <a:t>U.S</a:t>
            </a:r>
            <a:r>
              <a:rPr lang="en-US" sz="2100" dirty="0">
                <a:solidFill>
                  <a:schemeClr val="accent2"/>
                </a:solidFill>
                <a:ea typeface="ヒラギノ角ゴ Pro W3" pitchFamily="-84" charset="-128"/>
                <a:cs typeface="+mn-cs"/>
              </a:rPr>
              <a:t>. Department of Health and Human Services</a:t>
            </a:r>
            <a:endParaRPr lang="en-US" sz="2100" dirty="0">
              <a:solidFill>
                <a:schemeClr val="accent2"/>
              </a:solidFill>
              <a:ea typeface="+mn-ea"/>
              <a:cs typeface="+mn-cs"/>
            </a:endParaRPr>
          </a:p>
          <a:p>
            <a:pPr eaLnBrk="1" fontAlgn="auto" hangingPunct="1">
              <a:lnSpc>
                <a:spcPct val="80000"/>
              </a:lnSpc>
              <a:defRPr/>
            </a:pPr>
            <a:endParaRPr lang="en-US" dirty="0">
              <a:solidFill>
                <a:schemeClr val="accent2"/>
              </a:solidFill>
              <a:ea typeface="ヒラギノ角ゴ Pro W3" pitchFamily="-84" charset="-128"/>
              <a:cs typeface="+mn-cs"/>
            </a:endParaRPr>
          </a:p>
          <a:p>
            <a:pPr eaLnBrk="1" fontAlgn="auto" hangingPunct="1"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t="12292" r="4723" b="15483"/>
          <a:stretch>
            <a:fillRect/>
          </a:stretch>
        </p:blipFill>
        <p:spPr bwMode="auto">
          <a:xfrm>
            <a:off x="247650" y="317500"/>
            <a:ext cx="44767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 descr="H:\SOAR\PowerPoints\Transparent Logos\SAMHSA Logos_b_nob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775" y="6415088"/>
            <a:ext cx="13144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accent2"/>
                </a:solidFill>
                <a:ea typeface="+mj-ea"/>
                <a:cs typeface="+mj-cs"/>
              </a:rPr>
              <a:t>Appeals Issue Brief</a:t>
            </a:r>
            <a:endParaRPr lang="en-US" sz="6000" dirty="0">
              <a:solidFill>
                <a:schemeClr val="accent2"/>
              </a:solidFill>
              <a:ea typeface="+mj-ea"/>
              <a:cs typeface="+mj-cs"/>
            </a:endParaRPr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0354" b="4750"/>
          <a:stretch/>
        </p:blipFill>
        <p:spPr>
          <a:xfrm>
            <a:off x="2470150" y="2449513"/>
            <a:ext cx="7312025" cy="36734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t="12292" r="4723" b="15483"/>
          <a:stretch>
            <a:fillRect/>
          </a:stretch>
        </p:blipFill>
        <p:spPr bwMode="auto">
          <a:xfrm>
            <a:off x="114300" y="220663"/>
            <a:ext cx="20701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2" descr="H:\SOAR\PowerPoints\Transparent Logos\SAMHSA Logos_b_nob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775" y="6415088"/>
            <a:ext cx="13144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ctangle 19"/>
          <p:cNvSpPr>
            <a:spLocks noChangeArrowheads="1"/>
          </p:cNvSpPr>
          <p:nvPr/>
        </p:nvSpPr>
        <p:spPr bwMode="auto">
          <a:xfrm>
            <a:off x="1524000" y="1803400"/>
            <a:ext cx="8926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hlinkClick r:id="rId6"/>
              </a:rPr>
              <a:t>https://soarworks.prainc.com/article/effective-soar-representation-social-security-appeals</a:t>
            </a:r>
            <a:endParaRPr lang="en-US" altLang="en-US"/>
          </a:p>
          <a:p>
            <a:pPr algn="ctr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6000" dirty="0" smtClean="0">
                <a:solidFill>
                  <a:schemeClr val="accent2"/>
                </a:solidFill>
              </a:rPr>
              <a:t>ALJ Hearings: Review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096963" y="2020888"/>
            <a:ext cx="10058400" cy="41529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3000" dirty="0" smtClean="0"/>
              <a:t>Individuals have the right to appeal denial and/or termination of SSI/SSDI claims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000" dirty="0" smtClean="0"/>
              <a:t>Must file appeal within 60 days of receipt of denial of reconsideration</a:t>
            </a:r>
          </a:p>
          <a:p>
            <a:pPr lvl="2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en-US" altLang="en-US" sz="2500" dirty="0" smtClean="0"/>
              <a:t>Limited late filing for </a:t>
            </a:r>
            <a:r>
              <a:rPr lang="ja-JP" altLang="en-US" sz="2500" dirty="0" smtClean="0"/>
              <a:t>“</a:t>
            </a:r>
            <a:r>
              <a:rPr lang="en-US" altLang="ja-JP" sz="2500" dirty="0" smtClean="0"/>
              <a:t>good cause</a:t>
            </a:r>
            <a:r>
              <a:rPr lang="ja-JP" altLang="en-US" sz="2500" dirty="0" smtClean="0"/>
              <a:t>”</a:t>
            </a:r>
            <a:endParaRPr lang="en-US" altLang="ja-JP" sz="2500" dirty="0" smtClean="0"/>
          </a:p>
          <a:p>
            <a:pPr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en-US" altLang="en-US" sz="3000" dirty="0" err="1" smtClean="0"/>
              <a:t>iAppeal</a:t>
            </a:r>
            <a:r>
              <a:rPr lang="en-US" altLang="en-US" sz="3000" dirty="0" smtClean="0"/>
              <a:t> is SSA’s online appeal system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2500" dirty="0" smtClean="0"/>
              <a:t>Forms SSA-3441, SSA-827, HA-501-US must all be filed before deadline for appeal to be timely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en-US" altLang="en-US" sz="3000" dirty="0" smtClean="0"/>
              <a:t>Can also mail in appeal forms, ask SSA for help</a:t>
            </a:r>
          </a:p>
          <a:p>
            <a:pPr lvl="1">
              <a:lnSpc>
                <a:spcPct val="70000"/>
              </a:lnSpc>
            </a:pPr>
            <a:endParaRPr lang="en-US" altLang="en-US" sz="2700" dirty="0" smtClean="0"/>
          </a:p>
          <a:p>
            <a:pPr lvl="1">
              <a:lnSpc>
                <a:spcPct val="70000"/>
              </a:lnSpc>
            </a:pPr>
            <a:endParaRPr lang="en-US" altLang="en-US" sz="1500" dirty="0" smtClean="0"/>
          </a:p>
        </p:txBody>
      </p:sp>
    </p:spTree>
    <p:extLst>
      <p:ext uri="{BB962C8B-B14F-4D97-AF65-F5344CB8AC3E}">
        <p14:creationId xmlns:p14="http://schemas.microsoft.com/office/powerpoint/2010/main" val="151302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6000" dirty="0">
                <a:solidFill>
                  <a:srgbClr val="2683C6"/>
                </a:solidFill>
              </a:rPr>
              <a:t>ALJ Hearings: </a:t>
            </a:r>
            <a:r>
              <a:rPr lang="en-US" sz="6000" dirty="0" smtClean="0">
                <a:solidFill>
                  <a:srgbClr val="2683C6"/>
                </a:solidFill>
              </a:rPr>
              <a:t>Review</a:t>
            </a:r>
            <a:endParaRPr lang="en-US" sz="5500" dirty="0">
              <a:solidFill>
                <a:schemeClr val="accent2"/>
              </a:solidFill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096963" y="1846263"/>
            <a:ext cx="10058400" cy="4292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3200" dirty="0" smtClean="0"/>
              <a:t>Takes about a year or more to get an in-person hearing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Varies from hearing office to hearing office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Check out statistics on your hearing office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200" dirty="0" smtClean="0"/>
              <a:t>Remember strategies to get quicker decision or hearing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On the Record (OTR)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Compassionate Allowance, TERI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Dire Need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You need to make the case to the ALJ why she should allow the claim without in person hearing</a:t>
            </a:r>
          </a:p>
        </p:txBody>
      </p:sp>
    </p:spTree>
    <p:extLst>
      <p:ext uri="{BB962C8B-B14F-4D97-AF65-F5344CB8AC3E}">
        <p14:creationId xmlns:p14="http://schemas.microsoft.com/office/powerpoint/2010/main" val="288441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chemeClr val="accent1">
                <a:lumMod val="5000"/>
                <a:lumOff val="95000"/>
              </a:schemeClr>
            </a:gs>
            <a:gs pos="97000">
              <a:srgbClr val="C7EBF9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806"/>
            <a:ext cx="2066723" cy="521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361" y="210184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2683C6"/>
                </a:solidFill>
              </a:rPr>
              <a:t>Presenters</a:t>
            </a:r>
            <a:endParaRPr lang="en-US" sz="5400" dirty="0">
              <a:solidFill>
                <a:srgbClr val="2683C6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37" y="2314136"/>
            <a:ext cx="1900119" cy="25651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l="30728" t="25702" r="26186" b="22473"/>
          <a:stretch/>
        </p:blipFill>
        <p:spPr>
          <a:xfrm>
            <a:off x="8454097" y="2478563"/>
            <a:ext cx="2131233" cy="24356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303753" y="2528854"/>
            <a:ext cx="3133431" cy="23568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02170" y="6437340"/>
            <a:ext cx="1316850" cy="4206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3542" y="5108893"/>
            <a:ext cx="2333652" cy="7630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/>
          <a:srcRect l="-2523" t="15250" r="2523" b="19302"/>
          <a:stretch/>
        </p:blipFill>
        <p:spPr>
          <a:xfrm>
            <a:off x="8369573" y="5077381"/>
            <a:ext cx="2371493" cy="10227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367350" y="1816138"/>
            <a:ext cx="23855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Sarah Anderson</a:t>
            </a:r>
            <a:endParaRPr lang="en-US" sz="2500" dirty="0"/>
          </a:p>
        </p:txBody>
      </p:sp>
      <p:sp>
        <p:nvSpPr>
          <p:cNvPr id="4" name="TextBox 3"/>
          <p:cNvSpPr txBox="1"/>
          <p:nvPr/>
        </p:nvSpPr>
        <p:spPr>
          <a:xfrm>
            <a:off x="1400493" y="1685566"/>
            <a:ext cx="21838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Linda Landry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52785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513" y="544513"/>
            <a:ext cx="10058400" cy="12636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</a:rPr>
              <a:t>Office of Disability Adjudication &amp; Review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052513" y="1950940"/>
            <a:ext cx="10975975" cy="38308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ODAR holds hearings, issues decisions, review appeals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Nationwide corps of ALJs hear cases </a:t>
            </a:r>
            <a:r>
              <a:rPr lang="en-US" altLang="en-US" sz="2800" i="1" dirty="0" smtClean="0"/>
              <a:t>de novo</a:t>
            </a:r>
            <a:endParaRPr lang="en-US" alt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10 regional offices, 168 hearing offices, 5 national hearing centers, 2 national case assistance centers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Over 1,300 ALJs issue over 700,000 decisions annually</a:t>
            </a:r>
          </a:p>
          <a:p>
            <a:pPr lvl="0">
              <a:buClr>
                <a:srgbClr val="1CADE4"/>
              </a:buClr>
              <a:buFont typeface="Wingdings" panose="05000000000000000000" pitchFamily="2" charset="2"/>
              <a:buChar char="§"/>
            </a:pPr>
            <a:r>
              <a:rPr lang="en-US" altLang="en-US" sz="2800" dirty="0"/>
              <a:t>SSA website: </a:t>
            </a:r>
            <a:r>
              <a:rPr lang="en-US" altLang="en-US" sz="2800" dirty="0" smtClean="0"/>
              <a:t>ODAR office locater and more about hearings and appeals       	               </a:t>
            </a:r>
            <a:r>
              <a:rPr lang="en-US" sz="2400" dirty="0" smtClean="0">
                <a:hlinkClick r:id="rId3"/>
              </a:rPr>
              <a:t>https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www.ssa.gov/appeals/odar_ho_sites.html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altLang="en-US" sz="32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alt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5500" dirty="0" smtClean="0">
                <a:solidFill>
                  <a:schemeClr val="accent2"/>
                </a:solidFill>
              </a:rPr>
              <a:t>Authorized Representative</a:t>
            </a:r>
            <a:endParaRPr lang="en-US" sz="5500" dirty="0">
              <a:solidFill>
                <a:schemeClr val="accent2"/>
              </a:solidFill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1096963" y="1924050"/>
            <a:ext cx="10058400" cy="40227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3200" dirty="0" smtClean="0"/>
              <a:t>Must submit signed 1696 form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200" dirty="0" smtClean="0"/>
              <a:t>SSA has rules of conduct for representatives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2600" dirty="0" smtClean="0"/>
              <a:t>Who can be a representative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2600" dirty="0" smtClean="0"/>
              <a:t>Authority of representative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2600" dirty="0" smtClean="0"/>
              <a:t>Prohibited conduct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2600" dirty="0" smtClean="0"/>
              <a:t>Sanctions for prohibited conduct</a:t>
            </a:r>
          </a:p>
        </p:txBody>
      </p:sp>
    </p:spTree>
    <p:extLst>
      <p:ext uri="{BB962C8B-B14F-4D97-AF65-F5344CB8AC3E}">
        <p14:creationId xmlns:p14="http://schemas.microsoft.com/office/powerpoint/2010/main" val="226796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5500" dirty="0" smtClean="0">
                <a:solidFill>
                  <a:schemeClr val="accent2"/>
                </a:solidFill>
              </a:rPr>
              <a:t>Before Hearing Prep</a:t>
            </a:r>
            <a:endParaRPr lang="en-US" sz="5500" dirty="0">
              <a:solidFill>
                <a:schemeClr val="accent2"/>
              </a:solidFill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096963" y="2011363"/>
            <a:ext cx="10058400" cy="37973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3200" dirty="0" smtClean="0"/>
              <a:t>ODAR hearing office sends acknowledgement of receipt of hearing request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Introduce yourself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200" dirty="0" smtClean="0"/>
              <a:t>ODAR asks for updated medical, vocational information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200" dirty="0" smtClean="0"/>
              <a:t>Scheduling a hearing: up to the ALJ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See if you can agree upon a date and time before Notice of Hearing is sent	</a:t>
            </a:r>
            <a:r>
              <a:rPr lang="en-US" altLang="en-US" sz="2800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5500" dirty="0">
                <a:solidFill>
                  <a:schemeClr val="accent2"/>
                </a:solidFill>
              </a:rPr>
              <a:t>Before </a:t>
            </a:r>
            <a:r>
              <a:rPr lang="en-US" sz="5500" dirty="0" smtClean="0">
                <a:solidFill>
                  <a:schemeClr val="accent2"/>
                </a:solidFill>
              </a:rPr>
              <a:t>Hearing Prep</a:t>
            </a:r>
            <a:endParaRPr lang="en-US" sz="5500" dirty="0">
              <a:solidFill>
                <a:schemeClr val="accent2"/>
              </a:solidFill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847725" y="1989138"/>
            <a:ext cx="10058400" cy="40227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3200" dirty="0" smtClean="0"/>
              <a:t>VTC (video teleconferencing) hearing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Claimant must object to VTC within 30 days of notice that one may be scheduled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Limited good cause for missing deadline to object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Weigh the pros and cons in your case for VTC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2600" dirty="0" smtClean="0"/>
              <a:t>Quicker hearing, but not in same place as ALJ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200" dirty="0" smtClean="0"/>
              <a:t>Could be telephonic hearing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e.g. prisoners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254" y="3221502"/>
            <a:ext cx="1940598" cy="2363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5500" dirty="0">
                <a:solidFill>
                  <a:schemeClr val="accent2"/>
                </a:solidFill>
              </a:rPr>
              <a:t>Before </a:t>
            </a:r>
            <a:r>
              <a:rPr lang="en-US" sz="5500" dirty="0" smtClean="0">
                <a:solidFill>
                  <a:schemeClr val="accent2"/>
                </a:solidFill>
              </a:rPr>
              <a:t>Hearing Prep</a:t>
            </a:r>
            <a:endParaRPr lang="en-US" sz="5500" dirty="0">
              <a:solidFill>
                <a:schemeClr val="accent2"/>
              </a:solidFill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190625" y="1984375"/>
            <a:ext cx="9964738" cy="32226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3200" smtClean="0"/>
              <a:t>Pre-hearing conferences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2400" smtClean="0"/>
              <a:t>Find out if your hearing office or ALJ uses these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2400" smtClean="0"/>
              <a:t>May be used if there is no appointed representative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2400" smtClean="0"/>
              <a:t>May be used even with rep to “narrow the issues”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200" smtClean="0"/>
              <a:t>If claimant does not show up, case may be dismissed at that point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166" y="1984375"/>
            <a:ext cx="1347266" cy="1645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5500" dirty="0">
                <a:solidFill>
                  <a:schemeClr val="accent2"/>
                </a:solidFill>
              </a:rPr>
              <a:t>Before </a:t>
            </a:r>
            <a:r>
              <a:rPr lang="en-US" sz="5500" dirty="0" smtClean="0">
                <a:solidFill>
                  <a:schemeClr val="accent2"/>
                </a:solidFill>
              </a:rPr>
              <a:t>Hearing Prep</a:t>
            </a:r>
            <a:endParaRPr lang="en-US" sz="55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950" y="1825625"/>
            <a:ext cx="10031413" cy="440531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Get a copy of the record that ODAR is using ASAP after filing for hearing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Most disability cases now have electronic records as opposed to paper records of the claim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Various parts of electronic record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Exhibit List, Case Documents: parts A,B,D,E,F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Multimedia (audio)</a:t>
            </a:r>
          </a:p>
          <a:p>
            <a:pPr marL="90488" lvl="1" indent="-90488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</a:rPr>
              <a:t>Get the CD from claimant or from ODAR	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Encrypted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Need certain programs to read it on your computer</a:t>
            </a:r>
          </a:p>
          <a:p>
            <a:pPr marL="457200" lvl="1" indent="0">
              <a:buFont typeface="Calibri" panose="020F0502020204030204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	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lvl="1" indent="0">
              <a:buFont typeface="Calibri" panose="020F0502020204030204" pitchFamily="34" charset="0"/>
              <a:buNone/>
              <a:defRPr/>
            </a:pPr>
            <a:r>
              <a:rPr lang="en-US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95" y="4220308"/>
            <a:ext cx="2067951" cy="1626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accent2"/>
                </a:solidFill>
                <a:ea typeface="+mj-ea"/>
                <a:cs typeface="+mj-cs"/>
              </a:rPr>
              <a:t>Webinar Instructions</a:t>
            </a:r>
            <a:endParaRPr lang="en-US" sz="6000" dirty="0">
              <a:solidFill>
                <a:schemeClr val="accent2"/>
              </a:solidFill>
              <a:ea typeface="+mj-ea"/>
              <a:cs typeface="+mj-cs"/>
            </a:endParaRPr>
          </a:p>
        </p:txBody>
      </p:sp>
      <p:sp>
        <p:nvSpPr>
          <p:cNvPr id="17411" name="Subtitle 2"/>
          <p:cNvSpPr>
            <a:spLocks noGrp="1"/>
          </p:cNvSpPr>
          <p:nvPr>
            <p:ph idx="1"/>
          </p:nvPr>
        </p:nvSpPr>
        <p:spPr>
          <a:xfrm>
            <a:off x="1112838" y="1976438"/>
            <a:ext cx="10042525" cy="432593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4000" smtClean="0"/>
              <a:t>Muting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4000" smtClean="0"/>
              <a:t>Recording availability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4000" smtClean="0"/>
              <a:t>Downloading documents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4000" smtClean="0"/>
              <a:t>Evaluation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800" u="sng" smtClean="0">
                <a:hlinkClick r:id="rId2"/>
              </a:rPr>
              <a:t>http://soarworks.prainc.com/topics/webinars</a:t>
            </a:r>
            <a:endParaRPr lang="en-US" altLang="en-US" sz="3800" u="sng" smtClean="0"/>
          </a:p>
        </p:txBody>
      </p:sp>
      <p:pic>
        <p:nvPicPr>
          <p:cNvPr id="1741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t="12292" r="4723" b="15483"/>
          <a:stretch>
            <a:fillRect/>
          </a:stretch>
        </p:blipFill>
        <p:spPr bwMode="auto">
          <a:xfrm>
            <a:off x="114300" y="220663"/>
            <a:ext cx="20701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 descr="H:\SOAR\PowerPoints\Transparent Logos\SAMHSA Logos_b_nob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775" y="6415088"/>
            <a:ext cx="13144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accent2"/>
                </a:solidFill>
              </a:rPr>
              <a:t>Before Hearing Prep</a:t>
            </a:r>
            <a:endParaRPr 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1096963" y="1846263"/>
            <a:ext cx="10058400" cy="44418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3200" smtClean="0">
                <a:solidFill>
                  <a:schemeClr val="tx1"/>
                </a:solidFill>
              </a:rPr>
              <a:t>File your letters, updated records electronically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2400" smtClean="0">
                <a:solidFill>
                  <a:schemeClr val="tx1"/>
                </a:solidFill>
              </a:rPr>
              <a:t>Need bar code from ODAR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2400" smtClean="0">
                <a:solidFill>
                  <a:schemeClr val="tx1"/>
                </a:solidFill>
              </a:rPr>
              <a:t>Some registered representatives can upload files directly to claimant’s electronic record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200" smtClean="0">
                <a:solidFill>
                  <a:schemeClr val="tx1"/>
                </a:solidFill>
              </a:rPr>
              <a:t>Deadline for filing evidence before the hearing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2400" smtClean="0">
                <a:solidFill>
                  <a:schemeClr val="tx1"/>
                </a:solidFill>
              </a:rPr>
              <a:t>Learn what it is your location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2400" smtClean="0">
                <a:solidFill>
                  <a:schemeClr val="tx1"/>
                </a:solidFill>
              </a:rPr>
              <a:t>Region 1 (ME, NH, VT, CT, RI, MA) has more restrictive evidence rules known as “DSI”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200" smtClean="0">
                <a:solidFill>
                  <a:schemeClr val="tx1"/>
                </a:solidFill>
              </a:rPr>
              <a:t>Request interpreter for hearing if needed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5500" dirty="0" smtClean="0">
                <a:solidFill>
                  <a:schemeClr val="accent2"/>
                </a:solidFill>
              </a:rPr>
              <a:t>Before Hearing Prep</a:t>
            </a:r>
            <a:endParaRPr lang="en-US" sz="5500" dirty="0">
              <a:solidFill>
                <a:schemeClr val="accent2"/>
              </a:solidFill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1096963" y="1736725"/>
            <a:ext cx="10058400" cy="45069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600" dirty="0" smtClean="0"/>
              <a:t>Review the ODAR file to see what they have/what is missing for evidence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Personal, medical, vocational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600" dirty="0" smtClean="0"/>
              <a:t>Know what you have to prove to get benefits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SSI vs. SSDI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Five-step analysis of claim</a:t>
            </a:r>
            <a:r>
              <a:rPr lang="en-US" altLang="en-US" sz="2800" dirty="0" smtClean="0"/>
              <a:t>	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600" dirty="0" smtClean="0"/>
              <a:t>Develop your theory of the case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A few sentences, “Susie Jones is disabled because…”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600" dirty="0" smtClean="0"/>
              <a:t>Figure out how you will get the evidence that you think is missing from the case needed to prove your theory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Live testimony vs. written records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377" y="2550777"/>
            <a:ext cx="1920240" cy="192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accent2"/>
                </a:solidFill>
              </a:rPr>
              <a:t>Interviewing the Applicant for Hearing</a:t>
            </a:r>
            <a:endParaRPr lang="en-US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1096963" y="1889125"/>
            <a:ext cx="10058400" cy="4224338"/>
          </a:xfrm>
        </p:spPr>
        <p:txBody>
          <a:bodyPr/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altLang="en-US" sz="3200" dirty="0" smtClean="0"/>
              <a:t>When preparing case, make sure the “story” is both;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altLang="en-US" sz="3000" dirty="0"/>
              <a:t>I</a:t>
            </a:r>
            <a:r>
              <a:rPr lang="en-US" altLang="en-US" sz="3000" dirty="0" smtClean="0"/>
              <a:t>nternally consistent (makes sense to the listener) and,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altLang="en-US" sz="3000" dirty="0" smtClean="0"/>
              <a:t>Externally consistent (that it makes sense in light of medical and other evidence)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altLang="en-US" sz="3000" dirty="0" smtClean="0"/>
              <a:t>If it doesn’t make sense to you, you can’t expect that it will make sense to an ALJ</a:t>
            </a:r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10781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accent2"/>
                </a:solidFill>
              </a:rPr>
              <a:t>Interviewing Applicant for Hearing</a:t>
            </a:r>
            <a:endParaRPr lang="en-US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1096963" y="1889125"/>
            <a:ext cx="10058400" cy="4224338"/>
          </a:xfrm>
        </p:spPr>
        <p:txBody>
          <a:bodyPr/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altLang="en-US" sz="3200" dirty="0" smtClean="0"/>
              <a:t>The applicant’s work or work like activity during the claimed period of disability</a:t>
            </a:r>
            <a:r>
              <a:rPr lang="en-US" altLang="en-US" sz="3200" dirty="0"/>
              <a:t>;</a:t>
            </a:r>
            <a:endParaRPr lang="en-US" altLang="en-US" sz="3200" dirty="0" smtClean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altLang="en-US" sz="3200" dirty="0" smtClean="0"/>
              <a:t>The applicant's diagnosis;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altLang="en-US" sz="3200" dirty="0" smtClean="0"/>
              <a:t>The applicant’s prognosis;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altLang="en-US" sz="3200" dirty="0" smtClean="0"/>
              <a:t>The applicants’ daily activities, i.e., lowered capability to perform competitive work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29174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2683C6"/>
                </a:solidFill>
                <a:ea typeface="ＭＳ Ｐゴシック" pitchFamily="34" charset="-128"/>
                <a:cs typeface="+mj-cs"/>
              </a:rPr>
              <a:t>Using the Five-Step Sequential Evaluations </a:t>
            </a:r>
            <a:br>
              <a:rPr lang="en-US" sz="4000" dirty="0" smtClean="0">
                <a:solidFill>
                  <a:srgbClr val="2683C6"/>
                </a:solidFill>
                <a:ea typeface="ＭＳ Ｐゴシック" pitchFamily="34" charset="-128"/>
                <a:cs typeface="+mj-cs"/>
              </a:rPr>
            </a:br>
            <a:r>
              <a:rPr lang="en-US" sz="4000" dirty="0" smtClean="0">
                <a:solidFill>
                  <a:srgbClr val="2683C6"/>
                </a:solidFill>
                <a:ea typeface="ＭＳ Ｐゴシック" pitchFamily="34" charset="-128"/>
                <a:cs typeface="+mj-cs"/>
              </a:rPr>
              <a:t>as a Basis for the Initial Interview</a:t>
            </a:r>
            <a:endParaRPr lang="en-US" sz="4000" dirty="0">
              <a:solidFill>
                <a:schemeClr val="accent1"/>
              </a:solidFill>
              <a:ea typeface="+mj-ea"/>
              <a:cs typeface="+mj-cs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096963" y="2067145"/>
            <a:ext cx="10058400" cy="38687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3000" dirty="0" smtClean="0"/>
              <a:t>Questions can be grouped into categories mirroring each step </a:t>
            </a:r>
          </a:p>
          <a:p>
            <a:pPr>
              <a:buFont typeface="Wingdings" charset="2"/>
              <a:buChar char="§"/>
            </a:pPr>
            <a:r>
              <a:rPr lang="en-US" altLang="en-US" sz="3000" dirty="0" smtClean="0"/>
              <a:t>Each of these descriptors provides information for the initial interview which should lead to a cohesive theory of the case, or alternate theory of the case.</a:t>
            </a:r>
          </a:p>
          <a:p>
            <a:pPr>
              <a:buFont typeface="Wingdings" charset="2"/>
              <a:buChar char="§"/>
            </a:pPr>
            <a:r>
              <a:rPr lang="en-US" altLang="en-US" sz="3000" dirty="0" smtClean="0"/>
              <a:t>This approach leads the applicant through a medical-legal dialogue designed to elicit information tailored to the five-step process.</a:t>
            </a:r>
          </a:p>
          <a:p>
            <a:pPr>
              <a:buFont typeface="Wingdings" charset="2"/>
              <a:buChar char="§"/>
            </a:pPr>
            <a:endParaRPr lang="en-US" altLang="en-US" sz="25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139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accent2"/>
                </a:solidFill>
              </a:rPr>
              <a:t>Developing the Theory of the Case</a:t>
            </a:r>
            <a:endParaRPr 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1108831" y="1829773"/>
            <a:ext cx="10058400" cy="4399133"/>
          </a:xfrm>
        </p:spPr>
        <p:txBody>
          <a:bodyPr/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800" dirty="0" smtClean="0"/>
              <a:t>Listings of Impairments which may apply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800" dirty="0" smtClean="0"/>
              <a:t>Keep in mind all parts of the Sequential Evaluation </a:t>
            </a:r>
          </a:p>
          <a:p>
            <a:pPr marL="384175" lvl="2" indent="0">
              <a:lnSpc>
                <a:spcPct val="110000"/>
              </a:lnSpc>
              <a:buNone/>
              <a:defRPr/>
            </a:pPr>
            <a:r>
              <a:rPr lang="en-US" altLang="en-US" sz="1600" dirty="0" smtClean="0"/>
              <a:t>1. </a:t>
            </a:r>
            <a:r>
              <a:rPr lang="en-US" altLang="en-US" sz="1800" dirty="0" smtClean="0"/>
              <a:t>Working?</a:t>
            </a:r>
          </a:p>
          <a:p>
            <a:pPr marL="384175" lvl="2" indent="0">
              <a:lnSpc>
                <a:spcPct val="110000"/>
              </a:lnSpc>
              <a:buNone/>
              <a:defRPr/>
            </a:pPr>
            <a:r>
              <a:rPr lang="en-US" altLang="en-US" sz="1800" dirty="0" smtClean="0"/>
              <a:t>2. Severe impairment?</a:t>
            </a:r>
          </a:p>
          <a:p>
            <a:pPr marL="384175" lvl="2" indent="0">
              <a:lnSpc>
                <a:spcPct val="110000"/>
              </a:lnSpc>
              <a:buNone/>
              <a:defRPr/>
            </a:pPr>
            <a:r>
              <a:rPr lang="en-US" altLang="en-US" sz="1800" dirty="0" smtClean="0"/>
              <a:t>3. Listing? (note specifics)</a:t>
            </a:r>
          </a:p>
          <a:p>
            <a:pPr marL="384175" lvl="2" indent="0">
              <a:lnSpc>
                <a:spcPct val="110000"/>
              </a:lnSpc>
              <a:buNone/>
              <a:defRPr/>
            </a:pPr>
            <a:r>
              <a:rPr lang="en-US" altLang="en-US" sz="1800" dirty="0" smtClean="0"/>
              <a:t>4. Residual Functional Capacities (RFCs)</a:t>
            </a:r>
          </a:p>
          <a:p>
            <a:pPr marL="384175" lvl="2" indent="0">
              <a:lnSpc>
                <a:spcPct val="110000"/>
              </a:lnSpc>
              <a:buNone/>
              <a:defRPr/>
            </a:pPr>
            <a:r>
              <a:rPr lang="en-US" altLang="en-US" sz="1800" dirty="0" smtClean="0"/>
              <a:t>5. Duration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800" dirty="0" smtClean="0"/>
              <a:t>GRID rules which may apply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800" dirty="0" smtClean="0"/>
              <a:t>Other SSA Rulings you may use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943" y="3052689"/>
            <a:ext cx="2340864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accent2"/>
                </a:solidFill>
              </a:rPr>
              <a:t>Developing the Theory of the Case: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sz="3600" dirty="0" smtClean="0">
                <a:solidFill>
                  <a:schemeClr val="accent2"/>
                </a:solidFill>
              </a:rPr>
              <a:t>In the context of the  Sequential Evaluation process</a:t>
            </a:r>
            <a:endParaRPr lang="en-US" sz="3600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1096963" y="1889125"/>
            <a:ext cx="10058400" cy="4224338"/>
          </a:xfrm>
        </p:spPr>
        <p:txBody>
          <a:bodyPr/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3200" dirty="0" smtClean="0"/>
              <a:t>Hypothetical Case for Discussion: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000" dirty="0" smtClean="0"/>
              <a:t>Applicant is 52 years old, obtained GED, and worked as a general laborer. He is a Veteran. He alleges disability as of 2012. There is no work after 2012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000" dirty="0" smtClean="0"/>
              <a:t>By 2013, he was residing in a shelter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000" dirty="0" smtClean="0"/>
              <a:t>He obtained a GED and worked as a general laborer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000" dirty="0" smtClean="0"/>
              <a:t>He states he has paranoia, and daily migraines when he is around people or needs to complete any tasks, because of an IED explosion which may have resulted in a TBI (no testing). He fell off a ladder while house painting which left him with limited use of his right hand (and he is right-handed).  </a:t>
            </a:r>
          </a:p>
          <a:p>
            <a:pPr marL="0" indent="0">
              <a:lnSpc>
                <a:spcPct val="110000"/>
              </a:lnSpc>
              <a:buFont typeface="Calibri" panose="020F0502020204030204" pitchFamily="34" charset="0"/>
              <a:buNone/>
              <a:defRPr/>
            </a:pPr>
            <a:endParaRPr lang="en-US" alt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359" y="5135758"/>
            <a:ext cx="1882370" cy="8370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435" y="5141058"/>
            <a:ext cx="831728" cy="83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9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000" dirty="0" smtClean="0">
                <a:solidFill>
                  <a:schemeClr val="accent2"/>
                </a:solidFill>
              </a:rPr>
              <a:t>Developing Theory of the Case: </a:t>
            </a:r>
            <a:br>
              <a:rPr lang="en-US" sz="4000" dirty="0" smtClean="0">
                <a:solidFill>
                  <a:schemeClr val="accent2"/>
                </a:solidFill>
              </a:rPr>
            </a:br>
            <a:r>
              <a:rPr lang="en-US" sz="3600" dirty="0" smtClean="0">
                <a:solidFill>
                  <a:schemeClr val="accent2"/>
                </a:solidFill>
              </a:rPr>
              <a:t>In the context of the  Sequential Evaluation process</a:t>
            </a:r>
            <a:endParaRPr lang="en-US" sz="3600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1096963" y="1889125"/>
            <a:ext cx="10058400" cy="4224338"/>
          </a:xfrm>
        </p:spPr>
        <p:txBody>
          <a:bodyPr/>
          <a:lstStyle/>
          <a:p>
            <a:pPr lvl="1">
              <a:lnSpc>
                <a:spcPct val="110000"/>
              </a:lnSpc>
              <a:buClr>
                <a:srgbClr val="1CADE4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3200" dirty="0" smtClean="0"/>
              <a:t>Questions</a:t>
            </a:r>
            <a:r>
              <a:rPr lang="en-US" altLang="en-US" sz="3200" dirty="0"/>
              <a:t> </a:t>
            </a:r>
            <a:r>
              <a:rPr lang="en-US" altLang="en-US" sz="3200" dirty="0" smtClean="0"/>
              <a:t>to ask: </a:t>
            </a:r>
            <a:endParaRPr lang="en-US" altLang="en-US" sz="3200" dirty="0"/>
          </a:p>
          <a:p>
            <a:pPr lvl="1">
              <a:lnSpc>
                <a:spcPct val="110000"/>
              </a:lnSpc>
              <a:buClr>
                <a:srgbClr val="1CADE4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dirty="0" smtClean="0"/>
              <a:t>Step 1</a:t>
            </a:r>
            <a:r>
              <a:rPr lang="en-US" altLang="en-US" sz="2400" dirty="0"/>
              <a:t>. Is the applicant working?</a:t>
            </a:r>
          </a:p>
          <a:p>
            <a:pPr lvl="1">
              <a:lnSpc>
                <a:spcPct val="110000"/>
              </a:lnSpc>
              <a:buClr>
                <a:srgbClr val="1CADE4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dirty="0"/>
              <a:t>Step 2. Is the impairment severe?</a:t>
            </a:r>
          </a:p>
          <a:p>
            <a:pPr lvl="1">
              <a:lnSpc>
                <a:spcPct val="110000"/>
              </a:lnSpc>
              <a:buClr>
                <a:srgbClr val="1CADE4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dirty="0" smtClean="0"/>
              <a:t>Step 3</a:t>
            </a:r>
            <a:r>
              <a:rPr lang="en-US" altLang="en-US" sz="2400" dirty="0"/>
              <a:t>. Does it </a:t>
            </a:r>
            <a:r>
              <a:rPr lang="en-US" altLang="en-US" sz="2400" dirty="0" smtClean="0"/>
              <a:t>meet </a:t>
            </a:r>
            <a:r>
              <a:rPr lang="en-US" altLang="en-US" sz="2400" dirty="0"/>
              <a:t>or equal a listing?</a:t>
            </a:r>
          </a:p>
          <a:p>
            <a:pPr lvl="1">
              <a:lnSpc>
                <a:spcPct val="110000"/>
              </a:lnSpc>
              <a:buClr>
                <a:srgbClr val="1CADE4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dirty="0"/>
              <a:t>Step 4. Can </a:t>
            </a:r>
            <a:r>
              <a:rPr lang="en-US" altLang="en-US" sz="2400" dirty="0" smtClean="0"/>
              <a:t>he </a:t>
            </a:r>
            <a:r>
              <a:rPr lang="en-US" altLang="en-US" sz="2400" dirty="0"/>
              <a:t>do his past relevant work?</a:t>
            </a:r>
          </a:p>
          <a:p>
            <a:pPr lvl="1">
              <a:lnSpc>
                <a:spcPct val="110000"/>
              </a:lnSpc>
              <a:buClr>
                <a:srgbClr val="1CADE4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dirty="0"/>
              <a:t>Step 5. Is there other work in the national </a:t>
            </a:r>
            <a:r>
              <a:rPr lang="en-US" altLang="en-US" sz="2400" dirty="0" smtClean="0"/>
              <a:t>economy?</a:t>
            </a:r>
          </a:p>
          <a:p>
            <a:pPr marL="200025" lvl="1" indent="0">
              <a:lnSpc>
                <a:spcPct val="110000"/>
              </a:lnSpc>
              <a:buClr>
                <a:srgbClr val="1CADE4"/>
              </a:buClr>
              <a:buNone/>
              <a:defRPr/>
            </a:pPr>
            <a:r>
              <a:rPr lang="en-US" altLang="en-US" sz="2400" b="1" dirty="0" smtClean="0"/>
              <a:t>Question:</a:t>
            </a:r>
            <a:r>
              <a:rPr lang="en-US" altLang="en-US" sz="2400" dirty="0" smtClean="0"/>
              <a:t>  Can the applicant make a successful claim? </a:t>
            </a:r>
          </a:p>
          <a:p>
            <a:pPr marL="200025" lvl="1" indent="0">
              <a:lnSpc>
                <a:spcPct val="110000"/>
              </a:lnSpc>
              <a:buClr>
                <a:srgbClr val="1CADE4"/>
              </a:buClr>
              <a:buNone/>
              <a:defRPr/>
            </a:pPr>
            <a:r>
              <a:rPr lang="en-US" altLang="en-US" sz="2400" dirty="0"/>
              <a:t>	 </a:t>
            </a:r>
            <a:r>
              <a:rPr lang="en-US" altLang="en-US" sz="2400" dirty="0" smtClean="0"/>
              <a:t>         What argument would you make? </a:t>
            </a:r>
            <a:endParaRPr lang="en-US" altLang="en-US" sz="3200" dirty="0"/>
          </a:p>
          <a:p>
            <a:pPr lvl="1">
              <a:lnSpc>
                <a:spcPct val="110000"/>
              </a:lnSpc>
              <a:buClr>
                <a:srgbClr val="1CADE4"/>
              </a:buClr>
              <a:buFont typeface="Wingdings" panose="05000000000000000000" pitchFamily="2" charset="2"/>
              <a:buChar char="§"/>
              <a:defRPr/>
            </a:pPr>
            <a:endParaRPr lang="en-US" altLang="en-US" sz="3200" dirty="0"/>
          </a:p>
          <a:p>
            <a:pPr marL="0" indent="0">
              <a:lnSpc>
                <a:spcPct val="110000"/>
              </a:lnSpc>
              <a:buFont typeface="Calibri" panose="020F0502020204030204" pitchFamily="34" charset="0"/>
              <a:buNone/>
              <a:defRPr/>
            </a:pPr>
            <a:endParaRPr lang="en-US" alt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4290" y="2447779"/>
            <a:ext cx="1915286" cy="192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6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4400" dirty="0" smtClean="0">
                <a:solidFill>
                  <a:schemeClr val="accent2"/>
                </a:solidFill>
              </a:rPr>
              <a:t>Selected Social Security Rulings (SSRs)*</a:t>
            </a:r>
            <a:br>
              <a:rPr lang="en-US" sz="4400" dirty="0" smtClean="0">
                <a:solidFill>
                  <a:schemeClr val="accent2"/>
                </a:solidFill>
              </a:rPr>
            </a:br>
            <a:r>
              <a:rPr lang="en-US" sz="4400" dirty="0" smtClean="0">
                <a:solidFill>
                  <a:schemeClr val="accent2"/>
                </a:solidFill>
              </a:rPr>
              <a:t>You Need to Know</a:t>
            </a:r>
            <a:endParaRPr lang="en-US" sz="4400" dirty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1460091" y="2089008"/>
            <a:ext cx="8834284" cy="4002077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endParaRPr lang="en-US" alt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8094" t="23434" r="1634" b="3827"/>
          <a:stretch/>
        </p:blipFill>
        <p:spPr>
          <a:xfrm>
            <a:off x="1251821" y="1736726"/>
            <a:ext cx="9748684" cy="4354360"/>
          </a:xfrm>
          <a:prstGeom prst="rect">
            <a:avLst/>
          </a:prstGeom>
          <a:noFill/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5500" dirty="0" smtClean="0">
                <a:solidFill>
                  <a:schemeClr val="accent2"/>
                </a:solidFill>
              </a:rPr>
              <a:t>New Evidence Rule</a:t>
            </a:r>
            <a:endParaRPr lang="en-US" sz="5500" dirty="0">
              <a:solidFill>
                <a:schemeClr val="accent2"/>
              </a:solidFill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1096963" y="2020888"/>
            <a:ext cx="10058400" cy="32305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3200" smtClean="0"/>
              <a:t>SSA published regulations effective 4/20/2015 clarifying their rules on evidence submission in disability cases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200" smtClean="0"/>
              <a:t>Claimant and representative must inform </a:t>
            </a:r>
            <a:r>
              <a:rPr lang="en-US" altLang="en-US" sz="3200" u="sng" smtClean="0"/>
              <a:t>or</a:t>
            </a:r>
            <a:r>
              <a:rPr lang="en-US" altLang="en-US" sz="3200" smtClean="0"/>
              <a:t> submit all evidence relevant to claim for disability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2600" smtClean="0"/>
              <a:t>Includes unfavorable medical opinion letters or other unfavorable evidence</a:t>
            </a:r>
            <a:endParaRPr lang="en-US" altLang="en-US" sz="300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3200" smtClean="0"/>
          </a:p>
        </p:txBody>
      </p:sp>
    </p:spTree>
    <p:extLst>
      <p:ext uri="{BB962C8B-B14F-4D97-AF65-F5344CB8AC3E}">
        <p14:creationId xmlns:p14="http://schemas.microsoft.com/office/powerpoint/2010/main" val="323592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6963" y="614363"/>
            <a:ext cx="10058400" cy="10445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accent2"/>
                </a:solidFill>
                <a:ea typeface="+mj-ea"/>
                <a:cs typeface="+mj-cs"/>
              </a:rPr>
              <a:t>Agenda</a:t>
            </a:r>
            <a:endParaRPr lang="en-US" sz="6000" dirty="0">
              <a:solidFill>
                <a:schemeClr val="accent2"/>
              </a:solidFill>
              <a:ea typeface="+mj-ea"/>
              <a:cs typeface="+mj-cs"/>
            </a:endParaRPr>
          </a:p>
        </p:txBody>
      </p:sp>
      <p:sp>
        <p:nvSpPr>
          <p:cNvPr id="43011" name="Subtitle 2"/>
          <p:cNvSpPr>
            <a:spLocks noGrp="1"/>
          </p:cNvSpPr>
          <p:nvPr>
            <p:ph idx="1"/>
          </p:nvPr>
        </p:nvSpPr>
        <p:spPr>
          <a:xfrm>
            <a:off x="1216025" y="1812925"/>
            <a:ext cx="9974263" cy="4386263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Font typeface="Calibri" panose="020F0502020204030204" pitchFamily="34" charset="0"/>
              <a:buNone/>
              <a:defRPr/>
            </a:pPr>
            <a:r>
              <a:rPr lang="en-US" altLang="en-US" b="1" dirty="0" smtClean="0"/>
              <a:t>Welcome</a:t>
            </a:r>
          </a:p>
          <a:p>
            <a:pPr marL="339725" indent="-203200" eaLnBrk="1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/>
              <a:t>Kristin Lupfer, Project Director, SAMHSA SOAR TA Center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Font typeface="Calibri" panose="020F0502020204030204" pitchFamily="34" charset="0"/>
              <a:buNone/>
              <a:defRPr/>
            </a:pPr>
            <a:r>
              <a:rPr lang="en-US" altLang="en-US" b="1" dirty="0" smtClean="0"/>
              <a:t>Brief Review of Part I: Hearing Tips for SOAR Practitioners</a:t>
            </a:r>
          </a:p>
          <a:p>
            <a:pPr marL="339725" lvl="1" indent="-203200" eaLnBrk="1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000" dirty="0" smtClean="0"/>
              <a:t>Pam Heine, LSW, Senior Project Associate, SAMHSA SOAR TA Center</a:t>
            </a: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Font typeface="Calibri" panose="020F0502020204030204" pitchFamily="34" charset="0"/>
              <a:buNone/>
              <a:defRPr/>
            </a:pPr>
            <a:r>
              <a:rPr lang="en-US" altLang="en-US" sz="2000" b="1" dirty="0" smtClean="0"/>
              <a:t>Part II: Pre-Hearing Preparation</a:t>
            </a:r>
          </a:p>
          <a:p>
            <a:pPr marL="285750" lvl="1" indent="-28575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 smtClean="0"/>
              <a:t>Sarah </a:t>
            </a:r>
            <a:r>
              <a:rPr lang="en-US" sz="2000" dirty="0"/>
              <a:t>F. </a:t>
            </a:r>
            <a:r>
              <a:rPr lang="en-US" sz="2000" dirty="0" smtClean="0"/>
              <a:t>Anderson, Esq., Senior Attorney, Elder, Health </a:t>
            </a:r>
            <a:r>
              <a:rPr lang="en-US" sz="2000" dirty="0"/>
              <a:t>&amp; Disability </a:t>
            </a:r>
            <a:r>
              <a:rPr lang="en-US" sz="2000" dirty="0" smtClean="0"/>
              <a:t>Unit, Greater </a:t>
            </a:r>
            <a:r>
              <a:rPr lang="en-US" sz="2000" dirty="0"/>
              <a:t>Boston Legal </a:t>
            </a:r>
            <a:r>
              <a:rPr lang="en-US" sz="2000" dirty="0" smtClean="0"/>
              <a:t>Services, Boston, MA</a:t>
            </a:r>
            <a:endParaRPr lang="en-US" sz="2000" dirty="0"/>
          </a:p>
          <a:p>
            <a:pPr marL="285750" lvl="1" indent="-28575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000" dirty="0" smtClean="0"/>
              <a:t>Linda Landry, Esq., Staff Attorney, Massachusetts Disability Law Center, Boston MA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Font typeface="Calibri" panose="020F0502020204030204" pitchFamily="34" charset="0"/>
              <a:buNone/>
              <a:defRPr/>
            </a:pPr>
            <a:endParaRPr lang="en-US" altLang="en-US" b="1" dirty="0" smtClean="0"/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Font typeface="Calibri" panose="020F0502020204030204" pitchFamily="34" charset="0"/>
              <a:buNone/>
              <a:defRPr/>
            </a:pPr>
            <a:r>
              <a:rPr lang="en-US" altLang="en-US" b="1" dirty="0" smtClean="0"/>
              <a:t>Questions &amp; Answers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/>
              <a:t>Facilitated by SOAR TA Center Staff</a:t>
            </a:r>
          </a:p>
        </p:txBody>
      </p:sp>
      <p:pic>
        <p:nvPicPr>
          <p:cNvPr id="1843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t="12292" r="4723" b="15483"/>
          <a:stretch>
            <a:fillRect/>
          </a:stretch>
        </p:blipFill>
        <p:spPr bwMode="auto">
          <a:xfrm>
            <a:off x="114300" y="220663"/>
            <a:ext cx="20701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 descr="H:\SOAR\PowerPoints\Transparent Logos\SAMHSA Logos_b_nob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775" y="6415088"/>
            <a:ext cx="13144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5500" dirty="0">
                <a:solidFill>
                  <a:schemeClr val="accent2"/>
                </a:solidFill>
              </a:rPr>
              <a:t>New Evidence Rule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1096963" y="1968500"/>
            <a:ext cx="10058400" cy="40227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3200" smtClean="0"/>
              <a:t>Two exceptions to rule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600" smtClean="0"/>
              <a:t>Attorney-client privilege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600" smtClean="0"/>
              <a:t>Attorney work product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600" smtClean="0"/>
              <a:t>Both apply to non-attorney authorized representatives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3200" smtClean="0"/>
              <a:t>Representative may be sanctioned for failure to comply with rule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3200" smtClean="0"/>
              <a:t>See Handout</a:t>
            </a:r>
            <a:br>
              <a:rPr lang="en-US" altLang="en-US" sz="3200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7862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5500" dirty="0" smtClean="0">
                <a:solidFill>
                  <a:schemeClr val="accent2"/>
                </a:solidFill>
              </a:rPr>
              <a:t>Resources</a:t>
            </a:r>
            <a:endParaRPr lang="en-US" sz="55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b="1" dirty="0" smtClean="0"/>
              <a:t>SSA Website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Information About Social Security's Hearings and Appeals Process - </a:t>
            </a:r>
            <a:r>
              <a:rPr lang="en-US" dirty="0" smtClean="0">
                <a:hlinkClick r:id="rId2"/>
              </a:rPr>
              <a:t>http://ssa.gov/appeals/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Electronic Records Express (ERE)- </a:t>
            </a:r>
            <a:r>
              <a:rPr lang="en-US" dirty="0" smtClean="0">
                <a:hlinkClick r:id="rId3"/>
              </a:rPr>
              <a:t>http://www.socialsecurity.gov/ere/#a0=6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Code of Federal Regulations (20 CFR)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Part 416 SSI-     </a:t>
            </a:r>
            <a:r>
              <a:rPr lang="en-US" dirty="0" smtClean="0">
                <a:hlinkClick r:id="rId4"/>
              </a:rPr>
              <a:t>http://www.socialsecurity.gov/OP_Home/cfr20/416/416-0000.htm</a:t>
            </a:r>
            <a:endParaRPr lang="en-US" dirty="0" smtClean="0"/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Part 404 SSDI-  </a:t>
            </a:r>
            <a:r>
              <a:rPr lang="en-US" dirty="0" smtClean="0">
                <a:hlinkClick r:id="rId5"/>
              </a:rPr>
              <a:t>http://www.ssa.gov/OP_Home/cfr20/404/404-0000.htm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Program Operating Manual (POMs)-  </a:t>
            </a:r>
            <a:r>
              <a:rPr lang="en-US" dirty="0" smtClean="0">
                <a:hlinkClick r:id="rId6"/>
              </a:rPr>
              <a:t>https://secure.ssa.gov/apps10/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Hearings, Appeals, and Litigation Law Manual (HALLEX)- </a:t>
            </a:r>
            <a:r>
              <a:rPr lang="en-US" dirty="0" smtClean="0">
                <a:hlinkClick r:id="rId7"/>
              </a:rPr>
              <a:t>http://ssa.gov/OP_Home/hallex/hallex.html</a:t>
            </a:r>
            <a:endParaRPr lang="en-US" dirty="0"/>
          </a:p>
          <a:p>
            <a:pPr marL="0" indent="0">
              <a:buNone/>
              <a:defRPr/>
            </a:pPr>
            <a:r>
              <a:rPr lang="en-US" b="1" dirty="0" smtClean="0"/>
              <a:t>Books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u="sng" dirty="0" smtClean="0"/>
              <a:t>Social Security Disability Practice (2014) </a:t>
            </a:r>
            <a:r>
              <a:rPr lang="en-US" dirty="0" smtClean="0"/>
              <a:t>by Thomas E. Bush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u="sng" dirty="0" smtClean="0"/>
              <a:t>Social Security Disability Practice (2014) </a:t>
            </a:r>
            <a:r>
              <a:rPr lang="en-US" dirty="0" smtClean="0"/>
              <a:t>by Charles T. Hall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u="sng" dirty="0" smtClean="0"/>
              <a:t>The Merck Manual (19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edition)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dirty="0" smtClean="0"/>
          </a:p>
          <a:p>
            <a:pPr marL="384175" lvl="2" indent="0">
              <a:buFont typeface="Calibri" panose="020F0502020204030204" pitchFamily="34" charset="0"/>
              <a:buNone/>
              <a:defRPr/>
            </a:pPr>
            <a:endParaRPr lang="en-US" dirty="0"/>
          </a:p>
          <a:p>
            <a:pPr marL="0" indent="0">
              <a:buFont typeface="Calibri" panose="020F0502020204030204" pitchFamily="34" charset="0"/>
              <a:buNone/>
              <a:defRPr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45090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2683C6"/>
                </a:solidFill>
              </a:rPr>
              <a:t>Presenter’s Contact Information</a:t>
            </a:r>
            <a:endParaRPr lang="en-US" dirty="0">
              <a:solidFill>
                <a:srgbClr val="2683C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7732" y="1798253"/>
            <a:ext cx="4937760" cy="4023359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Linda Landry, Esq.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i="1" dirty="0" smtClean="0"/>
              <a:t>Staff Attorney	</a:t>
            </a:r>
            <a:r>
              <a:rPr lang="en-US" dirty="0" smtClean="0"/>
              <a:t>	</a:t>
            </a: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Disability Law Center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11 </a:t>
            </a: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Beacon Street, Suite </a:t>
            </a:r>
            <a:r>
              <a:rPr lang="en-US" alt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925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Boston</a:t>
            </a: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r>
              <a:rPr lang="en-US" alt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MA, 02108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Phone: (617</a:t>
            </a: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) 723-8455 </a:t>
            </a:r>
            <a:endParaRPr lang="en-US" altLang="en-US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hlinkClick r:id="rId2"/>
              </a:rPr>
              <a:t>llandry@dlc-ma.org</a:t>
            </a: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5188" y="1821995"/>
            <a:ext cx="4937760" cy="4023360"/>
          </a:xfrm>
        </p:spPr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Sarah </a:t>
            </a:r>
            <a:r>
              <a:rPr lang="en-US" b="1" dirty="0"/>
              <a:t>F. </a:t>
            </a:r>
            <a:r>
              <a:rPr lang="en-US" b="1" dirty="0" smtClean="0"/>
              <a:t>Anderson, Esq.</a:t>
            </a:r>
            <a:endParaRPr lang="en-US" b="1" dirty="0"/>
          </a:p>
          <a:p>
            <a:r>
              <a:rPr lang="en-US" i="1" dirty="0"/>
              <a:t>Elder</a:t>
            </a:r>
            <a:r>
              <a:rPr lang="en-US" i="1" dirty="0" smtClean="0"/>
              <a:t>, Health </a:t>
            </a:r>
            <a:r>
              <a:rPr lang="en-US" i="1" dirty="0"/>
              <a:t>&amp; Disability Unit</a:t>
            </a:r>
          </a:p>
          <a:p>
            <a:r>
              <a:rPr lang="en-US" i="1" dirty="0"/>
              <a:t>Senior Attorney</a:t>
            </a:r>
          </a:p>
          <a:p>
            <a:r>
              <a:rPr lang="en-US" dirty="0"/>
              <a:t>Greater Boston Legal Services</a:t>
            </a:r>
          </a:p>
          <a:p>
            <a:r>
              <a:rPr lang="en-US" dirty="0"/>
              <a:t>197 Friend St.</a:t>
            </a:r>
          </a:p>
          <a:p>
            <a:r>
              <a:rPr lang="en-US" dirty="0" smtClean="0"/>
              <a:t>Boston</a:t>
            </a:r>
            <a:r>
              <a:rPr lang="en-US" dirty="0"/>
              <a:t>, MA 02114</a:t>
            </a:r>
          </a:p>
          <a:p>
            <a:r>
              <a:rPr lang="en-US" dirty="0" smtClean="0"/>
              <a:t>Phone: 617.603.1581 </a:t>
            </a:r>
            <a:endParaRPr lang="en-US" dirty="0"/>
          </a:p>
          <a:p>
            <a:pPr marL="0" indent="0">
              <a:buNone/>
            </a:pPr>
            <a:r>
              <a:rPr lang="en-US" u="sng" dirty="0" smtClean="0">
                <a:hlinkClick r:id="rId3"/>
              </a:rPr>
              <a:t>sanderson@gbls.org</a:t>
            </a:r>
            <a:endParaRPr lang="en-US" dirty="0"/>
          </a:p>
          <a:p>
            <a:r>
              <a:rPr lang="en-US" dirty="0"/>
              <a:t> 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308896"/>
            <a:ext cx="239168" cy="617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7457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altLang="en-US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53975"/>
            <a:endParaRPr lang="en-US" altLang="en-US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1095" y="6437340"/>
            <a:ext cx="1316850" cy="4206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84" y="178228"/>
            <a:ext cx="2066723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772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>
                <a:solidFill>
                  <a:schemeClr val="accent2"/>
                </a:solidFill>
                <a:ea typeface="ＭＳ Ｐゴシック" pitchFamily="34" charset="-128"/>
                <a:cs typeface="+mj-cs"/>
              </a:rPr>
              <a:t>Questions and Answers</a:t>
            </a:r>
            <a:endParaRPr lang="en-US" sz="5400" dirty="0">
              <a:solidFill>
                <a:schemeClr val="accent2"/>
              </a:solidFill>
              <a:ea typeface="+mj-ea"/>
              <a:cs typeface="+mj-cs"/>
            </a:endParaRPr>
          </a:p>
        </p:txBody>
      </p:sp>
      <p:sp>
        <p:nvSpPr>
          <p:cNvPr id="8909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/>
              <a:t>Facilitated By:</a:t>
            </a:r>
          </a:p>
          <a:p>
            <a:pPr algn="ctr" eaLnBrk="1" hangingPunct="1">
              <a:defRPr/>
            </a:pPr>
            <a:r>
              <a:rPr lang="en-US" sz="3600" dirty="0" smtClean="0"/>
              <a:t>SAMHSA SOAR Technical Assistance Center</a:t>
            </a:r>
          </a:p>
          <a:p>
            <a:pPr algn="ctr" eaLnBrk="1" hangingPunct="1">
              <a:defRPr/>
            </a:pPr>
            <a:r>
              <a:rPr lang="en-US" sz="3600" dirty="0" smtClean="0"/>
              <a:t>Policy Research Associates, Inc.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2800" i="1" dirty="0" smtClean="0"/>
              <a:t>Please type your question into the </a:t>
            </a:r>
            <a:r>
              <a:rPr lang="en-US" sz="2800" i="1" u="sng" dirty="0" smtClean="0"/>
              <a:t>Q&amp;A panel</a:t>
            </a:r>
            <a:r>
              <a:rPr lang="en-US" sz="2800" i="1" dirty="0" smtClean="0"/>
              <a:t> located underneath the participant tab, </a:t>
            </a:r>
            <a:r>
              <a:rPr lang="en-US" sz="2800" i="1" u="sng" dirty="0" smtClean="0"/>
              <a:t>or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2800" dirty="0"/>
              <a:t>To ask a question by </a:t>
            </a:r>
            <a:r>
              <a:rPr lang="en-US" sz="2800" u="sng" dirty="0"/>
              <a:t>phone,</a:t>
            </a:r>
            <a:r>
              <a:rPr lang="en-US" sz="2800" dirty="0"/>
              <a:t> please raise your hand by </a:t>
            </a:r>
            <a:r>
              <a:rPr lang="en-US" sz="2800" u="sng" dirty="0"/>
              <a:t>clicking the hand icon </a:t>
            </a:r>
            <a:r>
              <a:rPr lang="en-US" sz="2800" dirty="0"/>
              <a:t>in the participant pod. We will unmute you so you can ask your </a:t>
            </a:r>
            <a:r>
              <a:rPr lang="en-US" sz="2800" dirty="0" smtClean="0"/>
              <a:t>question.</a:t>
            </a:r>
            <a:endParaRPr lang="en-US" sz="2800" i="1" dirty="0"/>
          </a:p>
          <a:p>
            <a:pPr marL="0" indent="0" algn="ctr" eaLnBrk="1" hangingPunct="1">
              <a:buFont typeface="Calibri" panose="020F0502020204030204" pitchFamily="34" charset="0"/>
              <a:buNone/>
              <a:defRPr/>
            </a:pPr>
            <a:endParaRPr lang="en-US" sz="2800" i="1" dirty="0" smtClean="0"/>
          </a:p>
        </p:txBody>
      </p:sp>
      <p:pic>
        <p:nvPicPr>
          <p:cNvPr id="52228" name="Picture 2" descr="H:\SOAR\PowerPoints\Transparent Logos\SAMHSA Logos_b_no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775" y="6415088"/>
            <a:ext cx="13144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6000" dirty="0" smtClean="0">
                <a:solidFill>
                  <a:srgbClr val="2683C6"/>
                </a:solidFill>
                <a:ea typeface="ＭＳ Ｐゴシック" charset="0"/>
                <a:cs typeface="+mj-cs"/>
              </a:rPr>
              <a:t>Keep Up The Great Work!</a:t>
            </a:r>
            <a:endParaRPr lang="en-US" sz="6000" dirty="0">
              <a:solidFill>
                <a:srgbClr val="2683C6"/>
              </a:solidFill>
              <a:ea typeface="ＭＳ Ｐゴシック" charset="0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Calibri" charset="0"/>
              <a:buNone/>
              <a:defRPr/>
            </a:pPr>
            <a:endParaRPr lang="en-US" sz="5000" dirty="0" smtClean="0">
              <a:ea typeface="ＭＳ Ｐゴシック" charset="0"/>
              <a:cs typeface="+mn-cs"/>
            </a:endParaRPr>
          </a:p>
          <a:p>
            <a:pPr algn="ctr">
              <a:buFont typeface="Calibri" charset="0"/>
              <a:buChar char=" "/>
              <a:defRPr/>
            </a:pPr>
            <a:r>
              <a:rPr lang="en-US" sz="6500" dirty="0" smtClean="0">
                <a:ea typeface="ＭＳ Ｐゴシック" charset="0"/>
                <a:cs typeface="+mn-cs"/>
              </a:rPr>
              <a:t>You are </a:t>
            </a:r>
            <a:r>
              <a:rPr lang="en-US" sz="6500" dirty="0" smtClean="0">
                <a:solidFill>
                  <a:srgbClr val="2683C6"/>
                </a:solidFill>
                <a:ea typeface="ＭＳ Ｐゴシック" charset="0"/>
                <a:cs typeface="+mn-cs"/>
              </a:rPr>
              <a:t>transforming</a:t>
            </a:r>
            <a:r>
              <a:rPr lang="en-US" sz="6500" dirty="0" smtClean="0">
                <a:ea typeface="ＭＳ Ｐゴシック" charset="0"/>
                <a:cs typeface="+mn-cs"/>
              </a:rPr>
              <a:t> lives one application at a time. </a:t>
            </a:r>
            <a:endParaRPr lang="en-US" sz="6500" dirty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312738"/>
            <a:ext cx="10058400" cy="14493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accent2"/>
                </a:solidFill>
                <a:ea typeface="ヒラギノ角ゴ Pro W3" pitchFamily="-84" charset="-128"/>
                <a:cs typeface="+mj-cs"/>
              </a:rPr>
              <a:t>Contact Us</a:t>
            </a:r>
            <a:endParaRPr lang="en-US" sz="5400" dirty="0">
              <a:solidFill>
                <a:schemeClr val="accent2"/>
              </a:solidFill>
              <a:ea typeface="+mj-ea"/>
              <a:cs typeface="+mj-cs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1096963" y="1854200"/>
            <a:ext cx="10058400" cy="40227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endParaRPr lang="en-US" altLang="en-US" sz="2400" smtClean="0">
              <a:latin typeface="Calibri Light" panose="020F0302020204030204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altLang="en-US" sz="4000" smtClean="0">
                <a:latin typeface="Calibri Light" panose="020F0302020204030204" pitchFamily="34" charset="0"/>
                <a:hlinkClick r:id="rId2"/>
              </a:rPr>
              <a:t>http://soarworks.prainc.com</a:t>
            </a:r>
            <a:r>
              <a:rPr lang="en-US" altLang="en-US" sz="4000" smtClean="0">
                <a:latin typeface="Calibri Light" panose="020F0302020204030204" pitchFamily="34" charset="0"/>
              </a:rPr>
              <a:t> 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2400" b="1" smtClean="0">
                <a:solidFill>
                  <a:schemeClr val="accent2"/>
                </a:solidFill>
                <a:latin typeface="Calibri Light" panose="020F0302020204030204" pitchFamily="34" charset="0"/>
              </a:rPr>
              <a:t>SAMHSA SOAR TA Center</a:t>
            </a:r>
            <a:br>
              <a:rPr lang="en-US" altLang="en-US" sz="2400" b="1" smtClean="0">
                <a:solidFill>
                  <a:schemeClr val="accent2"/>
                </a:solidFill>
                <a:latin typeface="Calibri Light" panose="020F0302020204030204" pitchFamily="34" charset="0"/>
              </a:rPr>
            </a:br>
            <a:r>
              <a:rPr lang="en-US" altLang="en-US" sz="2400" b="1" smtClean="0">
                <a:solidFill>
                  <a:schemeClr val="accent2"/>
                </a:solidFill>
                <a:latin typeface="Calibri Light" panose="020F0302020204030204" pitchFamily="34" charset="0"/>
              </a:rPr>
              <a:t>345 Delaware Avenue</a:t>
            </a:r>
            <a:br>
              <a:rPr lang="en-US" altLang="en-US" sz="2400" b="1" smtClean="0">
                <a:solidFill>
                  <a:schemeClr val="accent2"/>
                </a:solidFill>
                <a:latin typeface="Calibri Light" panose="020F0302020204030204" pitchFamily="34" charset="0"/>
              </a:rPr>
            </a:br>
            <a:r>
              <a:rPr lang="en-US" altLang="en-US" sz="2400" b="1" smtClean="0">
                <a:solidFill>
                  <a:schemeClr val="accent2"/>
                </a:solidFill>
                <a:latin typeface="Calibri Light" panose="020F0302020204030204" pitchFamily="34" charset="0"/>
              </a:rPr>
              <a:t>Delmar, New York 12054</a:t>
            </a:r>
            <a:br>
              <a:rPr lang="en-US" altLang="en-US" sz="2400" b="1" smtClean="0">
                <a:solidFill>
                  <a:schemeClr val="accent2"/>
                </a:solidFill>
                <a:latin typeface="Calibri Light" panose="020F0302020204030204" pitchFamily="34" charset="0"/>
              </a:rPr>
            </a:br>
            <a:r>
              <a:rPr lang="en-US" altLang="en-US" sz="2400" b="1" smtClean="0">
                <a:solidFill>
                  <a:schemeClr val="accent2"/>
                </a:solidFill>
                <a:latin typeface="Calibri Light" panose="020F0302020204030204" pitchFamily="34" charset="0"/>
              </a:rPr>
              <a:t>(518) 439 - 7415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3200" smtClean="0">
                <a:latin typeface="Calibri Light" panose="020F0302020204030204" pitchFamily="34" charset="0"/>
                <a:hlinkClick r:id="rId3"/>
              </a:rPr>
              <a:t>soar@prainc.com</a:t>
            </a:r>
            <a:r>
              <a:rPr lang="en-US" altLang="en-US" sz="3200" smtClean="0">
                <a:latin typeface="Calibri Light" panose="020F0302020204030204" pitchFamily="34" charset="0"/>
              </a:rPr>
              <a:t>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ja-JP" sz="3200" smtClean="0">
                <a:solidFill>
                  <a:srgbClr val="2C3943"/>
                </a:solidFill>
                <a:latin typeface="Calibri Light" panose="020F0302020204030204" pitchFamily="34" charset="0"/>
                <a:hlinkClick r:id="rId4"/>
              </a:rPr>
              <a:t>www.facebook.com/soarworks</a:t>
            </a:r>
            <a:r>
              <a:rPr lang="en-US" altLang="ja-JP" sz="3200" smtClean="0">
                <a:solidFill>
                  <a:srgbClr val="2C3943"/>
                </a:solidFill>
                <a:latin typeface="Calibri Light" panose="020F0302020204030204" pitchFamily="34" charset="0"/>
              </a:rPr>
              <a:t>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ja-JP" sz="3200" smtClean="0">
                <a:solidFill>
                  <a:srgbClr val="2C3943"/>
                </a:solidFill>
                <a:latin typeface="Calibri Light" panose="020F0302020204030204" pitchFamily="34" charset="0"/>
              </a:rPr>
              <a:t>@SOARWorks</a:t>
            </a:r>
            <a:r>
              <a:rPr lang="en-US" altLang="ja-JP" sz="3200" smtClean="0">
                <a:solidFill>
                  <a:srgbClr val="27304E"/>
                </a:solidFill>
                <a:latin typeface="Calibri Light" panose="020F0302020204030204" pitchFamily="34" charset="0"/>
              </a:rPr>
              <a:t> </a:t>
            </a:r>
            <a:r>
              <a:rPr lang="en-US" altLang="en-US" sz="3200" smtClean="0">
                <a:latin typeface="Calibri Light" panose="020F0302020204030204" pitchFamily="34" charset="0"/>
              </a:rPr>
              <a:t/>
            </a:r>
            <a:br>
              <a:rPr lang="en-US" altLang="en-US" sz="3200" smtClean="0">
                <a:latin typeface="Calibri Light" panose="020F0302020204030204" pitchFamily="34" charset="0"/>
              </a:rPr>
            </a:br>
            <a:endParaRPr lang="en-US" altLang="en-US" sz="3200" smtClean="0">
              <a:latin typeface="Calibri Light" panose="020F0302020204030204" pitchFamily="34" charset="0"/>
            </a:endParaRPr>
          </a:p>
        </p:txBody>
      </p:sp>
      <p:pic>
        <p:nvPicPr>
          <p:cNvPr id="54276" name="Picture 9" descr="facebook-small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49974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10" descr="facebook-small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49974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11" descr="Twitter-icon-small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5572125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12" descr="Twitter-icon-small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5572125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t="12292" r="4723" b="15483"/>
          <a:stretch>
            <a:fillRect/>
          </a:stretch>
        </p:blipFill>
        <p:spPr bwMode="auto">
          <a:xfrm>
            <a:off x="114300" y="220663"/>
            <a:ext cx="20701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2" descr="H:\SOAR\PowerPoints\Transparent Logos\SAMHSA Logos_b_nobg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775" y="6415088"/>
            <a:ext cx="13144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6963" y="614363"/>
            <a:ext cx="10058400" cy="10445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accent2"/>
                </a:solidFill>
                <a:ea typeface="+mj-ea"/>
                <a:cs typeface="+mj-cs"/>
              </a:rPr>
              <a:t>Learning Objectives</a:t>
            </a:r>
            <a:endParaRPr lang="en-US" sz="6000" dirty="0">
              <a:solidFill>
                <a:schemeClr val="accent2"/>
              </a:solidFill>
              <a:ea typeface="+mj-ea"/>
              <a:cs typeface="+mj-cs"/>
            </a:endParaRPr>
          </a:p>
        </p:txBody>
      </p:sp>
      <p:sp>
        <p:nvSpPr>
          <p:cNvPr id="45059" name="Subtitle 2"/>
          <p:cNvSpPr>
            <a:spLocks noGrp="1"/>
          </p:cNvSpPr>
          <p:nvPr>
            <p:ph idx="1"/>
          </p:nvPr>
        </p:nvSpPr>
        <p:spPr>
          <a:xfrm>
            <a:off x="1216025" y="1658938"/>
            <a:ext cx="9974263" cy="4625975"/>
          </a:xfrm>
        </p:spPr>
        <p:txBody>
          <a:bodyPr/>
          <a:lstStyle/>
          <a:p>
            <a:pPr>
              <a:buClr>
                <a:srgbClr val="1CADE4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3200" dirty="0" smtClean="0"/>
              <a:t>Understand how to read and respond to the ODAR Acknowledgement </a:t>
            </a:r>
          </a:p>
          <a:p>
            <a:pPr>
              <a:buClr>
                <a:srgbClr val="1CADE4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3200" dirty="0" smtClean="0"/>
              <a:t>Learn how review and understand key documents in  the applicant’s Electronic Folder (EF) </a:t>
            </a:r>
          </a:p>
          <a:p>
            <a:pPr>
              <a:buClr>
                <a:srgbClr val="1CADE4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3200" dirty="0" smtClean="0"/>
              <a:t>Develop the ‘Theory of the Case’</a:t>
            </a:r>
          </a:p>
          <a:p>
            <a:pPr>
              <a:buClr>
                <a:srgbClr val="1CADE4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3200" dirty="0" smtClean="0"/>
              <a:t>Learn how to interview applicant with a focus on developing the theory of the case</a:t>
            </a:r>
          </a:p>
          <a:p>
            <a:pPr>
              <a:buClr>
                <a:srgbClr val="1CADE4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3200" dirty="0" smtClean="0"/>
              <a:t>Introduction to key SSA Regulations, Rulings and HALLEX</a:t>
            </a:r>
          </a:p>
          <a:p>
            <a:pPr>
              <a:buClr>
                <a:srgbClr val="1CADE4"/>
              </a:buClr>
              <a:buFont typeface="Wingdings" panose="05000000000000000000" pitchFamily="2" charset="2"/>
              <a:buChar char="§"/>
              <a:defRPr/>
            </a:pPr>
            <a:endParaRPr lang="en-US" altLang="en-US" sz="3200" dirty="0" smtClean="0"/>
          </a:p>
          <a:p>
            <a:pPr>
              <a:buClr>
                <a:srgbClr val="1CADE4"/>
              </a:buClr>
              <a:buFont typeface="Wingdings" panose="05000000000000000000" pitchFamily="2" charset="2"/>
              <a:buChar char="§"/>
              <a:defRPr/>
            </a:pPr>
            <a:endParaRPr lang="en-US" altLang="en-US" sz="3600" dirty="0" smtClean="0"/>
          </a:p>
          <a:p>
            <a:pPr marL="0" indent="0">
              <a:buClr>
                <a:srgbClr val="1CADE4"/>
              </a:buClr>
              <a:buFont typeface="Calibri" panose="020F0502020204030204" pitchFamily="34" charset="0"/>
              <a:buNone/>
              <a:defRPr/>
            </a:pPr>
            <a:endParaRPr lang="en-US" altLang="en-US" sz="3200" dirty="0" smtClean="0"/>
          </a:p>
          <a:p>
            <a:pPr>
              <a:buClr>
                <a:srgbClr val="1CADE4"/>
              </a:buClr>
              <a:buFont typeface="Wingdings" panose="05000000000000000000" pitchFamily="2" charset="2"/>
              <a:buChar char="§"/>
              <a:defRPr/>
            </a:pPr>
            <a:endParaRPr lang="en-US" altLang="en-US" sz="3200" dirty="0" smtClean="0"/>
          </a:p>
        </p:txBody>
      </p:sp>
      <p:pic>
        <p:nvPicPr>
          <p:cNvPr id="2048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t="12292" r="4723" b="15483"/>
          <a:stretch>
            <a:fillRect/>
          </a:stretch>
        </p:blipFill>
        <p:spPr bwMode="auto">
          <a:xfrm>
            <a:off x="114300" y="220663"/>
            <a:ext cx="20701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 descr="H:\SOAR\PowerPoints\Transparent Logos\SAMHSA Logos_b_nob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775" y="6415088"/>
            <a:ext cx="13144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t="12292" r="4723" b="15483"/>
          <a:stretch>
            <a:fillRect/>
          </a:stretch>
        </p:blipFill>
        <p:spPr bwMode="auto">
          <a:xfrm>
            <a:off x="114300" y="220663"/>
            <a:ext cx="20701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" descr="H:\SOAR\PowerPoints\Transparent Logos\SAMHSA Logos_b_nob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775" y="6415088"/>
            <a:ext cx="13144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096963" y="4430713"/>
            <a:ext cx="10058400" cy="14097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Bef>
                <a:spcPts val="500"/>
              </a:spcBef>
              <a:buClr>
                <a:srgbClr val="1CADE4"/>
              </a:buClr>
              <a:defRPr/>
            </a:pPr>
            <a:r>
              <a:rPr lang="en-US" sz="1900" dirty="0" smtClean="0">
                <a:solidFill>
                  <a:srgbClr val="344068"/>
                </a:solidFill>
                <a:ea typeface="ヒラギノ角ゴ Pro W3" charset="0"/>
                <a:cs typeface="ヒラギノ角ゴ Pro W3" charset="0"/>
              </a:rPr>
              <a:t>Kristin Lupfer, MSW</a:t>
            </a:r>
          </a:p>
          <a:p>
            <a:pPr eaLnBrk="1" fontAlgn="auto" hangingPunct="1">
              <a:spcBef>
                <a:spcPts val="500"/>
              </a:spcBef>
              <a:buClr>
                <a:srgbClr val="1CADE4"/>
              </a:buClr>
              <a:defRPr/>
            </a:pPr>
            <a:r>
              <a:rPr lang="en-US" sz="1900" dirty="0" smtClean="0">
                <a:solidFill>
                  <a:srgbClr val="344068"/>
                </a:solidFill>
                <a:ea typeface="ヒラギノ角ゴ Pro W3" charset="0"/>
                <a:cs typeface="ヒラギノ角ゴ Pro W3" charset="0"/>
              </a:rPr>
              <a:t>Project Director,</a:t>
            </a:r>
          </a:p>
          <a:p>
            <a:pPr eaLnBrk="1" fontAlgn="auto" hangingPunct="1">
              <a:spcBef>
                <a:spcPts val="500"/>
              </a:spcBef>
              <a:buClr>
                <a:srgbClr val="1CADE4"/>
              </a:buClr>
              <a:defRPr/>
            </a:pPr>
            <a:r>
              <a:rPr lang="en-US" sz="1900" dirty="0" smtClean="0">
                <a:solidFill>
                  <a:srgbClr val="344068"/>
                </a:solidFill>
                <a:ea typeface="ヒラギノ角ゴ Pro W3" charset="0"/>
                <a:cs typeface="ヒラギノ角ゴ Pro W3" charset="0"/>
              </a:rPr>
              <a:t>SAMHSA SOAR TA </a:t>
            </a:r>
            <a:r>
              <a:rPr lang="en-US" sz="1900" dirty="0" err="1" smtClean="0">
                <a:solidFill>
                  <a:srgbClr val="344068"/>
                </a:solidFill>
                <a:ea typeface="ヒラギノ角ゴ Pro W3" charset="0"/>
                <a:cs typeface="ヒラギノ角ゴ Pro W3" charset="0"/>
              </a:rPr>
              <a:t>CEnter</a:t>
            </a:r>
            <a:endParaRPr lang="en-US" sz="1900" dirty="0" smtClean="0">
              <a:solidFill>
                <a:srgbClr val="344068"/>
              </a:solidFill>
              <a:ea typeface="ヒラギノ角ゴ Pro W3" charset="0"/>
              <a:cs typeface="ヒラギノ角ゴ Pro W3" charset="0"/>
            </a:endParaRPr>
          </a:p>
          <a:p>
            <a:pPr eaLnBrk="1" fontAlgn="auto" hangingPunct="1">
              <a:spcBef>
                <a:spcPts val="500"/>
              </a:spcBef>
              <a:buClr>
                <a:srgbClr val="1CADE4"/>
              </a:buClr>
              <a:defRPr/>
            </a:pPr>
            <a:r>
              <a:rPr lang="en-US" sz="1900" dirty="0" smtClean="0">
                <a:solidFill>
                  <a:srgbClr val="344068"/>
                </a:solidFill>
                <a:ea typeface="ヒラギノ角ゴ Pro W3" charset="0"/>
                <a:cs typeface="ヒラギノ角ゴ Pro W3" charset="0"/>
              </a:rPr>
              <a:t>Policy Research Associates, Inc.</a:t>
            </a:r>
          </a:p>
          <a:p>
            <a:pPr eaLnBrk="1" fontAlgn="auto" hangingPunct="1">
              <a:spcBef>
                <a:spcPts val="500"/>
              </a:spcBef>
              <a:buClr>
                <a:srgbClr val="1CADE4"/>
              </a:buClr>
              <a:defRPr/>
            </a:pPr>
            <a:endParaRPr lang="en-US" sz="1900" dirty="0">
              <a:solidFill>
                <a:srgbClr val="344068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96963" y="1250950"/>
            <a:ext cx="10198100" cy="3073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/>
                </a:solidFill>
                <a:ea typeface="ＭＳ Ｐゴシック" charset="0"/>
                <a:cs typeface="+mj-cs"/>
              </a:rPr>
              <a:t>Welcome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6000" dirty="0" smtClean="0">
                <a:solidFill>
                  <a:schemeClr val="accent2"/>
                </a:solidFill>
                <a:cs typeface="+mj-cs"/>
              </a:rPr>
              <a:t>Poll Question #1</a:t>
            </a:r>
            <a:endParaRPr lang="en-US" sz="5500" dirty="0">
              <a:solidFill>
                <a:schemeClr val="accent2"/>
              </a:solidFill>
              <a:cs typeface="+mj-cs"/>
            </a:endParaRPr>
          </a:p>
        </p:txBody>
      </p:sp>
      <p:sp>
        <p:nvSpPr>
          <p:cNvPr id="41987" name="Content Placeholder 4"/>
          <p:cNvSpPr>
            <a:spLocks noGrp="1"/>
          </p:cNvSpPr>
          <p:nvPr>
            <p:ph idx="1"/>
          </p:nvPr>
        </p:nvSpPr>
        <p:spPr>
          <a:xfrm>
            <a:off x="1192213" y="2012950"/>
            <a:ext cx="9818687" cy="4222750"/>
          </a:xfrm>
        </p:spPr>
        <p:txBody>
          <a:bodyPr/>
          <a:lstStyle/>
          <a:p>
            <a:pPr marL="0" indent="0">
              <a:buFont typeface="Calibri" panose="020F0502020204030204" pitchFamily="34" charset="0"/>
              <a:buNone/>
            </a:pPr>
            <a:r>
              <a:rPr lang="en-US" altLang="en-US" sz="3200" b="1" dirty="0" smtClean="0"/>
              <a:t>How many ALJ hearings have you participated in?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altLang="en-US" sz="1200" dirty="0" smtClean="0"/>
          </a:p>
          <a:p>
            <a:pPr marL="0" indent="0">
              <a:buFont typeface="Calibri" panose="020F0502020204030204" pitchFamily="34" charset="0"/>
              <a:buNone/>
            </a:pPr>
            <a:r>
              <a:rPr lang="en-US" altLang="en-US" sz="2800" dirty="0" smtClean="0"/>
              <a:t>a. None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altLang="en-US" sz="2800" dirty="0" smtClean="0"/>
              <a:t>b. 1-5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altLang="en-US" sz="2800" dirty="0" smtClean="0"/>
              <a:t>c.  More than 5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altLang="en-US" sz="3000" dirty="0" smtClean="0">
              <a:latin typeface="Calibri Light" panose="020F0302020204030204" pitchFamily="34" charset="0"/>
            </a:endParaRPr>
          </a:p>
        </p:txBody>
      </p:sp>
      <p:pic>
        <p:nvPicPr>
          <p:cNvPr id="41988" name="Picture 2" descr="H:\SOAR\PowerPoints\Transparent Logos\SAMHSA Logos_b_nob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775" y="6415088"/>
            <a:ext cx="13144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t="12292" r="4723" b="15483"/>
          <a:stretch>
            <a:fillRect/>
          </a:stretch>
        </p:blipFill>
        <p:spPr bwMode="auto">
          <a:xfrm>
            <a:off x="114300" y="220663"/>
            <a:ext cx="20701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725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t="12292" r="4723" b="15483"/>
          <a:stretch>
            <a:fillRect/>
          </a:stretch>
        </p:blipFill>
        <p:spPr bwMode="auto">
          <a:xfrm>
            <a:off x="114300" y="220663"/>
            <a:ext cx="20701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" descr="H:\SOAR\PowerPoints\Transparent Logos\SAMHSA Logos_b_nob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775" y="6415088"/>
            <a:ext cx="13144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096963" y="4430713"/>
            <a:ext cx="10058400" cy="14097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Bef>
                <a:spcPts val="500"/>
              </a:spcBef>
              <a:buClr>
                <a:srgbClr val="1CADE4"/>
              </a:buClr>
              <a:defRPr/>
            </a:pPr>
            <a:r>
              <a:rPr lang="en-US" sz="1900" dirty="0" smtClean="0">
                <a:solidFill>
                  <a:srgbClr val="344068"/>
                </a:solidFill>
                <a:ea typeface="ヒラギノ角ゴ Pro W3" charset="0"/>
                <a:cs typeface="ヒラギノ角ゴ Pro W3" charset="0"/>
              </a:rPr>
              <a:t>Pam Heine, MSW</a:t>
            </a:r>
          </a:p>
          <a:p>
            <a:pPr eaLnBrk="1" fontAlgn="auto" hangingPunct="1">
              <a:spcBef>
                <a:spcPts val="500"/>
              </a:spcBef>
              <a:buClr>
                <a:srgbClr val="1CADE4"/>
              </a:buClr>
              <a:defRPr/>
            </a:pPr>
            <a:r>
              <a:rPr lang="en-US" sz="1900" dirty="0" smtClean="0">
                <a:solidFill>
                  <a:srgbClr val="344068"/>
                </a:solidFill>
                <a:ea typeface="ヒラギノ角ゴ Pro W3" charset="0"/>
                <a:cs typeface="ヒラギノ角ゴ Pro W3" charset="0"/>
              </a:rPr>
              <a:t>Senior Project Associate,</a:t>
            </a:r>
          </a:p>
          <a:p>
            <a:pPr eaLnBrk="1" fontAlgn="auto" hangingPunct="1">
              <a:spcBef>
                <a:spcPts val="500"/>
              </a:spcBef>
              <a:buClr>
                <a:srgbClr val="1CADE4"/>
              </a:buClr>
              <a:defRPr/>
            </a:pPr>
            <a:r>
              <a:rPr lang="en-US" sz="1900" dirty="0" smtClean="0">
                <a:solidFill>
                  <a:srgbClr val="344068"/>
                </a:solidFill>
                <a:ea typeface="ヒラギノ角ゴ Pro W3" charset="0"/>
                <a:cs typeface="ヒラギノ角ゴ Pro W3" charset="0"/>
              </a:rPr>
              <a:t>SAMHSA SOAR TA Center,</a:t>
            </a:r>
          </a:p>
          <a:p>
            <a:pPr eaLnBrk="1" fontAlgn="auto" hangingPunct="1">
              <a:spcBef>
                <a:spcPts val="500"/>
              </a:spcBef>
              <a:buClr>
                <a:srgbClr val="1CADE4"/>
              </a:buClr>
              <a:defRPr/>
            </a:pPr>
            <a:r>
              <a:rPr lang="en-US" sz="1900" dirty="0" smtClean="0">
                <a:solidFill>
                  <a:srgbClr val="344068"/>
                </a:solidFill>
                <a:ea typeface="ヒラギノ角ゴ Pro W3" charset="0"/>
                <a:cs typeface="ヒラギノ角ゴ Pro W3" charset="0"/>
              </a:rPr>
              <a:t>Policy Research Associates, Inc.</a:t>
            </a:r>
          </a:p>
          <a:p>
            <a:pPr eaLnBrk="1" fontAlgn="auto" hangingPunct="1">
              <a:spcBef>
                <a:spcPts val="500"/>
              </a:spcBef>
              <a:buClr>
                <a:srgbClr val="1CADE4"/>
              </a:buClr>
              <a:defRPr/>
            </a:pPr>
            <a:endParaRPr lang="en-US" sz="1900" dirty="0">
              <a:solidFill>
                <a:srgbClr val="344068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96963" y="1250950"/>
            <a:ext cx="10198100" cy="307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dirty="0" smtClean="0">
                <a:solidFill>
                  <a:schemeClr val="accent2"/>
                </a:solidFill>
                <a:ea typeface="ＭＳ Ｐゴシック" charset="0"/>
                <a:cs typeface="+mj-cs"/>
              </a:rPr>
              <a:t>Brief Review of Part I Webinar: </a:t>
            </a:r>
            <a:br>
              <a:rPr lang="en-US" sz="6600" dirty="0" smtClean="0">
                <a:solidFill>
                  <a:schemeClr val="accent2"/>
                </a:solidFill>
                <a:ea typeface="ＭＳ Ｐゴシック" charset="0"/>
                <a:cs typeface="+mj-cs"/>
              </a:rPr>
            </a:br>
            <a:r>
              <a:rPr lang="en-US" sz="6600" dirty="0" smtClean="0">
                <a:solidFill>
                  <a:schemeClr val="accent2"/>
                </a:solidFill>
                <a:ea typeface="ＭＳ Ｐゴシック" charset="0"/>
                <a:cs typeface="+mj-cs"/>
              </a:rPr>
              <a:t>Hearing Tips for SOAR Practitioners</a:t>
            </a:r>
            <a:endParaRPr lang="en-US" sz="6600" dirty="0"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ubtitle 2"/>
          <p:cNvSpPr>
            <a:spLocks noGrp="1"/>
          </p:cNvSpPr>
          <p:nvPr>
            <p:ph idx="1"/>
          </p:nvPr>
        </p:nvSpPr>
        <p:spPr>
          <a:xfrm>
            <a:off x="719138" y="1620838"/>
            <a:ext cx="11023600" cy="4325937"/>
          </a:xfrm>
        </p:spPr>
        <p:txBody>
          <a:bodyPr/>
          <a:lstStyle/>
          <a:p>
            <a:pPr marL="0" indent="0" algn="ctr" eaLnBrk="1" hangingPunct="1">
              <a:buFont typeface="Calibri" panose="020F0502020204030204" pitchFamily="34" charset="0"/>
              <a:buNone/>
            </a:pPr>
            <a:endParaRPr lang="en-US" altLang="en-US" sz="2400" dirty="0" smtClean="0">
              <a:hlinkClick r:id="rId3"/>
            </a:endParaRPr>
          </a:p>
          <a:p>
            <a:pPr marL="0" indent="0" algn="ctr" eaLnBrk="1" hangingPunct="1">
              <a:buFont typeface="Calibri" panose="020F0502020204030204" pitchFamily="34" charset="0"/>
              <a:buNone/>
            </a:pPr>
            <a:r>
              <a:rPr lang="en-US" altLang="en-US" sz="2400" dirty="0" smtClean="0">
                <a:solidFill>
                  <a:schemeClr val="accent1"/>
                </a:solidFill>
                <a:hlinkClick r:id="rId3"/>
              </a:rPr>
              <a:t>https://soarworks.prainc.com/article/soar-webinar-hearing-tips-soar-practitioners</a:t>
            </a:r>
            <a:endParaRPr lang="en-US" altLang="en-US" sz="2400" u="sng" dirty="0" smtClean="0">
              <a:solidFill>
                <a:schemeClr val="accent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accent2"/>
                </a:solidFill>
                <a:ea typeface="+mj-ea"/>
                <a:cs typeface="+mj-cs"/>
              </a:rPr>
              <a:t>        Part I: Hearing Tips for SOAR    	             Practitioners</a:t>
            </a:r>
            <a:endParaRPr lang="en-US" sz="6000" dirty="0">
              <a:solidFill>
                <a:schemeClr val="accent2"/>
              </a:solidFill>
              <a:ea typeface="+mj-ea"/>
              <a:cs typeface="+mj-cs"/>
            </a:endParaRPr>
          </a:p>
        </p:txBody>
      </p:sp>
      <p:pic>
        <p:nvPicPr>
          <p:cNvPr id="2662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t="12292" r="4723" b="15483"/>
          <a:stretch>
            <a:fillRect/>
          </a:stretch>
        </p:blipFill>
        <p:spPr bwMode="auto">
          <a:xfrm>
            <a:off x="114300" y="220663"/>
            <a:ext cx="20701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2" descr="H:\SOAR\PowerPoints\Transparent Logos\SAMHSA Logos_b_nob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775" y="6415088"/>
            <a:ext cx="13144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15655" t="13492" r="44246" b="24058"/>
          <a:stretch/>
        </p:blipFill>
        <p:spPr>
          <a:xfrm>
            <a:off x="3940175" y="2855935"/>
            <a:ext cx="4311650" cy="320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Part 1: Hearing Tips for SOAR Practitioners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Overview of Office of Disability Adjudications and Review (ODAR)</a:t>
            </a:r>
          </a:p>
          <a:p>
            <a:pPr>
              <a:buFont typeface="Wingdings" charset="2"/>
              <a:buChar char="§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Role of Authorized Representative during the hearing process</a:t>
            </a:r>
          </a:p>
          <a:p>
            <a:pPr>
              <a:buFont typeface="Wingdings" charset="2"/>
              <a:buChar char="§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 the Record Review requests, dire need to expedite hearing</a:t>
            </a:r>
          </a:p>
          <a:p>
            <a:pPr>
              <a:buFont typeface="Wingdings" charset="2"/>
              <a:buChar char="§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 of hearing room and basic protocols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98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38_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28398" dir="12393903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DDDDDD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28398" dir="12393903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DDDDDD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9_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28398" dir="12393903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DDDDDD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28398" dir="12393903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DDDDDD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SOAR Hearing Prep Webinar draft ph</Template>
  <TotalTime>418</TotalTime>
  <Words>1777</Words>
  <Application>Microsoft Office PowerPoint</Application>
  <PresentationFormat>Widescreen</PresentationFormat>
  <Paragraphs>318</Paragraphs>
  <Slides>35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ＭＳ Ｐゴシック</vt:lpstr>
      <vt:lpstr>ＭＳ Ｐゴシック</vt:lpstr>
      <vt:lpstr>Arial</vt:lpstr>
      <vt:lpstr>Calibri</vt:lpstr>
      <vt:lpstr>Calibri Light</vt:lpstr>
      <vt:lpstr>Wingdings</vt:lpstr>
      <vt:lpstr>ヒラギノ角ゴ Pro W3</vt:lpstr>
      <vt:lpstr>Retrospect</vt:lpstr>
      <vt:lpstr>38_Default Design</vt:lpstr>
      <vt:lpstr>39_Default Design</vt:lpstr>
      <vt:lpstr>Hearing Skills Building  Webinar Series Part II: Pre-Hearing Preparation</vt:lpstr>
      <vt:lpstr>Webinar Instructions</vt:lpstr>
      <vt:lpstr>Agenda</vt:lpstr>
      <vt:lpstr>Learning Objectives</vt:lpstr>
      <vt:lpstr>Welcome</vt:lpstr>
      <vt:lpstr>Poll Question #1</vt:lpstr>
      <vt:lpstr>Brief Review of Part I Webinar:  Hearing Tips for SOAR Practitioners</vt:lpstr>
      <vt:lpstr>        Part I: Hearing Tips for SOAR                  Practitioners</vt:lpstr>
      <vt:lpstr>Part 1: Hearing Tips for SOAR Practitioners</vt:lpstr>
      <vt:lpstr>Appeals Issue Brief</vt:lpstr>
      <vt:lpstr>ALJ Hearings: Review</vt:lpstr>
      <vt:lpstr>ALJ Hearings: Review</vt:lpstr>
      <vt:lpstr>Presenters</vt:lpstr>
      <vt:lpstr>Office of Disability Adjudication &amp; Review</vt:lpstr>
      <vt:lpstr>Authorized Representative</vt:lpstr>
      <vt:lpstr>Before Hearing Prep</vt:lpstr>
      <vt:lpstr>Before Hearing Prep</vt:lpstr>
      <vt:lpstr>Before Hearing Prep</vt:lpstr>
      <vt:lpstr>Before Hearing Prep</vt:lpstr>
      <vt:lpstr>Before Hearing Prep</vt:lpstr>
      <vt:lpstr>Before Hearing Prep</vt:lpstr>
      <vt:lpstr>Interviewing the Applicant for Hearing</vt:lpstr>
      <vt:lpstr>Interviewing Applicant for Hearing</vt:lpstr>
      <vt:lpstr>Using the Five-Step Sequential Evaluations  as a Basis for the Initial Interview</vt:lpstr>
      <vt:lpstr>Developing the Theory of the Case</vt:lpstr>
      <vt:lpstr>Developing the Theory of the Case:  In the context of the  Sequential Evaluation process</vt:lpstr>
      <vt:lpstr>Developing Theory of the Case:  In the context of the  Sequential Evaluation process</vt:lpstr>
      <vt:lpstr>Selected Social Security Rulings (SSRs)* You Need to Know</vt:lpstr>
      <vt:lpstr>New Evidence Rule</vt:lpstr>
      <vt:lpstr>New Evidence Rule</vt:lpstr>
      <vt:lpstr>Resources</vt:lpstr>
      <vt:lpstr>Presenter’s Contact Information</vt:lpstr>
      <vt:lpstr>Questions and Answers</vt:lpstr>
      <vt:lpstr>Keep Up The Great Work!</vt:lpstr>
      <vt:lpstr>Contact Us</vt:lpstr>
    </vt:vector>
  </TitlesOfParts>
  <Company>Policy Research Associates,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 The webinar will begin shortly.</dc:title>
  <dc:creator>Pam Heine</dc:creator>
  <cp:lastModifiedBy>Suzy Sodergren</cp:lastModifiedBy>
  <cp:revision>52</cp:revision>
  <cp:lastPrinted>2016-06-22T17:49:17Z</cp:lastPrinted>
  <dcterms:created xsi:type="dcterms:W3CDTF">2016-06-20T18:44:34Z</dcterms:created>
  <dcterms:modified xsi:type="dcterms:W3CDTF">2016-06-22T18:35:35Z</dcterms:modified>
</cp:coreProperties>
</file>