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5282" r:id="rId2"/>
    <p:sldMasterId id="2147485286" r:id="rId3"/>
    <p:sldMasterId id="2147485289" r:id="rId4"/>
  </p:sldMasterIdLst>
  <p:notesMasterIdLst>
    <p:notesMasterId r:id="rId57"/>
  </p:notesMasterIdLst>
  <p:handoutMasterIdLst>
    <p:handoutMasterId r:id="rId58"/>
  </p:handoutMasterIdLst>
  <p:sldIdLst>
    <p:sldId id="835" r:id="rId5"/>
    <p:sldId id="517" r:id="rId6"/>
    <p:sldId id="696" r:id="rId7"/>
    <p:sldId id="515" r:id="rId8"/>
    <p:sldId id="671" r:id="rId9"/>
    <p:sldId id="516" r:id="rId10"/>
    <p:sldId id="747" r:id="rId11"/>
    <p:sldId id="868" r:id="rId12"/>
    <p:sldId id="869" r:id="rId13"/>
    <p:sldId id="870" r:id="rId14"/>
    <p:sldId id="871" r:id="rId15"/>
    <p:sldId id="872" r:id="rId16"/>
    <p:sldId id="873" r:id="rId17"/>
    <p:sldId id="874" r:id="rId18"/>
    <p:sldId id="875" r:id="rId19"/>
    <p:sldId id="876" r:id="rId20"/>
    <p:sldId id="877" r:id="rId21"/>
    <p:sldId id="878" r:id="rId22"/>
    <p:sldId id="879" r:id="rId23"/>
    <p:sldId id="880" r:id="rId24"/>
    <p:sldId id="881" r:id="rId25"/>
    <p:sldId id="882" r:id="rId26"/>
    <p:sldId id="883" r:id="rId27"/>
    <p:sldId id="884" r:id="rId28"/>
    <p:sldId id="885" r:id="rId29"/>
    <p:sldId id="886" r:id="rId30"/>
    <p:sldId id="887" r:id="rId31"/>
    <p:sldId id="888" r:id="rId32"/>
    <p:sldId id="889" r:id="rId33"/>
    <p:sldId id="890" r:id="rId34"/>
    <p:sldId id="838" r:id="rId35"/>
    <p:sldId id="891" r:id="rId36"/>
    <p:sldId id="850" r:id="rId37"/>
    <p:sldId id="851" r:id="rId38"/>
    <p:sldId id="852" r:id="rId39"/>
    <p:sldId id="853" r:id="rId40"/>
    <p:sldId id="855" r:id="rId41"/>
    <p:sldId id="856" r:id="rId42"/>
    <p:sldId id="858" r:id="rId43"/>
    <p:sldId id="860" r:id="rId44"/>
    <p:sldId id="861" r:id="rId45"/>
    <p:sldId id="862" r:id="rId46"/>
    <p:sldId id="863" r:id="rId47"/>
    <p:sldId id="864" r:id="rId48"/>
    <p:sldId id="867" r:id="rId49"/>
    <p:sldId id="865" r:id="rId50"/>
    <p:sldId id="866" r:id="rId51"/>
    <p:sldId id="836" r:id="rId52"/>
    <p:sldId id="841" r:id="rId53"/>
    <p:sldId id="843" r:id="rId54"/>
    <p:sldId id="521" r:id="rId55"/>
    <p:sldId id="520" r:id="rId56"/>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602" autoAdjust="0"/>
    <p:restoredTop sz="63852"/>
  </p:normalViewPr>
  <p:slideViewPr>
    <p:cSldViewPr snapToGrid="0">
      <p:cViewPr varScale="1">
        <p:scale>
          <a:sx n="74" d="100"/>
          <a:sy n="74" d="100"/>
        </p:scale>
        <p:origin x="270" y="7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4194"/>
    </p:cViewPr>
  </p:sorterViewPr>
  <p:notesViewPr>
    <p:cSldViewPr snapToGrid="0">
      <p:cViewPr varScale="1">
        <p:scale>
          <a:sx n="64" d="100"/>
          <a:sy n="64" d="100"/>
        </p:scale>
        <p:origin x="3115"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725"/>
          </a:xfrm>
          <a:prstGeom prst="rect">
            <a:avLst/>
          </a:prstGeom>
        </p:spPr>
        <p:txBody>
          <a:bodyPr vert="horz" lIns="91440" tIns="45720" rIns="91440" bIns="45720" rtlCol="0"/>
          <a:lstStyle>
            <a:lvl1pPr algn="l">
              <a:defRPr sz="1200">
                <a:latin typeface="Calibri" panose="020F0502020204030204" pitchFamily="34" charset="0"/>
                <a:ea typeface="+mn-ea"/>
                <a:cs typeface="+mn-cs"/>
              </a:defRPr>
            </a:lvl1pPr>
          </a:lstStyle>
          <a:p>
            <a:pPr>
              <a:defRPr/>
            </a:pPr>
            <a:endParaRPr lang="en-US"/>
          </a:p>
        </p:txBody>
      </p:sp>
      <p:sp>
        <p:nvSpPr>
          <p:cNvPr id="3" name="Date Placeholder 2"/>
          <p:cNvSpPr>
            <a:spLocks noGrp="1"/>
          </p:cNvSpPr>
          <p:nvPr>
            <p:ph type="dt" sz="quarter" idx="1"/>
          </p:nvPr>
        </p:nvSpPr>
        <p:spPr>
          <a:xfrm>
            <a:off x="3970938" y="1"/>
            <a:ext cx="3037840" cy="466725"/>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0C9C564F-88C9-4242-8CF8-3A2FA85453A5}" type="datetimeFigureOut">
              <a:rPr lang="en-US"/>
              <a:pPr>
                <a:defRPr/>
              </a:pPr>
              <a:t>3/23/2017</a:t>
            </a:fld>
            <a:endParaRPr lang="en-US"/>
          </a:p>
        </p:txBody>
      </p:sp>
      <p:sp>
        <p:nvSpPr>
          <p:cNvPr id="4" name="Footer Placeholder 3"/>
          <p:cNvSpPr>
            <a:spLocks noGrp="1"/>
          </p:cNvSpPr>
          <p:nvPr>
            <p:ph type="ftr" sz="quarter" idx="2"/>
          </p:nvPr>
        </p:nvSpPr>
        <p:spPr>
          <a:xfrm>
            <a:off x="0" y="8829676"/>
            <a:ext cx="3037840" cy="466725"/>
          </a:xfrm>
          <a:prstGeom prst="rect">
            <a:avLst/>
          </a:prstGeom>
        </p:spPr>
        <p:txBody>
          <a:bodyPr vert="horz" lIns="91440" tIns="45720" rIns="91440" bIns="45720" rtlCol="0" anchor="b"/>
          <a:lstStyle>
            <a:lvl1pPr algn="l">
              <a:defRPr sz="1200">
                <a:latin typeface="Calibri" panose="020F0502020204030204" pitchFamily="34"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970938" y="8829676"/>
            <a:ext cx="3037840" cy="46672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925BD747-C062-430C-94CB-4C25AB3261D7}" type="slidenum">
              <a:rPr lang="en-US"/>
              <a:pPr>
                <a:defRPr/>
              </a:pPr>
              <a:t>‹#›</a:t>
            </a:fld>
            <a:endParaRPr lang="en-US"/>
          </a:p>
        </p:txBody>
      </p:sp>
    </p:spTree>
    <p:extLst>
      <p:ext uri="{BB962C8B-B14F-4D97-AF65-F5344CB8AC3E}">
        <p14:creationId xmlns:p14="http://schemas.microsoft.com/office/powerpoint/2010/main" val="3494210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938" y="1"/>
            <a:ext cx="3037840" cy="466725"/>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vl1pPr>
          </a:lstStyle>
          <a:p>
            <a:pPr>
              <a:defRPr/>
            </a:pPr>
            <a:fld id="{8DA24AE4-575B-49D8-907C-E137AAF9D219}" type="datetimeFigureOut">
              <a:rPr lang="en-US"/>
              <a:pPr>
                <a:defRPr/>
              </a:pPr>
              <a:t>3/23/2017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73576"/>
            <a:ext cx="5608320" cy="3660775"/>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6"/>
            <a:ext cx="3037840"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938" y="8829676"/>
            <a:ext cx="3037840" cy="46672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45BC2798-012F-4BA7-8615-875762A5339A}" type="slidenum">
              <a:rPr lang="en-US"/>
              <a:pPr>
                <a:defRPr/>
              </a:pPr>
              <a:t>‹#›</a:t>
            </a:fld>
            <a:endParaRPr lang="en-US"/>
          </a:p>
        </p:txBody>
      </p:sp>
    </p:spTree>
    <p:extLst>
      <p:ext uri="{BB962C8B-B14F-4D97-AF65-F5344CB8AC3E}">
        <p14:creationId xmlns:p14="http://schemas.microsoft.com/office/powerpoint/2010/main" val="23405581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680643DA-99A4-4FA3-B745-1363F7570609}" type="slidenum">
              <a:rPr lang="en-US" altLang="en-US" smtClean="0">
                <a:solidFill>
                  <a:srgbClr val="000000"/>
                </a:solidFill>
              </a:rPr>
              <a:pPr/>
              <a:t>2</a:t>
            </a:fld>
            <a:endParaRPr lang="en-US" altLang="en-US" smtClean="0">
              <a:solidFill>
                <a:srgbClr val="000000"/>
              </a:solidFill>
            </a:endParaRPr>
          </a:p>
        </p:txBody>
      </p:sp>
    </p:spTree>
    <p:extLst>
      <p:ext uri="{BB962C8B-B14F-4D97-AF65-F5344CB8AC3E}">
        <p14:creationId xmlns:p14="http://schemas.microsoft.com/office/powerpoint/2010/main" val="2956421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10408E-7616-024C-972B-0E4A290FE3FA}"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723491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E810408E-7616-024C-972B-0E4A290FE3FA}"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338889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10408E-7616-024C-972B-0E4A290FE3FA}"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786854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10408E-7616-024C-972B-0E4A290FE3FA}"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457773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a:noFill/>
        </p:spPr>
        <p:txBody>
          <a:bodyPr/>
          <a:lstStyle/>
          <a:p>
            <a:r>
              <a:rPr lang="en-US" smtClean="0">
                <a:solidFill>
                  <a:prstClr val="black"/>
                </a:solidFill>
              </a:rPr>
              <a:t>How Being Trauma-Informed Improves Criminal Justice System Responses To Women and Men With Mental Illness</a:t>
            </a:r>
          </a:p>
        </p:txBody>
      </p:sp>
      <p:sp>
        <p:nvSpPr>
          <p:cNvPr id="92163" name="Rectangle 3"/>
          <p:cNvSpPr>
            <a:spLocks noGrp="1" noChangeArrowheads="1"/>
          </p:cNvSpPr>
          <p:nvPr>
            <p:ph type="dt" sz="quarter" idx="1"/>
          </p:nvPr>
        </p:nvSpPr>
        <p:spPr>
          <a:noFill/>
        </p:spPr>
        <p:txBody>
          <a:bodyPr/>
          <a:lstStyle/>
          <a:p>
            <a:fld id="{2ED7B29C-183D-1746-A569-0E06206C555F}" type="datetime1">
              <a:rPr lang="en-US" smtClean="0">
                <a:solidFill>
                  <a:prstClr val="black"/>
                </a:solidFill>
              </a:rPr>
              <a:pPr/>
              <a:t>3/23/2017</a:t>
            </a:fld>
            <a:endParaRPr lang="en-US" smtClean="0">
              <a:solidFill>
                <a:prstClr val="black"/>
              </a:solidFill>
            </a:endParaRPr>
          </a:p>
        </p:txBody>
      </p:sp>
      <p:sp>
        <p:nvSpPr>
          <p:cNvPr id="92164" name="Rectangle 7"/>
          <p:cNvSpPr>
            <a:spLocks noGrp="1" noChangeArrowheads="1"/>
          </p:cNvSpPr>
          <p:nvPr>
            <p:ph type="sldNum" sz="quarter" idx="5"/>
          </p:nvPr>
        </p:nvSpPr>
        <p:spPr>
          <a:noFill/>
        </p:spPr>
        <p:txBody>
          <a:bodyPr/>
          <a:lstStyle/>
          <a:p>
            <a:fld id="{6035F92A-D121-2E4F-A16C-3DE8109B100C}" type="slidenum">
              <a:rPr lang="en-US">
                <a:solidFill>
                  <a:prstClr val="black"/>
                </a:solidFill>
              </a:rPr>
              <a:pPr/>
              <a:t>24</a:t>
            </a:fld>
            <a:endParaRPr lang="en-US">
              <a:solidFill>
                <a:prstClr val="black"/>
              </a:solidFill>
            </a:endParaRPr>
          </a:p>
        </p:txBody>
      </p:sp>
      <p:sp>
        <p:nvSpPr>
          <p:cNvPr id="92165" name="Rectangle 2"/>
          <p:cNvSpPr>
            <a:spLocks noGrp="1" noRot="1" noChangeAspect="1" noChangeArrowheads="1" noTextEdit="1"/>
          </p:cNvSpPr>
          <p:nvPr>
            <p:ph type="sldImg"/>
          </p:nvPr>
        </p:nvSpPr>
        <p:spPr>
          <a:xfrm>
            <a:off x="992188" y="723900"/>
            <a:ext cx="4711700" cy="2651125"/>
          </a:xfrm>
          <a:ln/>
        </p:spPr>
      </p:sp>
      <p:sp>
        <p:nvSpPr>
          <p:cNvPr id="92166" name="Rectangle 3"/>
          <p:cNvSpPr>
            <a:spLocks noGrp="1" noChangeArrowheads="1"/>
          </p:cNvSpPr>
          <p:nvPr>
            <p:ph type="body" idx="1"/>
          </p:nvPr>
        </p:nvSpPr>
        <p:spPr>
          <a:noFill/>
          <a:ln/>
        </p:spPr>
        <p:txBody>
          <a:bodyPr>
            <a:normAutofit/>
          </a:bodyPr>
          <a:lstStyle/>
          <a:p>
            <a:pPr eaLnBrk="1" hangingPunct="1">
              <a:buFontTx/>
              <a:buChar char="•"/>
            </a:pPr>
            <a:endParaRPr lang="en-US" dirty="0" smtClean="0"/>
          </a:p>
        </p:txBody>
      </p:sp>
    </p:spTree>
    <p:extLst>
      <p:ext uri="{BB962C8B-B14F-4D97-AF65-F5344CB8AC3E}">
        <p14:creationId xmlns:p14="http://schemas.microsoft.com/office/powerpoint/2010/main" val="2838609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10408E-7616-024C-972B-0E4A290FE3FA}"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388240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9FFE99-12CE-44D5-A679-B26844B37712}"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1727098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835A86-6AB9-4635-B8F3-866F318383D1}" type="slidenum">
              <a:rPr lang="en-US" smtClean="0">
                <a:solidFill>
                  <a:prstClr val="black"/>
                </a:solidFill>
              </a:rPr>
              <a:pPr/>
              <a:t>31</a:t>
            </a:fld>
            <a:endParaRPr lang="en-US">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10/19/2016</a:t>
            </a:r>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SAMHSA SOAR Technical Assistance Center</a:t>
            </a:r>
            <a:endParaRPr lang="en-US">
              <a:solidFill>
                <a:prstClr val="black"/>
              </a:solidFill>
            </a:endParaRPr>
          </a:p>
        </p:txBody>
      </p:sp>
    </p:spTree>
    <p:extLst>
      <p:ext uri="{BB962C8B-B14F-4D97-AF65-F5344CB8AC3E}">
        <p14:creationId xmlns:p14="http://schemas.microsoft.com/office/powerpoint/2010/main" val="1564532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panose="020B0600070205080204" pitchFamily="34" charset="-128"/>
                <a:cs typeface="MS PGothic" charset="0"/>
              </a:rPr>
              <a:t>After submitting a certain number of quality SOAR applications, the DDS in Phoenix offered to dedicate staff to adjudicate SOAR claims.  Hear from DDS specialists and a SOAR Provider to learn more about how this arrangement was developed, and what you can do to replicate this relationship in your state.  Learn more about the importance of pro-active case development, and what DDS needs from us to effectively develop claims. </a:t>
            </a:r>
          </a:p>
          <a:p>
            <a:endParaRPr lang="en-US" altLang="en-US" dirty="0">
              <a:ea typeface="MS PGothic" charset="-128"/>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128"/>
              </a:defRPr>
            </a:lvl1pPr>
            <a:lvl2pPr marL="742950" indent="-285750">
              <a:defRPr sz="2400">
                <a:solidFill>
                  <a:schemeClr val="tx1"/>
                </a:solidFill>
                <a:latin typeface="Calibri" charset="0"/>
                <a:ea typeface="MS PGothic" charset="-128"/>
              </a:defRPr>
            </a:lvl2pPr>
            <a:lvl3pPr marL="1143000" indent="-228600">
              <a:defRPr sz="2400">
                <a:solidFill>
                  <a:schemeClr val="tx1"/>
                </a:solidFill>
                <a:latin typeface="Calibri" charset="0"/>
                <a:ea typeface="MS PGothic" charset="-128"/>
              </a:defRPr>
            </a:lvl3pPr>
            <a:lvl4pPr marL="1600200" indent="-228600">
              <a:defRPr sz="2400">
                <a:solidFill>
                  <a:schemeClr val="tx1"/>
                </a:solidFill>
                <a:latin typeface="Calibri" charset="0"/>
                <a:ea typeface="MS PGothic" charset="-128"/>
              </a:defRPr>
            </a:lvl4pPr>
            <a:lvl5pPr marL="2057400" indent="-228600">
              <a:defRPr sz="2400">
                <a:solidFill>
                  <a:schemeClr val="tx1"/>
                </a:solidFill>
                <a:latin typeface="Calibri" charset="0"/>
                <a:ea typeface="MS PGothic" charset="-128"/>
              </a:defRPr>
            </a:lvl5pPr>
            <a:lvl6pPr marL="2514600" indent="-228600" eaLnBrk="0" fontAlgn="base" hangingPunct="0">
              <a:spcBef>
                <a:spcPct val="0"/>
              </a:spcBef>
              <a:spcAft>
                <a:spcPct val="0"/>
              </a:spcAft>
              <a:defRPr sz="2400">
                <a:solidFill>
                  <a:schemeClr val="tx1"/>
                </a:solidFill>
                <a:latin typeface="Calibri" charset="0"/>
                <a:ea typeface="MS PGothic" charset="-128"/>
              </a:defRPr>
            </a:lvl6pPr>
            <a:lvl7pPr marL="2971800" indent="-228600" eaLnBrk="0" fontAlgn="base" hangingPunct="0">
              <a:spcBef>
                <a:spcPct val="0"/>
              </a:spcBef>
              <a:spcAft>
                <a:spcPct val="0"/>
              </a:spcAft>
              <a:defRPr sz="2400">
                <a:solidFill>
                  <a:schemeClr val="tx1"/>
                </a:solidFill>
                <a:latin typeface="Calibri" charset="0"/>
                <a:ea typeface="MS PGothic" charset="-128"/>
              </a:defRPr>
            </a:lvl7pPr>
            <a:lvl8pPr marL="3429000" indent="-228600" eaLnBrk="0" fontAlgn="base" hangingPunct="0">
              <a:spcBef>
                <a:spcPct val="0"/>
              </a:spcBef>
              <a:spcAft>
                <a:spcPct val="0"/>
              </a:spcAft>
              <a:defRPr sz="2400">
                <a:solidFill>
                  <a:schemeClr val="tx1"/>
                </a:solidFill>
                <a:latin typeface="Calibri" charset="0"/>
                <a:ea typeface="MS PGothic" charset="-128"/>
              </a:defRPr>
            </a:lvl8pPr>
            <a:lvl9pPr marL="3886200" indent="-228600" eaLnBrk="0" fontAlgn="base" hangingPunct="0">
              <a:spcBef>
                <a:spcPct val="0"/>
              </a:spcBef>
              <a:spcAft>
                <a:spcPct val="0"/>
              </a:spcAft>
              <a:defRPr sz="2400">
                <a:solidFill>
                  <a:schemeClr val="tx1"/>
                </a:solidFill>
                <a:latin typeface="Calibri" charset="0"/>
                <a:ea typeface="MS PGothic" charset="-128"/>
              </a:defRPr>
            </a:lvl9pPr>
          </a:lstStyle>
          <a:p>
            <a:fld id="{4FE31391-5F6C-3844-AEC7-FFD8A2F8D2FD}" type="slidenum">
              <a:rPr lang="en-US" altLang="en-US" sz="1200">
                <a:solidFill>
                  <a:srgbClr val="000000"/>
                </a:solidFill>
              </a:rPr>
              <a:pPr/>
              <a:t>42</a:t>
            </a:fld>
            <a:endParaRPr lang="en-US" altLang="en-US" sz="1200">
              <a:solidFill>
                <a:srgbClr val="000000"/>
              </a:solidFill>
            </a:endParaRPr>
          </a:p>
        </p:txBody>
      </p:sp>
    </p:spTree>
    <p:extLst>
      <p:ext uri="{BB962C8B-B14F-4D97-AF65-F5344CB8AC3E}">
        <p14:creationId xmlns:p14="http://schemas.microsoft.com/office/powerpoint/2010/main" val="2630094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panose="020B0600070205080204" pitchFamily="34" charset="-128"/>
                <a:cs typeface="MS PGothic" charset="0"/>
              </a:rPr>
              <a:t>After submitting a certain number of quality SOAR applications, the DDS in Phoenix offered to dedicate staff to adjudicate SOAR claims.  Hear from DDS specialists and a SOAR Provider to learn more about how this arrangement was developed, and what you can do to replicate this relationship in your state.  Learn more about the importance of pro-active case development, and what DDS needs from us to effectively develop claims. </a:t>
            </a:r>
          </a:p>
          <a:p>
            <a:endParaRPr lang="en-US" altLang="en-US" dirty="0">
              <a:ea typeface="MS PGothic" charset="-128"/>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128"/>
              </a:defRPr>
            </a:lvl1pPr>
            <a:lvl2pPr marL="742950" indent="-285750">
              <a:defRPr sz="2400">
                <a:solidFill>
                  <a:schemeClr val="tx1"/>
                </a:solidFill>
                <a:latin typeface="Calibri" charset="0"/>
                <a:ea typeface="MS PGothic" charset="-128"/>
              </a:defRPr>
            </a:lvl2pPr>
            <a:lvl3pPr marL="1143000" indent="-228600">
              <a:defRPr sz="2400">
                <a:solidFill>
                  <a:schemeClr val="tx1"/>
                </a:solidFill>
                <a:latin typeface="Calibri" charset="0"/>
                <a:ea typeface="MS PGothic" charset="-128"/>
              </a:defRPr>
            </a:lvl3pPr>
            <a:lvl4pPr marL="1600200" indent="-228600">
              <a:defRPr sz="2400">
                <a:solidFill>
                  <a:schemeClr val="tx1"/>
                </a:solidFill>
                <a:latin typeface="Calibri" charset="0"/>
                <a:ea typeface="MS PGothic" charset="-128"/>
              </a:defRPr>
            </a:lvl4pPr>
            <a:lvl5pPr marL="2057400" indent="-228600">
              <a:defRPr sz="2400">
                <a:solidFill>
                  <a:schemeClr val="tx1"/>
                </a:solidFill>
                <a:latin typeface="Calibri" charset="0"/>
                <a:ea typeface="MS PGothic" charset="-128"/>
              </a:defRPr>
            </a:lvl5pPr>
            <a:lvl6pPr marL="2514600" indent="-228600" eaLnBrk="0" fontAlgn="base" hangingPunct="0">
              <a:spcBef>
                <a:spcPct val="0"/>
              </a:spcBef>
              <a:spcAft>
                <a:spcPct val="0"/>
              </a:spcAft>
              <a:defRPr sz="2400">
                <a:solidFill>
                  <a:schemeClr val="tx1"/>
                </a:solidFill>
                <a:latin typeface="Calibri" charset="0"/>
                <a:ea typeface="MS PGothic" charset="-128"/>
              </a:defRPr>
            </a:lvl6pPr>
            <a:lvl7pPr marL="2971800" indent="-228600" eaLnBrk="0" fontAlgn="base" hangingPunct="0">
              <a:spcBef>
                <a:spcPct val="0"/>
              </a:spcBef>
              <a:spcAft>
                <a:spcPct val="0"/>
              </a:spcAft>
              <a:defRPr sz="2400">
                <a:solidFill>
                  <a:schemeClr val="tx1"/>
                </a:solidFill>
                <a:latin typeface="Calibri" charset="0"/>
                <a:ea typeface="MS PGothic" charset="-128"/>
              </a:defRPr>
            </a:lvl7pPr>
            <a:lvl8pPr marL="3429000" indent="-228600" eaLnBrk="0" fontAlgn="base" hangingPunct="0">
              <a:spcBef>
                <a:spcPct val="0"/>
              </a:spcBef>
              <a:spcAft>
                <a:spcPct val="0"/>
              </a:spcAft>
              <a:defRPr sz="2400">
                <a:solidFill>
                  <a:schemeClr val="tx1"/>
                </a:solidFill>
                <a:latin typeface="Calibri" charset="0"/>
                <a:ea typeface="MS PGothic" charset="-128"/>
              </a:defRPr>
            </a:lvl8pPr>
            <a:lvl9pPr marL="3886200" indent="-228600" eaLnBrk="0" fontAlgn="base" hangingPunct="0">
              <a:spcBef>
                <a:spcPct val="0"/>
              </a:spcBef>
              <a:spcAft>
                <a:spcPct val="0"/>
              </a:spcAft>
              <a:defRPr sz="2400">
                <a:solidFill>
                  <a:schemeClr val="tx1"/>
                </a:solidFill>
                <a:latin typeface="Calibri" charset="0"/>
                <a:ea typeface="MS PGothic" charset="-128"/>
              </a:defRPr>
            </a:lvl9pPr>
          </a:lstStyle>
          <a:p>
            <a:fld id="{4FE31391-5F6C-3844-AEC7-FFD8A2F8D2FD}" type="slidenum">
              <a:rPr lang="en-US" altLang="en-US" sz="1200">
                <a:solidFill>
                  <a:srgbClr val="000000"/>
                </a:solidFill>
              </a:rPr>
              <a:pPr/>
              <a:t>48</a:t>
            </a:fld>
            <a:endParaRPr lang="en-US" altLang="en-US" sz="1200">
              <a:solidFill>
                <a:srgbClr val="000000"/>
              </a:solidFill>
            </a:endParaRPr>
          </a:p>
        </p:txBody>
      </p:sp>
    </p:spTree>
    <p:extLst>
      <p:ext uri="{BB962C8B-B14F-4D97-AF65-F5344CB8AC3E}">
        <p14:creationId xmlns:p14="http://schemas.microsoft.com/office/powerpoint/2010/main" val="934347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tLang="en-US" dirty="0">
              <a:ea typeface="MS PGothic" charset="-128"/>
            </a:endParaRPr>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128"/>
              </a:defRPr>
            </a:lvl1pPr>
            <a:lvl2pPr marL="742950" indent="-285750">
              <a:defRPr sz="2400">
                <a:solidFill>
                  <a:schemeClr val="tx1"/>
                </a:solidFill>
                <a:latin typeface="Calibri" charset="0"/>
                <a:ea typeface="MS PGothic" charset="-128"/>
              </a:defRPr>
            </a:lvl2pPr>
            <a:lvl3pPr marL="1143000" indent="-228600">
              <a:defRPr sz="2400">
                <a:solidFill>
                  <a:schemeClr val="tx1"/>
                </a:solidFill>
                <a:latin typeface="Calibri" charset="0"/>
                <a:ea typeface="MS PGothic" charset="-128"/>
              </a:defRPr>
            </a:lvl3pPr>
            <a:lvl4pPr marL="1600200" indent="-228600">
              <a:defRPr sz="2400">
                <a:solidFill>
                  <a:schemeClr val="tx1"/>
                </a:solidFill>
                <a:latin typeface="Calibri" charset="0"/>
                <a:ea typeface="MS PGothic" charset="-128"/>
              </a:defRPr>
            </a:lvl4pPr>
            <a:lvl5pPr marL="2057400" indent="-228600">
              <a:defRPr sz="2400">
                <a:solidFill>
                  <a:schemeClr val="tx1"/>
                </a:solidFill>
                <a:latin typeface="Calibri" charset="0"/>
                <a:ea typeface="MS PGothic" charset="-128"/>
              </a:defRPr>
            </a:lvl5pPr>
            <a:lvl6pPr marL="2514600" indent="-228600" eaLnBrk="0" fontAlgn="base" hangingPunct="0">
              <a:spcBef>
                <a:spcPct val="0"/>
              </a:spcBef>
              <a:spcAft>
                <a:spcPct val="0"/>
              </a:spcAft>
              <a:defRPr sz="2400">
                <a:solidFill>
                  <a:schemeClr val="tx1"/>
                </a:solidFill>
                <a:latin typeface="Calibri" charset="0"/>
                <a:ea typeface="MS PGothic" charset="-128"/>
              </a:defRPr>
            </a:lvl6pPr>
            <a:lvl7pPr marL="2971800" indent="-228600" eaLnBrk="0" fontAlgn="base" hangingPunct="0">
              <a:spcBef>
                <a:spcPct val="0"/>
              </a:spcBef>
              <a:spcAft>
                <a:spcPct val="0"/>
              </a:spcAft>
              <a:defRPr sz="2400">
                <a:solidFill>
                  <a:schemeClr val="tx1"/>
                </a:solidFill>
                <a:latin typeface="Calibri" charset="0"/>
                <a:ea typeface="MS PGothic" charset="-128"/>
              </a:defRPr>
            </a:lvl7pPr>
            <a:lvl8pPr marL="3429000" indent="-228600" eaLnBrk="0" fontAlgn="base" hangingPunct="0">
              <a:spcBef>
                <a:spcPct val="0"/>
              </a:spcBef>
              <a:spcAft>
                <a:spcPct val="0"/>
              </a:spcAft>
              <a:defRPr sz="2400">
                <a:solidFill>
                  <a:schemeClr val="tx1"/>
                </a:solidFill>
                <a:latin typeface="Calibri" charset="0"/>
                <a:ea typeface="MS PGothic" charset="-128"/>
              </a:defRPr>
            </a:lvl8pPr>
            <a:lvl9pPr marL="3886200" indent="-228600" eaLnBrk="0" fontAlgn="base" hangingPunct="0">
              <a:spcBef>
                <a:spcPct val="0"/>
              </a:spcBef>
              <a:spcAft>
                <a:spcPct val="0"/>
              </a:spcAft>
              <a:defRPr sz="2400">
                <a:solidFill>
                  <a:schemeClr val="tx1"/>
                </a:solidFill>
                <a:latin typeface="Calibri" charset="0"/>
                <a:ea typeface="MS PGothic" charset="-128"/>
              </a:defRPr>
            </a:lvl9pPr>
          </a:lstStyle>
          <a:p>
            <a:fld id="{3FF8C417-58AC-3145-B8C8-E47E9CCDB69D}" type="slidenum">
              <a:rPr lang="en-US" altLang="en-US" sz="1200">
                <a:solidFill>
                  <a:srgbClr val="000000"/>
                </a:solidFill>
              </a:rPr>
              <a:pPr/>
              <a:t>3</a:t>
            </a:fld>
            <a:endParaRPr lang="en-US" altLang="en-US" sz="1200">
              <a:solidFill>
                <a:srgbClr val="000000"/>
              </a:solidFill>
            </a:endParaRPr>
          </a:p>
        </p:txBody>
      </p:sp>
    </p:spTree>
    <p:extLst>
      <p:ext uri="{BB962C8B-B14F-4D97-AF65-F5344CB8AC3E}">
        <p14:creationId xmlns:p14="http://schemas.microsoft.com/office/powerpoint/2010/main" val="18594460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EA04E-3C7C-4FBD-B92F-C69FC2C5EBCD}"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42287129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EA04E-3C7C-4FBD-B92F-C69FC2C5EBCD}"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21295736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BC2798-012F-4BA7-8615-875762A5339A}" type="slidenum">
              <a:rPr lang="en-US" smtClean="0"/>
              <a:pPr>
                <a:defRPr/>
              </a:pPr>
              <a:t>52</a:t>
            </a:fld>
            <a:endParaRPr lang="en-US"/>
          </a:p>
        </p:txBody>
      </p:sp>
    </p:spTree>
    <p:extLst>
      <p:ext uri="{BB962C8B-B14F-4D97-AF65-F5344CB8AC3E}">
        <p14:creationId xmlns:p14="http://schemas.microsoft.com/office/powerpoint/2010/main" val="2042021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E694CBC-A52C-4469-891E-360960D62F0A}" type="slidenum">
              <a:rPr lang="en-US" altLang="en-US" smtClean="0"/>
              <a:pPr/>
              <a:t>6</a:t>
            </a:fld>
            <a:endParaRPr lang="en-US" altLang="en-US" smtClean="0"/>
          </a:p>
        </p:txBody>
      </p:sp>
    </p:spTree>
    <p:extLst>
      <p:ext uri="{BB962C8B-B14F-4D97-AF65-F5344CB8AC3E}">
        <p14:creationId xmlns:p14="http://schemas.microsoft.com/office/powerpoint/2010/main" val="165943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panose="020B0600070205080204" pitchFamily="34" charset="-128"/>
                <a:cs typeface="MS PGothic" charset="0"/>
              </a:rPr>
              <a:t>After submitting a certain number of quality SOAR applications, the DDS in Phoenix offered to dedicate staff to adjudicate SOAR claims.  Hear from DDS specialists and a SOAR Provider to learn more about how this arrangement was developed, and what you can do to replicate this relationship in your state.  Learn more about the importance of pro-active case development, and what DDS needs from us to effectively develop claims. </a:t>
            </a:r>
          </a:p>
          <a:p>
            <a:endParaRPr lang="en-US" altLang="en-US" dirty="0">
              <a:ea typeface="MS PGothic" charset="-128"/>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128"/>
              </a:defRPr>
            </a:lvl1pPr>
            <a:lvl2pPr marL="742950" indent="-285750">
              <a:defRPr sz="2400">
                <a:solidFill>
                  <a:schemeClr val="tx1"/>
                </a:solidFill>
                <a:latin typeface="Calibri" charset="0"/>
                <a:ea typeface="MS PGothic" charset="-128"/>
              </a:defRPr>
            </a:lvl2pPr>
            <a:lvl3pPr marL="1143000" indent="-228600">
              <a:defRPr sz="2400">
                <a:solidFill>
                  <a:schemeClr val="tx1"/>
                </a:solidFill>
                <a:latin typeface="Calibri" charset="0"/>
                <a:ea typeface="MS PGothic" charset="-128"/>
              </a:defRPr>
            </a:lvl3pPr>
            <a:lvl4pPr marL="1600200" indent="-228600">
              <a:defRPr sz="2400">
                <a:solidFill>
                  <a:schemeClr val="tx1"/>
                </a:solidFill>
                <a:latin typeface="Calibri" charset="0"/>
                <a:ea typeface="MS PGothic" charset="-128"/>
              </a:defRPr>
            </a:lvl4pPr>
            <a:lvl5pPr marL="2057400" indent="-228600">
              <a:defRPr sz="2400">
                <a:solidFill>
                  <a:schemeClr val="tx1"/>
                </a:solidFill>
                <a:latin typeface="Calibri" charset="0"/>
                <a:ea typeface="MS PGothic" charset="-128"/>
              </a:defRPr>
            </a:lvl5pPr>
            <a:lvl6pPr marL="2514600" indent="-228600" eaLnBrk="0" fontAlgn="base" hangingPunct="0">
              <a:spcBef>
                <a:spcPct val="0"/>
              </a:spcBef>
              <a:spcAft>
                <a:spcPct val="0"/>
              </a:spcAft>
              <a:defRPr sz="2400">
                <a:solidFill>
                  <a:schemeClr val="tx1"/>
                </a:solidFill>
                <a:latin typeface="Calibri" charset="0"/>
                <a:ea typeface="MS PGothic" charset="-128"/>
              </a:defRPr>
            </a:lvl6pPr>
            <a:lvl7pPr marL="2971800" indent="-228600" eaLnBrk="0" fontAlgn="base" hangingPunct="0">
              <a:spcBef>
                <a:spcPct val="0"/>
              </a:spcBef>
              <a:spcAft>
                <a:spcPct val="0"/>
              </a:spcAft>
              <a:defRPr sz="2400">
                <a:solidFill>
                  <a:schemeClr val="tx1"/>
                </a:solidFill>
                <a:latin typeface="Calibri" charset="0"/>
                <a:ea typeface="MS PGothic" charset="-128"/>
              </a:defRPr>
            </a:lvl7pPr>
            <a:lvl8pPr marL="3429000" indent="-228600" eaLnBrk="0" fontAlgn="base" hangingPunct="0">
              <a:spcBef>
                <a:spcPct val="0"/>
              </a:spcBef>
              <a:spcAft>
                <a:spcPct val="0"/>
              </a:spcAft>
              <a:defRPr sz="2400">
                <a:solidFill>
                  <a:schemeClr val="tx1"/>
                </a:solidFill>
                <a:latin typeface="Calibri" charset="0"/>
                <a:ea typeface="MS PGothic" charset="-128"/>
              </a:defRPr>
            </a:lvl8pPr>
            <a:lvl9pPr marL="3886200" indent="-228600" eaLnBrk="0" fontAlgn="base" hangingPunct="0">
              <a:spcBef>
                <a:spcPct val="0"/>
              </a:spcBef>
              <a:spcAft>
                <a:spcPct val="0"/>
              </a:spcAft>
              <a:defRPr sz="2400">
                <a:solidFill>
                  <a:schemeClr val="tx1"/>
                </a:solidFill>
                <a:latin typeface="Calibri" charset="0"/>
                <a:ea typeface="MS PGothic" charset="-128"/>
              </a:defRPr>
            </a:lvl9pPr>
          </a:lstStyle>
          <a:p>
            <a:fld id="{4FE31391-5F6C-3844-AEC7-FFD8A2F8D2FD}" type="slidenum">
              <a:rPr lang="en-US" altLang="en-US" sz="1200">
                <a:solidFill>
                  <a:srgbClr val="000000"/>
                </a:solidFill>
              </a:rPr>
              <a:pPr/>
              <a:t>7</a:t>
            </a:fld>
            <a:endParaRPr lang="en-US" altLang="en-US" sz="1200">
              <a:solidFill>
                <a:srgbClr val="000000"/>
              </a:solidFill>
            </a:endParaRPr>
          </a:p>
        </p:txBody>
      </p:sp>
    </p:spTree>
    <p:extLst>
      <p:ext uri="{BB962C8B-B14F-4D97-AF65-F5344CB8AC3E}">
        <p14:creationId xmlns:p14="http://schemas.microsoft.com/office/powerpoint/2010/main" val="3950248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9FFE99-12CE-44D5-A679-B26844B37712}"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210698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10408E-7616-024C-972B-0E4A290FE3FA}"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224060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10408E-7616-024C-972B-0E4A290FE3FA}"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839405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9FFE99-12CE-44D5-A679-B26844B37712}"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448753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9FFE99-12CE-44D5-A679-B26844B37712}"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019145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8E5A50A4-2E53-BA4D-905A-67A29D756D0C}" type="datetime1">
              <a:rPr lang="en-US" smtClean="0"/>
              <a:t>3/23/2017</a:t>
            </a:fld>
            <a:endParaRPr lang="en-US"/>
          </a:p>
        </p:txBody>
      </p:sp>
      <p:sp>
        <p:nvSpPr>
          <p:cNvPr id="8" name="Footer Placeholder 4"/>
          <p:cNvSpPr>
            <a:spLocks noGrp="1"/>
          </p:cNvSpPr>
          <p:nvPr>
            <p:ph type="ftr" sz="quarter" idx="11"/>
          </p:nvPr>
        </p:nvSpPr>
        <p:spPr>
          <a:xfrm>
            <a:off x="3686175" y="6459538"/>
            <a:ext cx="4822825" cy="365125"/>
          </a:xfrm>
          <a:prstGeom prst="rect">
            <a:avLst/>
          </a:prstGeom>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804EAD5E-649E-4B02-B9FE-15EE52B0F5A6}" type="slidenum">
              <a:rPr lang="en-US"/>
              <a:pPr>
                <a:defRPr/>
              </a:pPr>
              <a:t>‹#›</a:t>
            </a:fld>
            <a:endParaRPr lang="en-US"/>
          </a:p>
        </p:txBody>
      </p:sp>
    </p:spTree>
    <p:extLst>
      <p:ext uri="{BB962C8B-B14F-4D97-AF65-F5344CB8AC3E}">
        <p14:creationId xmlns:p14="http://schemas.microsoft.com/office/powerpoint/2010/main" val="1612459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2E7985C-8499-1C44-A38D-4987F40F53F4}" type="datetime1">
              <a:rPr lang="en-US" smtClean="0"/>
              <a:t>3/23/2017</a:t>
            </a:fld>
            <a:endParaRPr lang="en-US"/>
          </a:p>
        </p:txBody>
      </p:sp>
      <p:sp>
        <p:nvSpPr>
          <p:cNvPr id="5" name="Footer Placeholder 4"/>
          <p:cNvSpPr>
            <a:spLocks noGrp="1"/>
          </p:cNvSpPr>
          <p:nvPr>
            <p:ph type="ftr" sz="quarter" idx="11"/>
          </p:nvPr>
        </p:nvSpPr>
        <p:spPr>
          <a:xfrm>
            <a:off x="3686175" y="6459538"/>
            <a:ext cx="4822825"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28D922-EC30-4FF7-8710-D04836F3F3C7}" type="slidenum">
              <a:rPr lang="en-US"/>
              <a:pPr>
                <a:defRPr/>
              </a:pPr>
              <a:t>‹#›</a:t>
            </a:fld>
            <a:endParaRPr lang="en-US"/>
          </a:p>
        </p:txBody>
      </p:sp>
    </p:spTree>
    <p:extLst>
      <p:ext uri="{BB962C8B-B14F-4D97-AF65-F5344CB8AC3E}">
        <p14:creationId xmlns:p14="http://schemas.microsoft.com/office/powerpoint/2010/main" val="2685107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36B955C3-5EC3-8F46-BC24-40DFBA77AD81}" type="datetime1">
              <a:rPr lang="en-US" smtClean="0"/>
              <a:t>3/23/2017</a:t>
            </a:fld>
            <a:endParaRPr lang="en-US"/>
          </a:p>
        </p:txBody>
      </p:sp>
      <p:sp>
        <p:nvSpPr>
          <p:cNvPr id="7" name="Footer Placeholder 4"/>
          <p:cNvSpPr>
            <a:spLocks noGrp="1"/>
          </p:cNvSpPr>
          <p:nvPr>
            <p:ph type="ftr" sz="quarter" idx="11"/>
          </p:nvPr>
        </p:nvSpPr>
        <p:spPr>
          <a:xfrm>
            <a:off x="3686175" y="6459538"/>
            <a:ext cx="4822825" cy="365125"/>
          </a:xfrm>
          <a:prstGeom prst="rect">
            <a:avLst/>
          </a:prstGeom>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E70E234B-78E2-4906-BA15-70FFB749E36C}" type="slidenum">
              <a:rPr lang="en-US"/>
              <a:pPr>
                <a:defRPr/>
              </a:pPr>
              <a:t>‹#›</a:t>
            </a:fld>
            <a:endParaRPr lang="en-US"/>
          </a:p>
        </p:txBody>
      </p:sp>
    </p:spTree>
    <p:extLst>
      <p:ext uri="{BB962C8B-B14F-4D97-AF65-F5344CB8AC3E}">
        <p14:creationId xmlns:p14="http://schemas.microsoft.com/office/powerpoint/2010/main" val="1891361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8E5A50A4-2E53-BA4D-905A-67A29D756D0C}" type="datetime1">
              <a:rPr lang="en-US" smtClean="0"/>
              <a:t>3/23/2017</a:t>
            </a:fld>
            <a:endParaRPr lang="en-US"/>
          </a:p>
        </p:txBody>
      </p:sp>
      <p:sp>
        <p:nvSpPr>
          <p:cNvPr id="8" name="Footer Placeholder 4"/>
          <p:cNvSpPr>
            <a:spLocks noGrp="1"/>
          </p:cNvSpPr>
          <p:nvPr>
            <p:ph type="ftr" sz="quarter" idx="11"/>
          </p:nvPr>
        </p:nvSpPr>
        <p:spPr>
          <a:xfrm>
            <a:off x="3686175" y="6459538"/>
            <a:ext cx="4822825" cy="365125"/>
          </a:xfrm>
          <a:prstGeom prst="rect">
            <a:avLst/>
          </a:prstGeom>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804EAD5E-649E-4B02-B9FE-15EE52B0F5A6}" type="slidenum">
              <a:rPr lang="en-US"/>
              <a:pPr>
                <a:defRPr/>
              </a:pPr>
              <a:t>‹#›</a:t>
            </a:fld>
            <a:endParaRPr lang="en-US"/>
          </a:p>
        </p:txBody>
      </p:sp>
    </p:spTree>
    <p:extLst>
      <p:ext uri="{BB962C8B-B14F-4D97-AF65-F5344CB8AC3E}">
        <p14:creationId xmlns:p14="http://schemas.microsoft.com/office/powerpoint/2010/main" val="825506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10"/>
          <p:cNvPicPr>
            <a:picLocks noChangeAspect="1" noChangeArrowheads="1"/>
          </p:cNvPicPr>
          <p:nvPr/>
        </p:nvPicPr>
        <p:blipFill>
          <a:blip r:embed="rId2">
            <a:extLst>
              <a:ext uri="{28A0092B-C50C-407E-A947-70E740481C1C}">
                <a14:useLocalDpi xmlns:a14="http://schemas.microsoft.com/office/drawing/2010/main" val="0"/>
              </a:ext>
            </a:extLst>
          </a:blip>
          <a:srcRect l="4723" t="12292" r="4723" b="15483"/>
          <a:stretch>
            <a:fillRect/>
          </a:stretch>
        </p:blipFill>
        <p:spPr bwMode="auto">
          <a:xfrm>
            <a:off x="114300" y="220663"/>
            <a:ext cx="20701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SOAR\PowerPoints\Transparent Logos\SAMHSA Logos_b_nob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2775" y="6415088"/>
            <a:ext cx="131445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C9FD22A0-8D9A-354F-BB74-0B76BBBB4F9E}" type="datetime1">
              <a:rPr lang="en-US" smtClean="0"/>
              <a:t>3/23/2017</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91CF871B-243F-4595-9473-F2F160DA6F28}" type="slidenum">
              <a:rPr lang="en-US" smtClean="0"/>
              <a:pPr>
                <a:defRPr/>
              </a:pPr>
              <a:t>‹#›</a:t>
            </a:fld>
            <a:endParaRPr lang="en-US"/>
          </a:p>
        </p:txBody>
      </p:sp>
      <p:pic>
        <p:nvPicPr>
          <p:cNvPr id="9"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l="4723" t="12292" r="4723" b="15483"/>
          <a:stretch>
            <a:fillRect/>
          </a:stretch>
        </p:blipFill>
        <p:spPr bwMode="auto">
          <a:xfrm>
            <a:off x="114300" y="220663"/>
            <a:ext cx="20701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H:\SOAR\PowerPoints\Transparent Logos\SAMHSA Logos_b_nobg.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772775" y="6415088"/>
            <a:ext cx="131445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4229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97800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normAutofit/>
          </a:bodyPr>
          <a:lstStyle>
            <a:lvl1pPr marL="0" indent="0" algn="l">
              <a:buNone/>
              <a:defRPr sz="24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5529742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 y="1447800"/>
          <a:ext cx="12192001" cy="192786"/>
        </p:xfrm>
        <a:graphic>
          <a:graphicData uri="http://schemas.openxmlformats.org/drawingml/2006/table">
            <a:tbl>
              <a:tblPr/>
              <a:tblGrid>
                <a:gridCol w="1512737"/>
                <a:gridCol w="587581"/>
                <a:gridCol w="1474664"/>
                <a:gridCol w="687839"/>
                <a:gridCol w="1467051"/>
                <a:gridCol w="4048349"/>
                <a:gridCol w="672611"/>
                <a:gridCol w="1741169"/>
              </a:tblGrid>
              <a:tr h="192646">
                <a:tc>
                  <a:txBody>
                    <a:bodyPr/>
                    <a:lstStyle/>
                    <a:p>
                      <a:pPr marL="0" marR="0" algn="l">
                        <a:lnSpc>
                          <a:spcPct val="115000"/>
                        </a:lnSpc>
                        <a:spcBef>
                          <a:spcPts val="0"/>
                        </a:spcBef>
                        <a:spcAft>
                          <a:spcPts val="0"/>
                        </a:spcAft>
                      </a:pPr>
                      <a:endParaRPr lang="en-US" sz="1100" dirty="0">
                        <a:latin typeface="Calibri"/>
                        <a:ea typeface="Calibri"/>
                        <a:cs typeface="Times New Roman"/>
                      </a:endParaRPr>
                    </a:p>
                  </a:txBody>
                  <a:tcPr marL="91373" marR="91373" marT="0" marB="0">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chemeClr val="bg1">
                        <a:lumMod val="85000"/>
                      </a:schemeClr>
                    </a:solidFill>
                  </a:tcPr>
                </a:tc>
                <a:tc>
                  <a:txBody>
                    <a:bodyPr/>
                    <a:lstStyle/>
                    <a:p>
                      <a:pPr marL="0" marR="0" algn="l">
                        <a:lnSpc>
                          <a:spcPct val="115000"/>
                        </a:lnSpc>
                        <a:spcBef>
                          <a:spcPts val="0"/>
                        </a:spcBef>
                        <a:spcAft>
                          <a:spcPts val="0"/>
                        </a:spcAft>
                      </a:pPr>
                      <a:endParaRPr lang="en-US" sz="1100" dirty="0">
                        <a:latin typeface="Calibri"/>
                        <a:ea typeface="Calibri"/>
                        <a:cs typeface="Times New Roman"/>
                      </a:endParaRPr>
                    </a:p>
                  </a:txBody>
                  <a:tcPr marL="91373" marR="91373"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7FADAF"/>
                    </a:solidFill>
                  </a:tcPr>
                </a:tc>
                <a:tc>
                  <a:txBody>
                    <a:bodyPr/>
                    <a:lstStyle/>
                    <a:p>
                      <a:pPr marL="0" marR="0" algn="l">
                        <a:lnSpc>
                          <a:spcPct val="115000"/>
                        </a:lnSpc>
                        <a:spcBef>
                          <a:spcPts val="0"/>
                        </a:spcBef>
                        <a:spcAft>
                          <a:spcPts val="0"/>
                        </a:spcAft>
                      </a:pPr>
                      <a:endParaRPr lang="en-US" sz="1100" dirty="0">
                        <a:latin typeface="Calibri"/>
                        <a:ea typeface="Calibri"/>
                        <a:cs typeface="Times New Roman"/>
                      </a:endParaRPr>
                    </a:p>
                  </a:txBody>
                  <a:tcPr marL="91373" marR="91373"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86839A"/>
                    </a:solidFill>
                  </a:tcPr>
                </a:tc>
                <a:tc>
                  <a:txBody>
                    <a:bodyPr/>
                    <a:lstStyle/>
                    <a:p>
                      <a:pPr marL="0" marR="0" algn="l">
                        <a:lnSpc>
                          <a:spcPct val="115000"/>
                        </a:lnSpc>
                        <a:spcBef>
                          <a:spcPts val="0"/>
                        </a:spcBef>
                        <a:spcAft>
                          <a:spcPts val="0"/>
                        </a:spcAft>
                      </a:pPr>
                      <a:endParaRPr lang="en-US" sz="1100" dirty="0">
                        <a:latin typeface="Calibri"/>
                        <a:ea typeface="Calibri"/>
                        <a:cs typeface="Times New Roman"/>
                      </a:endParaRPr>
                    </a:p>
                  </a:txBody>
                  <a:tcPr marL="91373" marR="91373"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6A187"/>
                    </a:solidFill>
                  </a:tcPr>
                </a:tc>
                <a:tc>
                  <a:txBody>
                    <a:bodyPr/>
                    <a:lstStyle/>
                    <a:p>
                      <a:pPr marL="0" marR="0" algn="l">
                        <a:lnSpc>
                          <a:spcPct val="115000"/>
                        </a:lnSpc>
                        <a:spcBef>
                          <a:spcPts val="0"/>
                        </a:spcBef>
                        <a:spcAft>
                          <a:spcPts val="0"/>
                        </a:spcAft>
                      </a:pPr>
                      <a:endParaRPr lang="en-US" sz="1100" dirty="0">
                        <a:latin typeface="Calibri"/>
                        <a:ea typeface="Calibri"/>
                        <a:cs typeface="Times New Roman"/>
                      </a:endParaRPr>
                    </a:p>
                  </a:txBody>
                  <a:tcPr marL="91373" marR="91373"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80797E"/>
                    </a:solidFill>
                  </a:tcPr>
                </a:tc>
                <a:tc>
                  <a:txBody>
                    <a:bodyPr/>
                    <a:lstStyle/>
                    <a:p>
                      <a:pPr marL="0" marR="0" algn="l">
                        <a:lnSpc>
                          <a:spcPct val="115000"/>
                        </a:lnSpc>
                        <a:spcBef>
                          <a:spcPts val="0"/>
                        </a:spcBef>
                        <a:spcAft>
                          <a:spcPts val="0"/>
                        </a:spcAft>
                      </a:pPr>
                      <a:endParaRPr lang="en-US" sz="1100" dirty="0">
                        <a:latin typeface="Calibri"/>
                        <a:ea typeface="Calibri"/>
                        <a:cs typeface="Times New Roman"/>
                      </a:endParaRPr>
                    </a:p>
                  </a:txBody>
                  <a:tcPr marL="91373" marR="91373"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507282"/>
                    </a:solidFill>
                  </a:tcPr>
                </a:tc>
                <a:tc>
                  <a:txBody>
                    <a:bodyPr/>
                    <a:lstStyle/>
                    <a:p>
                      <a:pPr marL="0" marR="0" algn="l">
                        <a:lnSpc>
                          <a:spcPct val="115000"/>
                        </a:lnSpc>
                        <a:spcBef>
                          <a:spcPts val="0"/>
                        </a:spcBef>
                        <a:spcAft>
                          <a:spcPts val="0"/>
                        </a:spcAft>
                      </a:pPr>
                      <a:endParaRPr lang="en-US" sz="1100" dirty="0">
                        <a:latin typeface="Calibri"/>
                        <a:ea typeface="Calibri"/>
                        <a:cs typeface="Times New Roman"/>
                      </a:endParaRPr>
                    </a:p>
                  </a:txBody>
                  <a:tcPr marL="91373" marR="91373"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FF7F7"/>
                    </a:solidFill>
                  </a:tcPr>
                </a:tc>
                <a:tc>
                  <a:txBody>
                    <a:bodyPr/>
                    <a:lstStyle/>
                    <a:p>
                      <a:pPr marL="0" marR="0" algn="l">
                        <a:lnSpc>
                          <a:spcPct val="115000"/>
                        </a:lnSpc>
                        <a:spcBef>
                          <a:spcPts val="0"/>
                        </a:spcBef>
                        <a:spcAft>
                          <a:spcPts val="0"/>
                        </a:spcAft>
                      </a:pPr>
                      <a:endParaRPr lang="en-US" sz="1100" dirty="0">
                        <a:latin typeface="Calibri"/>
                        <a:ea typeface="Calibri"/>
                        <a:cs typeface="Times New Roman"/>
                      </a:endParaRPr>
                    </a:p>
                  </a:txBody>
                  <a:tcPr marL="91373" marR="91373" marT="0" marB="0">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C8866"/>
                    </a:solidFill>
                  </a:tcPr>
                </a:tc>
              </a:tr>
            </a:tbl>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smtClean="0"/>
            </a:lvl1pPr>
          </a:lstStyle>
          <a:p>
            <a:pPr>
              <a:defRPr/>
            </a:pPr>
            <a:fld id="{D89C894C-1C37-42A4-80A8-82679CCD71B3}" type="datetimeFigureOut">
              <a:rPr lang="en-US">
                <a:solidFill>
                  <a:prstClr val="black">
                    <a:tint val="75000"/>
                  </a:prstClr>
                </a:solidFill>
              </a:rPr>
              <a:pPr>
                <a:defRPr/>
              </a:pPr>
              <a:t>3/23/2017</a:t>
            </a:fld>
            <a:endParaRPr lang="en-US" dirty="0">
              <a:solidFill>
                <a:prstClr val="black">
                  <a:tint val="75000"/>
                </a:prstClr>
              </a:solidFill>
            </a:endParaRPr>
          </a:p>
        </p:txBody>
      </p:sp>
      <p:sp>
        <p:nvSpPr>
          <p:cNvPr id="6" name="Slide Number Placeholder 4"/>
          <p:cNvSpPr>
            <a:spLocks noGrp="1"/>
          </p:cNvSpPr>
          <p:nvPr>
            <p:ph type="sldNum" sz="quarter" idx="12"/>
          </p:nvPr>
        </p:nvSpPr>
        <p:spPr/>
        <p:txBody>
          <a:bodyPr/>
          <a:lstStyle>
            <a:lvl1pPr>
              <a:defRPr smtClean="0"/>
            </a:lvl1pPr>
          </a:lstStyle>
          <a:p>
            <a:pPr>
              <a:defRPr/>
            </a:pPr>
            <a:fld id="{B97FF1E6-EFAE-410A-9074-F0AC05A3A13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580513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9509ED-D62F-4947-8557-0CBEC685211D}" type="datetimeFigureOut">
              <a:rPr lang="en-US" smtClean="0">
                <a:solidFill>
                  <a:prstClr val="black">
                    <a:tint val="75000"/>
                  </a:prstClr>
                </a:solidFill>
              </a:rPr>
              <a:pPr/>
              <a:t>3/23/2017</a:t>
            </a:fld>
            <a:endParaRPr lang="en-US" dirty="0">
              <a:solidFill>
                <a:prstClr val="black">
                  <a:tint val="75000"/>
                </a:prstClr>
              </a:solidFill>
            </a:endParaRPr>
          </a:p>
        </p:txBody>
      </p:sp>
      <p:sp>
        <p:nvSpPr>
          <p:cNvPr id="5" name="Footer Placeholder 4"/>
          <p:cNvSpPr>
            <a:spLocks noGrp="1"/>
          </p:cNvSpPr>
          <p:nvPr>
            <p:ph type="ftr" sz="quarter" idx="11"/>
          </p:nvPr>
        </p:nvSpPr>
        <p:spPr>
          <a:xfrm>
            <a:off x="3520796" y="6476999"/>
            <a:ext cx="7343625" cy="274320"/>
          </a:xfrm>
          <a:prstGeom prst="rect">
            <a:avLst/>
          </a:prstGeom>
        </p:spPr>
        <p:txBody>
          <a:bodyPr/>
          <a:lstStyle/>
          <a:p>
            <a:pPr eaLnBrk="1" fontAlgn="auto" hangingPunct="1">
              <a:spcBef>
                <a:spcPts val="0"/>
              </a:spcBef>
              <a:spcAft>
                <a:spcPts val="0"/>
              </a:spcAft>
            </a:pPr>
            <a:endParaRPr lang="en-US" dirty="0">
              <a:solidFill>
                <a:prstClr val="black"/>
              </a:solidFill>
              <a:latin typeface="Arial"/>
              <a:ea typeface="+mn-ea"/>
            </a:endParaRPr>
          </a:p>
        </p:txBody>
      </p:sp>
      <p:sp>
        <p:nvSpPr>
          <p:cNvPr id="6" name="Slide Number Placeholder 5"/>
          <p:cNvSpPr>
            <a:spLocks noGrp="1"/>
          </p:cNvSpPr>
          <p:nvPr>
            <p:ph type="sldNum" sz="quarter" idx="12"/>
          </p:nvPr>
        </p:nvSpPr>
        <p:spPr/>
        <p:txBody>
          <a:bodyPr/>
          <a:lstStyle/>
          <a:p>
            <a:fld id="{FE2776B4-09C5-41CF-A974-8ED6C11160D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083854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130C1F-B71D-8B46-A9C0-29ADBF566068}" type="datetimeFigureOut">
              <a:rPr lang="en-US" smtClean="0">
                <a:solidFill>
                  <a:prstClr val="black">
                    <a:tint val="75000"/>
                  </a:prstClr>
                </a:solidFill>
              </a:rPr>
              <a:pPr/>
              <a:t>3/23/2017</a:t>
            </a:fld>
            <a:endParaRPr lang="en-US">
              <a:solidFill>
                <a:prstClr val="black">
                  <a:tint val="75000"/>
                </a:prstClr>
              </a:solidFill>
            </a:endParaRPr>
          </a:p>
        </p:txBody>
      </p:sp>
      <p:sp>
        <p:nvSpPr>
          <p:cNvPr id="3" name="Footer Placeholder 2"/>
          <p:cNvSpPr>
            <a:spLocks noGrp="1"/>
          </p:cNvSpPr>
          <p:nvPr>
            <p:ph type="ftr" sz="quarter" idx="11"/>
          </p:nvPr>
        </p:nvSpPr>
        <p:spPr>
          <a:xfrm>
            <a:off x="3520796" y="6476999"/>
            <a:ext cx="7343625" cy="274320"/>
          </a:xfrm>
          <a:prstGeom prst="rect">
            <a:avLst/>
          </a:prstGeom>
        </p:spPr>
        <p:txBody>
          <a:bodyPr/>
          <a:lstStyle/>
          <a:p>
            <a:pPr eaLnBrk="1" fontAlgn="auto" hangingPunct="1">
              <a:spcBef>
                <a:spcPts val="0"/>
              </a:spcBef>
              <a:spcAft>
                <a:spcPts val="0"/>
              </a:spcAft>
            </a:pPr>
            <a:endParaRPr lang="en-US">
              <a:solidFill>
                <a:prstClr val="black"/>
              </a:solidFill>
              <a:latin typeface="Arial"/>
              <a:ea typeface="+mn-ea"/>
            </a:endParaRPr>
          </a:p>
        </p:txBody>
      </p:sp>
      <p:sp>
        <p:nvSpPr>
          <p:cNvPr id="4" name="Slide Number Placeholder 3"/>
          <p:cNvSpPr>
            <a:spLocks noGrp="1"/>
          </p:cNvSpPr>
          <p:nvPr>
            <p:ph type="sldNum" sz="quarter" idx="12"/>
          </p:nvPr>
        </p:nvSpPr>
        <p:spPr/>
        <p:txBody>
          <a:bodyPr/>
          <a:lstStyle/>
          <a:p>
            <a:fld id="{39C546D9-FA17-9E4C-86E9-578B70C9F6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395475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l="4723" t="12292" r="4723" b="15483"/>
          <a:stretch>
            <a:fillRect/>
          </a:stretch>
        </p:blipFill>
        <p:spPr bwMode="auto">
          <a:xfrm>
            <a:off x="114300" y="220663"/>
            <a:ext cx="20701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SOAR\PowerPoints\Transparent Logos\SAMHSA Logos_b_nobg.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772775" y="6415088"/>
            <a:ext cx="131445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C9FD22A0-8D9A-354F-BB74-0B76BBBB4F9E}" type="datetime1">
              <a:rPr lang="en-US" smtClean="0"/>
              <a:t>3/23/2017</a:t>
            </a:fld>
            <a:endParaRPr lang="en-US"/>
          </a:p>
        </p:txBody>
      </p:sp>
      <p:sp>
        <p:nvSpPr>
          <p:cNvPr id="7" name="Footer Placeholder 4"/>
          <p:cNvSpPr>
            <a:spLocks noGrp="1"/>
          </p:cNvSpPr>
          <p:nvPr>
            <p:ph type="ftr" sz="quarter" idx="11"/>
          </p:nvPr>
        </p:nvSpPr>
        <p:spPr>
          <a:xfrm>
            <a:off x="3686175" y="6459538"/>
            <a:ext cx="4822825" cy="365125"/>
          </a:xfrm>
          <a:prstGeom prst="rect">
            <a:avLst/>
          </a:prstGeom>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91CF871B-243F-4595-9473-F2F160DA6F28}" type="slidenum">
              <a:rPr lang="en-US"/>
              <a:pPr>
                <a:defRPr/>
              </a:pPr>
              <a:t>‹#›</a:t>
            </a:fld>
            <a:endParaRPr lang="en-US"/>
          </a:p>
        </p:txBody>
      </p:sp>
    </p:spTree>
    <p:extLst>
      <p:ext uri="{BB962C8B-B14F-4D97-AF65-F5344CB8AC3E}">
        <p14:creationId xmlns:p14="http://schemas.microsoft.com/office/powerpoint/2010/main" val="699717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fld id="{6D27BF71-A9DB-C841-A362-97C71DDAEF57}" type="datetime1">
              <a:rPr lang="en-US" smtClean="0"/>
              <a:t>3/23/2017</a:t>
            </a:fld>
            <a:endParaRPr lang="en-US"/>
          </a:p>
        </p:txBody>
      </p:sp>
      <p:sp>
        <p:nvSpPr>
          <p:cNvPr id="8" name="Footer Placeholder 4"/>
          <p:cNvSpPr>
            <a:spLocks noGrp="1"/>
          </p:cNvSpPr>
          <p:nvPr>
            <p:ph type="ftr" sz="quarter" idx="11"/>
          </p:nvPr>
        </p:nvSpPr>
        <p:spPr>
          <a:xfrm>
            <a:off x="3686175" y="6459538"/>
            <a:ext cx="4822825" cy="365125"/>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70EC257-54DA-46B0-8343-6EC745FFC26B}" type="slidenum">
              <a:rPr lang="en-US"/>
              <a:pPr>
                <a:defRPr/>
              </a:pPr>
              <a:t>‹#›</a:t>
            </a:fld>
            <a:endParaRPr lang="en-US"/>
          </a:p>
        </p:txBody>
      </p:sp>
    </p:spTree>
    <p:extLst>
      <p:ext uri="{BB962C8B-B14F-4D97-AF65-F5344CB8AC3E}">
        <p14:creationId xmlns:p14="http://schemas.microsoft.com/office/powerpoint/2010/main" val="3372336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7F03CC96-09E6-574C-9035-3AB162C5473A}" type="datetime1">
              <a:rPr lang="en-US" smtClean="0"/>
              <a:t>3/23/2017</a:t>
            </a:fld>
            <a:endParaRPr lang="en-US"/>
          </a:p>
        </p:txBody>
      </p:sp>
      <p:sp>
        <p:nvSpPr>
          <p:cNvPr id="6" name="Footer Placeholder 4"/>
          <p:cNvSpPr>
            <a:spLocks noGrp="1"/>
          </p:cNvSpPr>
          <p:nvPr>
            <p:ph type="ftr" sz="quarter" idx="11"/>
          </p:nvPr>
        </p:nvSpPr>
        <p:spPr>
          <a:xfrm>
            <a:off x="3686175" y="6459538"/>
            <a:ext cx="4822825"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1EB095B-33FE-4DD7-838B-DC53D4DA3D5F}" type="slidenum">
              <a:rPr lang="en-US"/>
              <a:pPr>
                <a:defRPr/>
              </a:pPr>
              <a:t>‹#›</a:t>
            </a:fld>
            <a:endParaRPr lang="en-US"/>
          </a:p>
        </p:txBody>
      </p:sp>
    </p:spTree>
    <p:extLst>
      <p:ext uri="{BB962C8B-B14F-4D97-AF65-F5344CB8AC3E}">
        <p14:creationId xmlns:p14="http://schemas.microsoft.com/office/powerpoint/2010/main" val="1879333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A995698F-1FF4-754C-9B08-712FAC7770D1}" type="datetime1">
              <a:rPr lang="en-US" smtClean="0"/>
              <a:t>3/23/2017</a:t>
            </a:fld>
            <a:endParaRPr lang="en-US"/>
          </a:p>
        </p:txBody>
      </p:sp>
      <p:sp>
        <p:nvSpPr>
          <p:cNvPr id="8" name="Footer Placeholder 4"/>
          <p:cNvSpPr>
            <a:spLocks noGrp="1"/>
          </p:cNvSpPr>
          <p:nvPr>
            <p:ph type="ftr" sz="quarter" idx="11"/>
          </p:nvPr>
        </p:nvSpPr>
        <p:spPr>
          <a:xfrm>
            <a:off x="3686175" y="6459538"/>
            <a:ext cx="4822825" cy="365125"/>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EF76BAB-8E3E-4EBE-9D56-3DF38CD702AC}" type="slidenum">
              <a:rPr lang="en-US"/>
              <a:pPr>
                <a:defRPr/>
              </a:pPr>
              <a:t>‹#›</a:t>
            </a:fld>
            <a:endParaRPr lang="en-US"/>
          </a:p>
        </p:txBody>
      </p:sp>
    </p:spTree>
    <p:extLst>
      <p:ext uri="{BB962C8B-B14F-4D97-AF65-F5344CB8AC3E}">
        <p14:creationId xmlns:p14="http://schemas.microsoft.com/office/powerpoint/2010/main" val="3555201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992D183B-3DEB-4C48-96EF-3649B8CA76CC}" type="datetime1">
              <a:rPr lang="en-US" smtClean="0"/>
              <a:t>3/23/2017</a:t>
            </a:fld>
            <a:endParaRPr lang="en-US"/>
          </a:p>
        </p:txBody>
      </p:sp>
      <p:sp>
        <p:nvSpPr>
          <p:cNvPr id="4" name="Footer Placeholder 4"/>
          <p:cNvSpPr>
            <a:spLocks noGrp="1"/>
          </p:cNvSpPr>
          <p:nvPr>
            <p:ph type="ftr" sz="quarter" idx="11"/>
          </p:nvPr>
        </p:nvSpPr>
        <p:spPr>
          <a:xfrm>
            <a:off x="3686175" y="6459538"/>
            <a:ext cx="4822825"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786759F-10A3-4B6E-BAE2-3E2DE0FF6726}" type="slidenum">
              <a:rPr lang="en-US"/>
              <a:pPr>
                <a:defRPr/>
              </a:pPr>
              <a:t>‹#›</a:t>
            </a:fld>
            <a:endParaRPr lang="en-US"/>
          </a:p>
        </p:txBody>
      </p:sp>
    </p:spTree>
    <p:extLst>
      <p:ext uri="{BB962C8B-B14F-4D97-AF65-F5344CB8AC3E}">
        <p14:creationId xmlns:p14="http://schemas.microsoft.com/office/powerpoint/2010/main" val="3166070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p:txBody>
          <a:bodyPr/>
          <a:lstStyle>
            <a:lvl1pPr>
              <a:defRPr/>
            </a:lvl1pPr>
          </a:lstStyle>
          <a:p>
            <a:pPr>
              <a:defRPr/>
            </a:pPr>
            <a:fld id="{BC156EC5-D1C0-B54B-8D6E-45325762825B}" type="datetime1">
              <a:rPr lang="en-US" smtClean="0"/>
              <a:t>3/23/2017</a:t>
            </a:fld>
            <a:endParaRPr lang="en-US"/>
          </a:p>
        </p:txBody>
      </p:sp>
      <p:sp>
        <p:nvSpPr>
          <p:cNvPr id="5" name="Footer Placeholder 7"/>
          <p:cNvSpPr>
            <a:spLocks noGrp="1"/>
          </p:cNvSpPr>
          <p:nvPr>
            <p:ph type="ftr" sz="quarter" idx="11"/>
          </p:nvPr>
        </p:nvSpPr>
        <p:spPr>
          <a:xfrm>
            <a:off x="3686175" y="6459538"/>
            <a:ext cx="4822825" cy="365125"/>
          </a:xfrm>
          <a:prstGeom prst="rect">
            <a:avLst/>
          </a:prstGeom>
        </p:spPr>
        <p:txBody>
          <a:bodyPr/>
          <a:lstStyle>
            <a:lvl1pPr>
              <a:defRPr>
                <a:solidFill>
                  <a:srgbClr val="FFFFFF"/>
                </a:solidFill>
              </a:defRPr>
            </a:lvl1pPr>
          </a:lstStyle>
          <a:p>
            <a:pPr>
              <a:defRPr/>
            </a:pPr>
            <a:endParaRPr lang="en-US"/>
          </a:p>
        </p:txBody>
      </p:sp>
      <p:sp>
        <p:nvSpPr>
          <p:cNvPr id="6" name="Slide Number Placeholder 8"/>
          <p:cNvSpPr>
            <a:spLocks noGrp="1"/>
          </p:cNvSpPr>
          <p:nvPr>
            <p:ph type="sldNum" sz="quarter" idx="12"/>
          </p:nvPr>
        </p:nvSpPr>
        <p:spPr/>
        <p:txBody>
          <a:bodyPr/>
          <a:lstStyle>
            <a:lvl1pPr>
              <a:defRPr/>
            </a:lvl1pPr>
          </a:lstStyle>
          <a:p>
            <a:pPr>
              <a:defRPr/>
            </a:pPr>
            <a:fld id="{E4627AA0-7D9C-4AB2-8240-8D453A115FBA}" type="slidenum">
              <a:rPr lang="en-US"/>
              <a:pPr>
                <a:defRPr/>
              </a:pPr>
              <a:t>‹#›</a:t>
            </a:fld>
            <a:endParaRPr lang="en-US"/>
          </a:p>
        </p:txBody>
      </p:sp>
    </p:spTree>
    <p:extLst>
      <p:ext uri="{BB962C8B-B14F-4D97-AF65-F5344CB8AC3E}">
        <p14:creationId xmlns:p14="http://schemas.microsoft.com/office/powerpoint/2010/main" val="2463013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4051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4040188" y="0"/>
            <a:ext cx="6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465138" y="6459538"/>
            <a:ext cx="2619375" cy="365125"/>
          </a:xfrm>
        </p:spPr>
        <p:txBody>
          <a:bodyPr/>
          <a:lstStyle>
            <a:lvl1pPr>
              <a:defRPr/>
            </a:lvl1pPr>
          </a:lstStyle>
          <a:p>
            <a:pPr>
              <a:defRPr/>
            </a:pPr>
            <a:fld id="{645337D6-3645-3E42-AE09-D2FC2777C8D7}" type="datetime1">
              <a:rPr lang="en-US" smtClean="0"/>
              <a:t>3/23/2017</a:t>
            </a:fld>
            <a:endParaRPr lang="en-US"/>
          </a:p>
        </p:txBody>
      </p:sp>
      <p:sp>
        <p:nvSpPr>
          <p:cNvPr id="8" name="Footer Placeholder 5"/>
          <p:cNvSpPr>
            <a:spLocks noGrp="1"/>
          </p:cNvSpPr>
          <p:nvPr>
            <p:ph type="ftr" sz="quarter" idx="11"/>
          </p:nvPr>
        </p:nvSpPr>
        <p:spPr>
          <a:xfrm>
            <a:off x="4800600" y="6459538"/>
            <a:ext cx="4648200" cy="365125"/>
          </a:xfrm>
          <a:prstGeom prst="rect">
            <a:avLst/>
          </a:prstGeom>
        </p:spPr>
        <p:txBody>
          <a:bodyPr/>
          <a:lstStyle>
            <a:lvl1pPr algn="l">
              <a:defRPr>
                <a:solidFill>
                  <a:schemeClr val="tx2"/>
                </a:solidFill>
              </a:defRPr>
            </a:lvl1pPr>
          </a:lstStyle>
          <a:p>
            <a:pPr>
              <a:defRPr/>
            </a:pPr>
            <a:endParaRPr lang="en-US"/>
          </a:p>
        </p:txBody>
      </p:sp>
      <p:sp>
        <p:nvSpPr>
          <p:cNvPr id="9" name="Slide Number Placeholder 6"/>
          <p:cNvSpPr>
            <a:spLocks noGrp="1"/>
          </p:cNvSpPr>
          <p:nvPr>
            <p:ph type="sldNum" sz="quarter" idx="12"/>
          </p:nvPr>
        </p:nvSpPr>
        <p:spPr/>
        <p:txBody>
          <a:bodyPr/>
          <a:lstStyle>
            <a:lvl1pPr>
              <a:defRPr>
                <a:solidFill>
                  <a:schemeClr val="tx2"/>
                </a:solidFill>
              </a:defRPr>
            </a:lvl1pPr>
          </a:lstStyle>
          <a:p>
            <a:pPr>
              <a:defRPr/>
            </a:pPr>
            <a:fld id="{BE10C233-9DDA-4051-B802-B4B9F4BECCBC}" type="slidenum">
              <a:rPr lang="en-US"/>
              <a:pPr>
                <a:defRPr/>
              </a:pPr>
              <a:t>‹#›</a:t>
            </a:fld>
            <a:endParaRPr lang="en-US"/>
          </a:p>
        </p:txBody>
      </p:sp>
    </p:spTree>
    <p:extLst>
      <p:ext uri="{BB962C8B-B14F-4D97-AF65-F5344CB8AC3E}">
        <p14:creationId xmlns:p14="http://schemas.microsoft.com/office/powerpoint/2010/main" val="2862790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0" y="4914900"/>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BE7168B1-C25B-E349-8B9D-033FCCA5B084}" type="datetime1">
              <a:rPr lang="en-US" smtClean="0"/>
              <a:t>3/23/2017</a:t>
            </a:fld>
            <a:endParaRPr lang="en-US"/>
          </a:p>
        </p:txBody>
      </p:sp>
      <p:sp>
        <p:nvSpPr>
          <p:cNvPr id="8" name="Footer Placeholder 5"/>
          <p:cNvSpPr>
            <a:spLocks noGrp="1"/>
          </p:cNvSpPr>
          <p:nvPr>
            <p:ph type="ftr" sz="quarter" idx="11"/>
          </p:nvPr>
        </p:nvSpPr>
        <p:spPr>
          <a:xfrm>
            <a:off x="3686175" y="6459538"/>
            <a:ext cx="4822825" cy="365125"/>
          </a:xfrm>
          <a:prstGeom prst="rect">
            <a:avLst/>
          </a:prstGeom>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D19FCCBF-1249-48F3-B275-85135D904966}" type="slidenum">
              <a:rPr lang="en-US"/>
              <a:pPr>
                <a:defRPr/>
              </a:pPr>
              <a:t>‹#›</a:t>
            </a:fld>
            <a:endParaRPr lang="en-US"/>
          </a:p>
        </p:txBody>
      </p:sp>
    </p:spTree>
    <p:extLst>
      <p:ext uri="{BB962C8B-B14F-4D97-AF65-F5344CB8AC3E}">
        <p14:creationId xmlns:p14="http://schemas.microsoft.com/office/powerpoint/2010/main" val="153009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4.pn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1029" name="Text Placeholder 2"/>
          <p:cNvSpPr>
            <a:spLocks noGrp="1"/>
          </p:cNvSpPr>
          <p:nvPr>
            <p:ph type="body" idx="1"/>
          </p:nvPr>
        </p:nvSpPr>
        <p:spPr bwMode="auto">
          <a:xfrm>
            <a:off x="1096963" y="1846263"/>
            <a:ext cx="100584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1096963" y="6459538"/>
            <a:ext cx="2473325"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900">
                <a:solidFill>
                  <a:srgbClr val="FFFFFF"/>
                </a:solidFill>
              </a:defRPr>
            </a:lvl1pPr>
          </a:lstStyle>
          <a:p>
            <a:pPr>
              <a:defRPr/>
            </a:pPr>
            <a:fld id="{35430E0A-BF49-A74F-96E6-CAF4CF64C859}" type="datetime1">
              <a:rPr lang="en-US" smtClean="0"/>
              <a:t>3/23/2017</a:t>
            </a:fld>
            <a:endParaRPr lang="en-US"/>
          </a:p>
        </p:txBody>
      </p:sp>
      <p:sp>
        <p:nvSpPr>
          <p:cNvPr id="6" name="Slide Number Placeholder 5"/>
          <p:cNvSpPr>
            <a:spLocks noGrp="1"/>
          </p:cNvSpPr>
          <p:nvPr>
            <p:ph type="sldNum" sz="quarter" idx="4"/>
          </p:nvPr>
        </p:nvSpPr>
        <p:spPr>
          <a:xfrm>
            <a:off x="5438774" y="6446837"/>
            <a:ext cx="1311275"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400">
                <a:solidFill>
                  <a:srgbClr val="FFFFFF"/>
                </a:solidFill>
              </a:defRPr>
            </a:lvl1pPr>
          </a:lstStyle>
          <a:p>
            <a:pPr>
              <a:defRPr/>
            </a:pPr>
            <a:fld id="{5116E469-8AD3-4B08-B7BC-EDACD5F50A09}" type="slidenum">
              <a:rPr lang="en-US" smtClean="0"/>
              <a:pPr>
                <a:defRPr/>
              </a:pPr>
              <a:t>‹#›</a:t>
            </a:fld>
            <a:endParaRPr lang="en-US" dirty="0"/>
          </a:p>
        </p:txBody>
      </p:sp>
      <p:cxnSp>
        <p:nvCxnSpPr>
          <p:cNvPr id="10" name="Straight Connector 9"/>
          <p:cNvCxnSpPr/>
          <p:nvPr/>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5205" r:id="rId1"/>
    <p:sldLayoutId id="2147485206" r:id="rId2"/>
    <p:sldLayoutId id="2147485207" r:id="rId3"/>
    <p:sldLayoutId id="2147485201" r:id="rId4"/>
    <p:sldLayoutId id="2147485202" r:id="rId5"/>
    <p:sldLayoutId id="2147485203" r:id="rId6"/>
    <p:sldLayoutId id="2147485208" r:id="rId7"/>
    <p:sldLayoutId id="2147485209" r:id="rId8"/>
    <p:sldLayoutId id="2147485210" r:id="rId9"/>
    <p:sldLayoutId id="2147485204" r:id="rId10"/>
    <p:sldLayoutId id="2147485211" r:id="rId11"/>
  </p:sldLayoutIdLst>
  <p:hf sldNum="0" hdr="0" ftr="0" dt="0"/>
  <p:txStyles>
    <p:titleStyle>
      <a:lvl1pPr algn="l" rtl="0" eaLnBrk="0" fontAlgn="base" hangingPunct="0">
        <a:lnSpc>
          <a:spcPct val="85000"/>
        </a:lnSpc>
        <a:spcBef>
          <a:spcPct val="0"/>
        </a:spcBef>
        <a:spcAft>
          <a:spcPct val="0"/>
        </a:spcAft>
        <a:defRPr sz="4800" kern="1200" spc="-50">
          <a:solidFill>
            <a:srgbClr val="404040"/>
          </a:solidFill>
          <a:latin typeface="+mj-lt"/>
          <a:ea typeface="MS PGothic" panose="020B0600070205080204" pitchFamily="34" charset="-128"/>
          <a:cs typeface="MS PGothic" charset="0"/>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MS PGothic" panose="020B0600070205080204" pitchFamily="34" charset="-128"/>
          <a:cs typeface="MS PGothic"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MS PGothic" panose="020B0600070205080204" pitchFamily="34" charset="-128"/>
          <a:cs typeface="MS PGothic"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MS PGothic" panose="020B0600070205080204" pitchFamily="34" charset="-128"/>
          <a:cs typeface="MS PGothic"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MS PGothic" panose="020B0600070205080204" pitchFamily="34" charset="-128"/>
          <a:cs typeface="MS PGothic"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S PGothic" panose="020B0600070205080204" pitchFamily="34" charset="-128"/>
          <a:cs typeface="MS PGothic" charset="0"/>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S PGothic" panose="020B0600070205080204" pitchFamily="34" charset="-128"/>
          <a:cs typeface="MS PGothic" charset="0"/>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S PGothic" panose="020B0600070205080204" pitchFamily="34" charset="-128"/>
          <a:cs typeface="MS PGothic" charset="0"/>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S PGothic" panose="020B0600070205080204" pitchFamily="34" charset="-128"/>
          <a:cs typeface="MS PGothic" charset="0"/>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S PGothic" panose="020B0600070205080204" pitchFamily="34" charset="-128"/>
          <a:cs typeface="MS PGothic"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1029" name="Text Placeholder 2"/>
          <p:cNvSpPr>
            <a:spLocks noGrp="1"/>
          </p:cNvSpPr>
          <p:nvPr>
            <p:ph type="body" idx="1"/>
          </p:nvPr>
        </p:nvSpPr>
        <p:spPr bwMode="auto">
          <a:xfrm>
            <a:off x="1096963" y="1846263"/>
            <a:ext cx="100584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1096963" y="6459538"/>
            <a:ext cx="2473325"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900">
                <a:solidFill>
                  <a:srgbClr val="FFFFFF"/>
                </a:solidFill>
              </a:defRPr>
            </a:lvl1pPr>
          </a:lstStyle>
          <a:p>
            <a:pPr>
              <a:defRPr/>
            </a:pPr>
            <a:fld id="{35430E0A-BF49-A74F-96E6-CAF4CF64C859}" type="datetime1">
              <a:rPr lang="en-US" smtClean="0"/>
              <a:t>3/23/2017</a:t>
            </a:fld>
            <a:endParaRPr lang="en-US"/>
          </a:p>
        </p:txBody>
      </p:sp>
      <p:sp>
        <p:nvSpPr>
          <p:cNvPr id="5" name="Footer Placeholder 4"/>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a:solidFill>
                  <a:srgbClr val="FFFFFF"/>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9901238" y="6459538"/>
            <a:ext cx="131127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FFFFFF"/>
                </a:solidFill>
              </a:defRPr>
            </a:lvl1pPr>
          </a:lstStyle>
          <a:p>
            <a:pPr>
              <a:defRPr/>
            </a:pPr>
            <a:fld id="{5116E469-8AD3-4B08-B7BC-EDACD5F50A09}" type="slidenum">
              <a:rPr lang="en-US" smtClean="0"/>
              <a:pPr>
                <a:defRPr/>
              </a:pPr>
              <a:t>‹#›</a:t>
            </a:fld>
            <a:endParaRPr lang="en-US" dirty="0"/>
          </a:p>
        </p:txBody>
      </p:sp>
      <p:cxnSp>
        <p:nvCxnSpPr>
          <p:cNvPr id="10" name="Straight Connector 9"/>
          <p:cNvCxnSpPr/>
          <p:nvPr/>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43839755"/>
      </p:ext>
    </p:extLst>
  </p:cSld>
  <p:clrMap bg1="lt1" tx1="dk1" bg2="lt2" tx2="dk2" accent1="accent1" accent2="accent2" accent3="accent3" accent4="accent4" accent5="accent5" accent6="accent6" hlink="hlink" folHlink="folHlink"/>
  <p:sldLayoutIdLst>
    <p:sldLayoutId id="2147485284" r:id="rId1"/>
    <p:sldLayoutId id="2147485285" r:id="rId2"/>
  </p:sldLayoutIdLst>
  <p:hf sldNum="0" hdr="0" ftr="0" dt="0"/>
  <p:txStyles>
    <p:titleStyle>
      <a:lvl1pPr algn="l" rtl="0" eaLnBrk="1" fontAlgn="base" hangingPunct="1">
        <a:lnSpc>
          <a:spcPct val="85000"/>
        </a:lnSpc>
        <a:spcBef>
          <a:spcPct val="0"/>
        </a:spcBef>
        <a:spcAft>
          <a:spcPct val="0"/>
        </a:spcAft>
        <a:defRPr sz="4800" kern="1200" spc="-50">
          <a:solidFill>
            <a:srgbClr val="404040"/>
          </a:solidFill>
          <a:latin typeface="+mj-lt"/>
          <a:ea typeface="MS PGothic" panose="020B0600070205080204" pitchFamily="34" charset="-128"/>
          <a:cs typeface="MS PGothic" charset="0"/>
        </a:defRPr>
      </a:lvl1pPr>
      <a:lvl2pPr algn="l" rtl="0" eaLnBrk="1" fontAlgn="base" hangingPunct="1">
        <a:lnSpc>
          <a:spcPct val="85000"/>
        </a:lnSpc>
        <a:spcBef>
          <a:spcPct val="0"/>
        </a:spcBef>
        <a:spcAft>
          <a:spcPct val="0"/>
        </a:spcAft>
        <a:defRPr sz="4800">
          <a:solidFill>
            <a:srgbClr val="404040"/>
          </a:solidFill>
          <a:latin typeface="Calibri Light" panose="020F0302020204030204" pitchFamily="34" charset="0"/>
          <a:ea typeface="MS PGothic" panose="020B0600070205080204" pitchFamily="34" charset="-128"/>
          <a:cs typeface="MS PGothic" charset="0"/>
        </a:defRPr>
      </a:lvl2pPr>
      <a:lvl3pPr algn="l" rtl="0" eaLnBrk="1" fontAlgn="base" hangingPunct="1">
        <a:lnSpc>
          <a:spcPct val="85000"/>
        </a:lnSpc>
        <a:spcBef>
          <a:spcPct val="0"/>
        </a:spcBef>
        <a:spcAft>
          <a:spcPct val="0"/>
        </a:spcAft>
        <a:defRPr sz="4800">
          <a:solidFill>
            <a:srgbClr val="404040"/>
          </a:solidFill>
          <a:latin typeface="Calibri Light" panose="020F0302020204030204" pitchFamily="34" charset="0"/>
          <a:ea typeface="MS PGothic" panose="020B0600070205080204" pitchFamily="34" charset="-128"/>
          <a:cs typeface="MS PGothic" charset="0"/>
        </a:defRPr>
      </a:lvl3pPr>
      <a:lvl4pPr algn="l" rtl="0" eaLnBrk="1" fontAlgn="base" hangingPunct="1">
        <a:lnSpc>
          <a:spcPct val="85000"/>
        </a:lnSpc>
        <a:spcBef>
          <a:spcPct val="0"/>
        </a:spcBef>
        <a:spcAft>
          <a:spcPct val="0"/>
        </a:spcAft>
        <a:defRPr sz="4800">
          <a:solidFill>
            <a:srgbClr val="404040"/>
          </a:solidFill>
          <a:latin typeface="Calibri Light" panose="020F0302020204030204" pitchFamily="34" charset="0"/>
          <a:ea typeface="MS PGothic" panose="020B0600070205080204" pitchFamily="34" charset="-128"/>
          <a:cs typeface="MS PGothic" charset="0"/>
        </a:defRPr>
      </a:lvl4pPr>
      <a:lvl5pPr algn="l" rtl="0" eaLnBrk="1" fontAlgn="base" hangingPunct="1">
        <a:lnSpc>
          <a:spcPct val="85000"/>
        </a:lnSpc>
        <a:spcBef>
          <a:spcPct val="0"/>
        </a:spcBef>
        <a:spcAft>
          <a:spcPct val="0"/>
        </a:spcAft>
        <a:defRPr sz="4800">
          <a:solidFill>
            <a:srgbClr val="404040"/>
          </a:solidFill>
          <a:latin typeface="Calibri Light" panose="020F0302020204030204" pitchFamily="34" charset="0"/>
          <a:ea typeface="MS PGothic" panose="020B0600070205080204" pitchFamily="34" charset="-128"/>
          <a:cs typeface="MS PGothic" charset="0"/>
        </a:defRPr>
      </a:lvl5pPr>
      <a:lvl6pPr marL="457200"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6pPr>
      <a:lvl7pPr marL="914400"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7pPr>
      <a:lvl8pPr marL="1371600"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8pPr>
      <a:lvl9pPr marL="1828800"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488" indent="-90488" algn="l" rtl="0" eaLnBrk="1" fontAlgn="base"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S PGothic" panose="020B0600070205080204" pitchFamily="34" charset="-128"/>
          <a:cs typeface="MS PGothic" charset="0"/>
        </a:defRPr>
      </a:lvl1pPr>
      <a:lvl2pPr marL="382588" indent="-182563" algn="l" rtl="0" eaLnBrk="1" fontAlgn="base" hangingPunct="1">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S PGothic" panose="020B0600070205080204" pitchFamily="34" charset="-128"/>
          <a:cs typeface="MS PGothic" charset="0"/>
        </a:defRPr>
      </a:lvl2pPr>
      <a:lvl3pPr marL="566738" indent="-182563" algn="l" rtl="0" eaLnBrk="1" fontAlgn="base" hangingPunct="1">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S PGothic" panose="020B0600070205080204" pitchFamily="34" charset="-128"/>
          <a:cs typeface="MS PGothic" charset="0"/>
        </a:defRPr>
      </a:lvl3pPr>
      <a:lvl4pPr marL="749300" indent="-182563" algn="l" rtl="0" eaLnBrk="1" fontAlgn="base" hangingPunct="1">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S PGothic" panose="020B0600070205080204" pitchFamily="34" charset="-128"/>
          <a:cs typeface="MS PGothic" charset="0"/>
        </a:defRPr>
      </a:lvl4pPr>
      <a:lvl5pPr marL="931863" indent="-182563" algn="l" rtl="0" eaLnBrk="1" fontAlgn="base" hangingPunct="1">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S PGothic" panose="020B0600070205080204" pitchFamily="34" charset="-128"/>
          <a:cs typeface="MS PGothic"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1270398"/>
            <a:ext cx="8596667" cy="762793"/>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165" y="228600"/>
            <a:ext cx="1570033" cy="914400"/>
          </a:xfrm>
          <a:prstGeom prst="rect">
            <a:avLst/>
          </a:prstGeom>
        </p:spPr>
      </p:pic>
    </p:spTree>
    <p:extLst>
      <p:ext uri="{BB962C8B-B14F-4D97-AF65-F5344CB8AC3E}">
        <p14:creationId xmlns:p14="http://schemas.microsoft.com/office/powerpoint/2010/main" val="4247064678"/>
      </p:ext>
    </p:extLst>
  </p:cSld>
  <p:clrMap bg1="lt1" tx1="dk1" bg2="lt2" tx2="dk2" accent1="accent1" accent2="accent2" accent3="accent3" accent4="accent4" accent5="accent5" accent6="accent6" hlink="hlink" folHlink="folHlink"/>
  <p:sldLayoutIdLst>
    <p:sldLayoutId id="2147485287" r:id="rId1"/>
    <p:sldLayoutId id="2147485288" r:id="rId2"/>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2"/>
        </a:buClr>
        <a:buSzPct val="80000"/>
        <a:buFont typeface="Wingdings 3" charset="2"/>
        <a:buChar char=""/>
        <a:defRPr sz="2400" kern="1200">
          <a:solidFill>
            <a:schemeClr val="tx1">
              <a:lumMod val="75000"/>
              <a:lumOff val="25000"/>
            </a:schemeClr>
          </a:solidFill>
          <a:latin typeface="+mj-lt"/>
          <a:ea typeface="+mn-ea"/>
          <a:cs typeface="+mn-cs"/>
        </a:defRPr>
      </a:lvl1pPr>
      <a:lvl2pPr marL="742950" indent="-285750" algn="l" defTabSz="457200" rtl="0" eaLnBrk="1" latinLnBrk="0" hangingPunct="1">
        <a:spcBef>
          <a:spcPts val="1000"/>
        </a:spcBef>
        <a:spcAft>
          <a:spcPts val="0"/>
        </a:spcAft>
        <a:buClr>
          <a:schemeClr val="accent2"/>
        </a:buClr>
        <a:buSzPct val="80000"/>
        <a:buFont typeface="Wingdings 3" charset="2"/>
        <a:buChar char=""/>
        <a:defRPr sz="1800" kern="1200">
          <a:solidFill>
            <a:schemeClr val="tx1">
              <a:lumMod val="75000"/>
              <a:lumOff val="25000"/>
            </a:schemeClr>
          </a:solidFill>
          <a:latin typeface="+mj-lt"/>
          <a:ea typeface="+mn-ea"/>
          <a:cs typeface="+mn-cs"/>
        </a:defRPr>
      </a:lvl2pPr>
      <a:lvl3pPr marL="1143000" indent="-228600" algn="l" defTabSz="457200" rtl="0" eaLnBrk="1" latinLnBrk="0" hangingPunct="1">
        <a:spcBef>
          <a:spcPts val="1000"/>
        </a:spcBef>
        <a:spcAft>
          <a:spcPts val="0"/>
        </a:spcAft>
        <a:buClr>
          <a:schemeClr val="accent2"/>
        </a:buClr>
        <a:buSzPct val="80000"/>
        <a:buFont typeface="Wingdings 3" charset="2"/>
        <a:buChar char=""/>
        <a:defRPr sz="1600" kern="1200">
          <a:solidFill>
            <a:schemeClr val="tx1">
              <a:lumMod val="75000"/>
              <a:lumOff val="25000"/>
            </a:schemeClr>
          </a:solidFill>
          <a:latin typeface="+mj-lt"/>
          <a:ea typeface="+mn-ea"/>
          <a:cs typeface="+mn-cs"/>
        </a:defRPr>
      </a:lvl3pPr>
      <a:lvl4pPr marL="1600200" indent="-228600" algn="l" defTabSz="457200" rtl="0" eaLnBrk="1" latinLnBrk="0" hangingPunct="1">
        <a:spcBef>
          <a:spcPts val="1000"/>
        </a:spcBef>
        <a:spcAft>
          <a:spcPts val="0"/>
        </a:spcAft>
        <a:buClr>
          <a:schemeClr val="accent2"/>
        </a:buClr>
        <a:buSzPct val="80000"/>
        <a:buFont typeface="Wingdings 3" charset="2"/>
        <a:buChar char=""/>
        <a:defRPr sz="1400" kern="1200">
          <a:solidFill>
            <a:schemeClr val="tx1">
              <a:lumMod val="75000"/>
              <a:lumOff val="25000"/>
            </a:schemeClr>
          </a:solidFill>
          <a:latin typeface="+mj-lt"/>
          <a:ea typeface="+mn-ea"/>
          <a:cs typeface="+mn-cs"/>
        </a:defRPr>
      </a:lvl4pPr>
      <a:lvl5pPr marL="2057400" indent="-228600" algn="l" defTabSz="457200" rtl="0" eaLnBrk="1" latinLnBrk="0" hangingPunct="1">
        <a:spcBef>
          <a:spcPts val="1000"/>
        </a:spcBef>
        <a:spcAft>
          <a:spcPts val="0"/>
        </a:spcAft>
        <a:buClr>
          <a:schemeClr val="accent2"/>
        </a:buClr>
        <a:buSzPct val="80000"/>
        <a:buFont typeface="Wingdings 3" charset="2"/>
        <a:buChar char=""/>
        <a:defRPr sz="1200" kern="1200">
          <a:solidFill>
            <a:schemeClr val="tx1">
              <a:lumMod val="75000"/>
              <a:lumOff val="25000"/>
            </a:schemeClr>
          </a:solidFill>
          <a:latin typeface="+mj-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0"/>
            <a:ext cx="12192000" cy="1447800"/>
          </a:xfrm>
          <a:prstGeom prst="rect">
            <a:avLst/>
          </a:prstGeom>
          <a:solidFill>
            <a:schemeClr val="accent2"/>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101600" y="1447800"/>
            <a:ext cx="118872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smtClean="0"/>
          </a:p>
        </p:txBody>
      </p:sp>
      <p:sp>
        <p:nvSpPr>
          <p:cNvPr id="4" name="Date Placeholder 3"/>
          <p:cNvSpPr>
            <a:spLocks noGrp="1"/>
          </p:cNvSpPr>
          <p:nvPr>
            <p:ph type="dt" sz="half" idx="2"/>
          </p:nvPr>
        </p:nvSpPr>
        <p:spPr>
          <a:xfrm>
            <a:off x="1219200" y="632460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eaLnBrk="1" hangingPunct="1">
              <a:defRPr/>
            </a:pPr>
            <a:fld id="{78FDD309-B547-49A9-9A9B-2FCFA49A7E3D}" type="datetimeFigureOut">
              <a:rPr lang="en-US">
                <a:solidFill>
                  <a:prstClr val="black">
                    <a:tint val="75000"/>
                  </a:prstClr>
                </a:solidFill>
                <a:ea typeface="+mn-ea"/>
              </a:rPr>
              <a:pPr eaLnBrk="1" hangingPunct="1">
                <a:defRPr/>
              </a:pPr>
              <a:t>3/23/2017</a:t>
            </a:fld>
            <a:endParaRPr lang="en-US" dirty="0">
              <a:solidFill>
                <a:prstClr val="black">
                  <a:tint val="75000"/>
                </a:prstClr>
              </a:solidFill>
              <a:ea typeface="+mn-ea"/>
            </a:endParaRPr>
          </a:p>
        </p:txBody>
      </p:sp>
      <p:sp>
        <p:nvSpPr>
          <p:cNvPr id="6" name="Slide Number Placeholder 5"/>
          <p:cNvSpPr>
            <a:spLocks noGrp="1"/>
          </p:cNvSpPr>
          <p:nvPr>
            <p:ph type="sldNum" sz="quarter" idx="4"/>
          </p:nvPr>
        </p:nvSpPr>
        <p:spPr>
          <a:xfrm>
            <a:off x="8839200" y="632460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eaLnBrk="1" hangingPunct="1">
              <a:defRPr/>
            </a:pPr>
            <a:fld id="{0730970B-468D-415B-A402-5CF328411B97}" type="slidenum">
              <a:rPr lang="en-US">
                <a:solidFill>
                  <a:prstClr val="black">
                    <a:tint val="75000"/>
                  </a:prstClr>
                </a:solidFill>
                <a:ea typeface="+mn-ea"/>
              </a:rPr>
              <a:pPr eaLnBrk="1" hangingPunct="1">
                <a:defRPr/>
              </a:pPr>
              <a:t>‹#›</a:t>
            </a:fld>
            <a:endParaRPr lang="en-US" dirty="0">
              <a:solidFill>
                <a:prstClr val="black">
                  <a:tint val="75000"/>
                </a:prstClr>
              </a:solidFill>
              <a:ea typeface="+mn-ea"/>
            </a:endParaRPr>
          </a:p>
        </p:txBody>
      </p:sp>
      <p:graphicFrame>
        <p:nvGraphicFramePr>
          <p:cNvPr id="7" name="Table 6"/>
          <p:cNvGraphicFramePr>
            <a:graphicFrameLocks noGrp="1"/>
          </p:cNvGraphicFramePr>
          <p:nvPr/>
        </p:nvGraphicFramePr>
        <p:xfrm>
          <a:off x="1" y="1219200"/>
          <a:ext cx="12192001" cy="192786"/>
        </p:xfrm>
        <a:graphic>
          <a:graphicData uri="http://schemas.openxmlformats.org/drawingml/2006/table">
            <a:tbl>
              <a:tblPr/>
              <a:tblGrid>
                <a:gridCol w="1512737"/>
                <a:gridCol w="587581"/>
                <a:gridCol w="1474664"/>
                <a:gridCol w="687839"/>
                <a:gridCol w="1467051"/>
                <a:gridCol w="4048349"/>
                <a:gridCol w="672611"/>
                <a:gridCol w="1741169"/>
              </a:tblGrid>
              <a:tr h="192646">
                <a:tc>
                  <a:txBody>
                    <a:bodyPr/>
                    <a:lstStyle/>
                    <a:p>
                      <a:pPr marL="0" marR="0" algn="l">
                        <a:lnSpc>
                          <a:spcPct val="115000"/>
                        </a:lnSpc>
                        <a:spcBef>
                          <a:spcPts val="0"/>
                        </a:spcBef>
                        <a:spcAft>
                          <a:spcPts val="0"/>
                        </a:spcAft>
                      </a:pPr>
                      <a:endParaRPr lang="en-US" sz="1100" dirty="0">
                        <a:latin typeface="Calibri"/>
                        <a:ea typeface="Calibri"/>
                        <a:cs typeface="Times New Roman"/>
                      </a:endParaRPr>
                    </a:p>
                  </a:txBody>
                  <a:tcPr marL="91373" marR="91373" marT="0" marB="0">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chemeClr val="bg1">
                        <a:lumMod val="85000"/>
                      </a:schemeClr>
                    </a:solidFill>
                  </a:tcPr>
                </a:tc>
                <a:tc>
                  <a:txBody>
                    <a:bodyPr/>
                    <a:lstStyle/>
                    <a:p>
                      <a:pPr marL="0" marR="0" algn="l">
                        <a:lnSpc>
                          <a:spcPct val="115000"/>
                        </a:lnSpc>
                        <a:spcBef>
                          <a:spcPts val="0"/>
                        </a:spcBef>
                        <a:spcAft>
                          <a:spcPts val="0"/>
                        </a:spcAft>
                      </a:pPr>
                      <a:endParaRPr lang="en-US" sz="1100" dirty="0">
                        <a:latin typeface="Calibri"/>
                        <a:ea typeface="Calibri"/>
                        <a:cs typeface="Times New Roman"/>
                      </a:endParaRPr>
                    </a:p>
                  </a:txBody>
                  <a:tcPr marL="91373" marR="91373"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7FADAF"/>
                    </a:solidFill>
                  </a:tcPr>
                </a:tc>
                <a:tc>
                  <a:txBody>
                    <a:bodyPr/>
                    <a:lstStyle/>
                    <a:p>
                      <a:pPr marL="0" marR="0" algn="l">
                        <a:lnSpc>
                          <a:spcPct val="115000"/>
                        </a:lnSpc>
                        <a:spcBef>
                          <a:spcPts val="0"/>
                        </a:spcBef>
                        <a:spcAft>
                          <a:spcPts val="0"/>
                        </a:spcAft>
                      </a:pPr>
                      <a:endParaRPr lang="en-US" sz="1100" dirty="0">
                        <a:latin typeface="Calibri"/>
                        <a:ea typeface="Calibri"/>
                        <a:cs typeface="Times New Roman"/>
                      </a:endParaRPr>
                    </a:p>
                  </a:txBody>
                  <a:tcPr marL="91373" marR="91373"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86839A"/>
                    </a:solidFill>
                  </a:tcPr>
                </a:tc>
                <a:tc>
                  <a:txBody>
                    <a:bodyPr/>
                    <a:lstStyle/>
                    <a:p>
                      <a:pPr marL="0" marR="0" algn="l">
                        <a:lnSpc>
                          <a:spcPct val="115000"/>
                        </a:lnSpc>
                        <a:spcBef>
                          <a:spcPts val="0"/>
                        </a:spcBef>
                        <a:spcAft>
                          <a:spcPts val="0"/>
                        </a:spcAft>
                      </a:pPr>
                      <a:endParaRPr lang="en-US" sz="1100" dirty="0">
                        <a:latin typeface="Calibri"/>
                        <a:ea typeface="Calibri"/>
                        <a:cs typeface="Times New Roman"/>
                      </a:endParaRPr>
                    </a:p>
                  </a:txBody>
                  <a:tcPr marL="91373" marR="91373"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6A187"/>
                    </a:solidFill>
                  </a:tcPr>
                </a:tc>
                <a:tc>
                  <a:txBody>
                    <a:bodyPr/>
                    <a:lstStyle/>
                    <a:p>
                      <a:pPr marL="0" marR="0" algn="l">
                        <a:lnSpc>
                          <a:spcPct val="115000"/>
                        </a:lnSpc>
                        <a:spcBef>
                          <a:spcPts val="0"/>
                        </a:spcBef>
                        <a:spcAft>
                          <a:spcPts val="0"/>
                        </a:spcAft>
                      </a:pPr>
                      <a:endParaRPr lang="en-US" sz="1100" dirty="0">
                        <a:latin typeface="Calibri"/>
                        <a:ea typeface="Calibri"/>
                        <a:cs typeface="Times New Roman"/>
                      </a:endParaRPr>
                    </a:p>
                  </a:txBody>
                  <a:tcPr marL="91373" marR="91373"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80797E"/>
                    </a:solidFill>
                  </a:tcPr>
                </a:tc>
                <a:tc>
                  <a:txBody>
                    <a:bodyPr/>
                    <a:lstStyle/>
                    <a:p>
                      <a:pPr marL="0" marR="0" algn="l">
                        <a:lnSpc>
                          <a:spcPct val="115000"/>
                        </a:lnSpc>
                        <a:spcBef>
                          <a:spcPts val="0"/>
                        </a:spcBef>
                        <a:spcAft>
                          <a:spcPts val="0"/>
                        </a:spcAft>
                      </a:pPr>
                      <a:endParaRPr lang="en-US" sz="1100" dirty="0">
                        <a:latin typeface="Calibri"/>
                        <a:ea typeface="Calibri"/>
                        <a:cs typeface="Times New Roman"/>
                      </a:endParaRPr>
                    </a:p>
                  </a:txBody>
                  <a:tcPr marL="91373" marR="91373"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507282"/>
                    </a:solidFill>
                  </a:tcPr>
                </a:tc>
                <a:tc>
                  <a:txBody>
                    <a:bodyPr/>
                    <a:lstStyle/>
                    <a:p>
                      <a:pPr marL="0" marR="0" algn="l">
                        <a:lnSpc>
                          <a:spcPct val="115000"/>
                        </a:lnSpc>
                        <a:spcBef>
                          <a:spcPts val="0"/>
                        </a:spcBef>
                        <a:spcAft>
                          <a:spcPts val="0"/>
                        </a:spcAft>
                      </a:pPr>
                      <a:endParaRPr lang="en-US" sz="1100" dirty="0">
                        <a:latin typeface="Calibri"/>
                        <a:ea typeface="Calibri"/>
                        <a:cs typeface="Times New Roman"/>
                      </a:endParaRPr>
                    </a:p>
                  </a:txBody>
                  <a:tcPr marL="91373" marR="91373"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FF7F7"/>
                    </a:solidFill>
                  </a:tcPr>
                </a:tc>
                <a:tc>
                  <a:txBody>
                    <a:bodyPr/>
                    <a:lstStyle/>
                    <a:p>
                      <a:pPr marL="0" marR="0" algn="l">
                        <a:lnSpc>
                          <a:spcPct val="115000"/>
                        </a:lnSpc>
                        <a:spcBef>
                          <a:spcPts val="0"/>
                        </a:spcBef>
                        <a:spcAft>
                          <a:spcPts val="0"/>
                        </a:spcAft>
                      </a:pPr>
                      <a:endParaRPr lang="en-US" sz="1100" dirty="0">
                        <a:latin typeface="Calibri"/>
                        <a:ea typeface="Calibri"/>
                        <a:cs typeface="Times New Roman"/>
                      </a:endParaRPr>
                    </a:p>
                  </a:txBody>
                  <a:tcPr marL="91373" marR="91373" marT="0" marB="0">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C8866"/>
                    </a:solidFill>
                  </a:tcPr>
                </a:tc>
              </a:tr>
            </a:tbl>
          </a:graphicData>
        </a:graphic>
      </p:graphicFrame>
      <p:pic>
        <p:nvPicPr>
          <p:cNvPr id="2068" name="Picture 7" descr="G:\GAINS BHJTC ('11-)\Logos &amp; Letterhead\New GAINS Logo\GAINS BHJTC Logo_box.png"/>
          <p:cNvPicPr>
            <a:picLocks noChangeAspect="1" noChangeArrowheads="1"/>
          </p:cNvPicPr>
          <p:nvPr/>
        </p:nvPicPr>
        <p:blipFill>
          <a:blip r:embed="rId5" cstate="print"/>
          <a:srcRect/>
          <a:stretch>
            <a:fillRect/>
          </a:stretch>
        </p:blipFill>
        <p:spPr bwMode="auto">
          <a:xfrm>
            <a:off x="203200" y="6134100"/>
            <a:ext cx="914400" cy="617538"/>
          </a:xfrm>
          <a:prstGeom prst="rect">
            <a:avLst/>
          </a:prstGeom>
          <a:noFill/>
          <a:ln w="9525">
            <a:noFill/>
            <a:miter lim="800000"/>
            <a:headEnd/>
            <a:tailEnd/>
          </a:ln>
        </p:spPr>
      </p:pic>
      <p:sp>
        <p:nvSpPr>
          <p:cNvPr id="10" name="Footer Placeholder 4"/>
          <p:cNvSpPr txBox="1">
            <a:spLocks/>
          </p:cNvSpPr>
          <p:nvPr userDrawn="1"/>
        </p:nvSpPr>
        <p:spPr>
          <a:xfrm>
            <a:off x="4165600" y="6324601"/>
            <a:ext cx="4572000" cy="365125"/>
          </a:xfrm>
          <a:prstGeom prst="rect">
            <a:avLst/>
          </a:prstGeom>
        </p:spPr>
        <p:txBody>
          <a:bodyPr vert="horz" lIns="91440" tIns="45720" rIns="91440" bIns="45720" rtlCol="0" anchor="ctr"/>
          <a:lstStyle>
            <a:lvl1pPr algn="ctr" fontAlgn="auto">
              <a:spcBef>
                <a:spcPts val="0"/>
              </a:spcBef>
              <a:spcAft>
                <a:spcPts val="0"/>
              </a:spcAft>
              <a:defRPr sz="1200" b="1" dirty="0">
                <a:solidFill>
                  <a:schemeClr val="tx1">
                    <a:tint val="75000"/>
                  </a:schemeClr>
                </a:solidFill>
                <a:effectLst>
                  <a:outerShdw blurRad="50800" dist="38100" dir="5400000" algn="t" rotWithShape="0">
                    <a:prstClr val="black">
                      <a:alpha val="40000"/>
                    </a:prstClr>
                  </a:outerShdw>
                </a:effectLst>
                <a:latin typeface="+mn-lt"/>
                <a:cs typeface="+mn-cs"/>
              </a:defRPr>
            </a:lvl1pPr>
          </a:lstStyle>
          <a:p>
            <a:pPr eaLnBrk="1" hangingPunct="1">
              <a:defRPr/>
            </a:pPr>
            <a:r>
              <a:rPr lang="en-US" smtClean="0">
                <a:solidFill>
                  <a:srgbClr val="86839A"/>
                </a:solidFill>
                <a:ea typeface="+mn-ea"/>
              </a:rPr>
              <a:t>http://gainscenter.samhsa.gov</a:t>
            </a:r>
          </a:p>
        </p:txBody>
      </p:sp>
    </p:spTree>
    <p:extLst>
      <p:ext uri="{BB962C8B-B14F-4D97-AF65-F5344CB8AC3E}">
        <p14:creationId xmlns:p14="http://schemas.microsoft.com/office/powerpoint/2010/main" val="3864316272"/>
      </p:ext>
    </p:extLst>
  </p:cSld>
  <p:clrMap bg1="lt1" tx1="dk1" bg2="lt2" tx2="dk2" accent1="accent1" accent2="accent2" accent3="accent3" accent4="accent4" accent5="accent5" accent6="accent6" hlink="hlink" folHlink="folHlink"/>
  <p:sldLayoutIdLst>
    <p:sldLayoutId id="2147485290" r:id="rId1"/>
    <p:sldLayoutId id="2147485291" r:id="rId2"/>
    <p:sldLayoutId id="2147485292" r:id="rId3"/>
  </p:sldLayoutIdLst>
  <p:txStyles>
    <p:titleStyle>
      <a:lvl1pPr algn="ctr" rtl="0" eaLnBrk="0" fontAlgn="base" hangingPunct="0">
        <a:spcBef>
          <a:spcPct val="0"/>
        </a:spcBef>
        <a:spcAft>
          <a:spcPct val="0"/>
        </a:spcAft>
        <a:defRPr sz="4000" kern="1200">
          <a:solidFill>
            <a:schemeClr val="bg1"/>
          </a:solidFill>
          <a:latin typeface="Arial Black" pitchFamily="34" charset="0"/>
          <a:ea typeface="+mj-ea"/>
          <a:cs typeface="+mj-cs"/>
        </a:defRPr>
      </a:lvl1pPr>
      <a:lvl2pPr algn="ctr" rtl="0" eaLnBrk="0" fontAlgn="base" hangingPunct="0">
        <a:spcBef>
          <a:spcPct val="0"/>
        </a:spcBef>
        <a:spcAft>
          <a:spcPct val="0"/>
        </a:spcAft>
        <a:defRPr sz="4000">
          <a:solidFill>
            <a:schemeClr val="bg1"/>
          </a:solidFill>
          <a:latin typeface="Arial Black" pitchFamily="34" charset="0"/>
        </a:defRPr>
      </a:lvl2pPr>
      <a:lvl3pPr algn="ctr" rtl="0" eaLnBrk="0" fontAlgn="base" hangingPunct="0">
        <a:spcBef>
          <a:spcPct val="0"/>
        </a:spcBef>
        <a:spcAft>
          <a:spcPct val="0"/>
        </a:spcAft>
        <a:defRPr sz="4000">
          <a:solidFill>
            <a:schemeClr val="bg1"/>
          </a:solidFill>
          <a:latin typeface="Arial Black" pitchFamily="34" charset="0"/>
        </a:defRPr>
      </a:lvl3pPr>
      <a:lvl4pPr algn="ctr" rtl="0" eaLnBrk="0" fontAlgn="base" hangingPunct="0">
        <a:spcBef>
          <a:spcPct val="0"/>
        </a:spcBef>
        <a:spcAft>
          <a:spcPct val="0"/>
        </a:spcAft>
        <a:defRPr sz="4000">
          <a:solidFill>
            <a:schemeClr val="bg1"/>
          </a:solidFill>
          <a:latin typeface="Arial Black" pitchFamily="34" charset="0"/>
        </a:defRPr>
      </a:lvl4pPr>
      <a:lvl5pPr algn="ctr" rtl="0" eaLnBrk="0" fontAlgn="base" hangingPunct="0">
        <a:spcBef>
          <a:spcPct val="0"/>
        </a:spcBef>
        <a:spcAft>
          <a:spcPct val="0"/>
        </a:spcAft>
        <a:defRPr sz="4000">
          <a:solidFill>
            <a:schemeClr val="bg1"/>
          </a:solidFill>
          <a:latin typeface="Arial Black"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chemeClr val="accent1"/>
        </a:buClr>
        <a:buFont typeface="Wingdings" charset="2"/>
        <a:defRPr sz="2900" kern="1200">
          <a:solidFill>
            <a:srgbClr val="507282"/>
          </a:solidFill>
          <a:latin typeface="Arial Black" pitchFamily="34" charset="0"/>
          <a:ea typeface="+mn-ea"/>
          <a:cs typeface="+mn-cs"/>
        </a:defRPr>
      </a:lvl1pPr>
      <a:lvl2pPr marL="971550" indent="-514350" algn="l" rtl="0" eaLnBrk="0" fontAlgn="base" hangingPunct="0">
        <a:spcBef>
          <a:spcPct val="20000"/>
        </a:spcBef>
        <a:spcAft>
          <a:spcPct val="0"/>
        </a:spcAft>
        <a:buClr>
          <a:srgbClr val="96A187"/>
        </a:buClr>
        <a:buFont typeface="Courier New" pitchFamily="49" charset="0"/>
        <a:buChar char="o"/>
        <a:defRPr sz="2700" kern="1200">
          <a:solidFill>
            <a:srgbClr val="96A187"/>
          </a:solidFill>
          <a:latin typeface="+mj-lt"/>
          <a:ea typeface="+mn-ea"/>
          <a:cs typeface="+mn-cs"/>
        </a:defRPr>
      </a:lvl2pPr>
      <a:lvl3pPr marL="1143000" indent="-228600" algn="l" rtl="0" eaLnBrk="0" fontAlgn="base" hangingPunct="0">
        <a:spcBef>
          <a:spcPct val="20000"/>
        </a:spcBef>
        <a:spcAft>
          <a:spcPct val="0"/>
        </a:spcAft>
        <a:buClr>
          <a:schemeClr val="accent1"/>
        </a:buClr>
        <a:buFont typeface="Wingdings" charset="2"/>
        <a:buChar char="§"/>
        <a:defRPr sz="2300" kern="1200">
          <a:solidFill>
            <a:srgbClr val="86839A"/>
          </a:solidFill>
          <a:latin typeface="+mj-lt"/>
          <a:ea typeface="+mn-ea"/>
          <a:cs typeface="+mn-cs"/>
        </a:defRPr>
      </a:lvl3pPr>
      <a:lvl4pPr marL="1600200" indent="-228600" algn="l" rtl="0" eaLnBrk="0" fontAlgn="base" hangingPunct="0">
        <a:spcBef>
          <a:spcPct val="20000"/>
        </a:spcBef>
        <a:spcAft>
          <a:spcPct val="0"/>
        </a:spcAft>
        <a:buClr>
          <a:schemeClr val="accent2"/>
        </a:buClr>
        <a:buFont typeface="Arial" charset="0"/>
        <a:buChar char="•"/>
        <a:defRPr sz="2000" kern="1200">
          <a:solidFill>
            <a:schemeClr val="accent2"/>
          </a:solidFill>
          <a:latin typeface="+mj-lt"/>
          <a:ea typeface="+mn-ea"/>
          <a:cs typeface="+mn-cs"/>
        </a:defRPr>
      </a:lvl4pPr>
      <a:lvl5pPr marL="2057400" indent="-228600" algn="l" rtl="0" eaLnBrk="0" fontAlgn="base" hangingPunct="0">
        <a:spcBef>
          <a:spcPct val="20000"/>
        </a:spcBef>
        <a:spcAft>
          <a:spcPct val="0"/>
        </a:spcAft>
        <a:buClr>
          <a:schemeClr val="accent1"/>
        </a:buClr>
        <a:buFont typeface="Wingdings" charset="2"/>
        <a:buChar char="§"/>
        <a:defRPr sz="2000" kern="1200">
          <a:solidFill>
            <a:srgbClr val="96A187"/>
          </a:solidFill>
          <a:latin typeface="Arial Blac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guerin@prainc.com?subject=MSR%20Webinar" TargetMode="External"/><Relationship Id="rId2" Type="http://schemas.openxmlformats.org/officeDocument/2006/relationships/hyperlink" Target="https://soarworks.prainc.com/article/improving-soar-applications-essentials-trauma-informed-care" TargetMode="Externa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8.jpeg"/><Relationship Id="rId4"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7.xml"/><Relationship Id="rId1" Type="http://schemas.openxmlformats.org/officeDocument/2006/relationships/tags" Target="../tags/tag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8.jpeg"/><Relationship Id="rId4"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8.xml"/><Relationship Id="rId1" Type="http://schemas.openxmlformats.org/officeDocument/2006/relationships/tags" Target="../tags/tag6.xml"/><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8.xml"/><Relationship Id="rId1" Type="http://schemas.openxmlformats.org/officeDocument/2006/relationships/tags" Target="../tags/tag7.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0.jpeg"/><Relationship Id="rId4" Type="http://schemas.openxmlformats.org/officeDocument/2006/relationships/notesSlide" Target="../notesSlides/notesSlide1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1.jpeg"/><Relationship Id="rId4" Type="http://schemas.openxmlformats.org/officeDocument/2006/relationships/notesSlide" Target="../notesSlides/notesSlide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8.jpeg"/><Relationship Id="rId4" Type="http://schemas.openxmlformats.org/officeDocument/2006/relationships/notesSlide" Target="../notesSlides/notesSlide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49.xml.rels><?xml version="1.0" encoding="UTF-8" standalone="yes"?>
<Relationships xmlns="http://schemas.openxmlformats.org/package/2006/relationships"><Relationship Id="rId3" Type="http://schemas.openxmlformats.org/officeDocument/2006/relationships/hyperlink" Target="https://www.ssa.gov/disability/professionals/bluebook/12.00-MentalDisorders-Adult.htm#12_15"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ssa.gov/disability/professionals/bluebook/12.00-MentalDisorders-Adult.htm#12_15"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483" y="-15240"/>
            <a:ext cx="10058400" cy="1135525"/>
          </a:xfrm>
        </p:spPr>
        <p:txBody>
          <a:bodyPr>
            <a:normAutofit/>
          </a:bodyPr>
          <a:lstStyle/>
          <a:p>
            <a:pPr algn="ctr"/>
            <a:r>
              <a:rPr lang="en-US" sz="4000" dirty="0" smtClean="0">
                <a:solidFill>
                  <a:srgbClr val="2683C6"/>
                </a:solidFill>
              </a:rPr>
              <a:t>Welcome! The Webinar will begin shortly…</a:t>
            </a:r>
            <a:endParaRPr lang="en-US" dirty="0"/>
          </a:p>
        </p:txBody>
      </p:sp>
      <p:sp>
        <p:nvSpPr>
          <p:cNvPr id="3" name="Content Placeholder 2"/>
          <p:cNvSpPr>
            <a:spLocks noGrp="1"/>
          </p:cNvSpPr>
          <p:nvPr>
            <p:ph idx="1"/>
          </p:nvPr>
        </p:nvSpPr>
        <p:spPr>
          <a:xfrm>
            <a:off x="802256" y="1120285"/>
            <a:ext cx="10834777" cy="5371956"/>
          </a:xfrm>
        </p:spPr>
        <p:txBody>
          <a:bodyPr/>
          <a:lstStyle/>
          <a:p>
            <a:pPr algn="ctr"/>
            <a:r>
              <a:rPr lang="en-US" sz="2800" b="1" dirty="0" smtClean="0">
                <a:solidFill>
                  <a:srgbClr val="000000"/>
                </a:solidFill>
                <a:ea typeface="ヒラギノ角ゴ Pro W3" charset="-128"/>
              </a:rPr>
              <a:t>Technical Assistance FAQs</a:t>
            </a:r>
          </a:p>
          <a:p>
            <a:r>
              <a:rPr lang="en-US" sz="2400" b="1" dirty="0" smtClean="0">
                <a:solidFill>
                  <a:schemeClr val="tx1"/>
                </a:solidFill>
                <a:ea typeface="ヒラギノ角ゴ Pro W3" charset="-128"/>
              </a:rPr>
              <a:t>1. Why can’t I hear anything?</a:t>
            </a:r>
          </a:p>
          <a:p>
            <a:pPr lvl="1"/>
            <a:r>
              <a:rPr lang="en-US" dirty="0" smtClean="0">
                <a:solidFill>
                  <a:schemeClr val="tx1"/>
                </a:solidFill>
                <a:ea typeface="ヒラギノ角ゴ Pro W3" charset="-128"/>
              </a:rPr>
              <a:t>To hear audio, use your phone to call toll-free</a:t>
            </a:r>
            <a:r>
              <a:rPr lang="en-US" sz="2000" dirty="0" smtClean="0">
                <a:solidFill>
                  <a:schemeClr val="tx1"/>
                </a:solidFill>
                <a:ea typeface="ヒラギノ角ゴ Pro W3" charset="-128"/>
              </a:rPr>
              <a:t>:</a:t>
            </a:r>
            <a:r>
              <a:rPr lang="en-US" dirty="0" smtClean="0">
                <a:solidFill>
                  <a:schemeClr val="tx1"/>
                </a:solidFill>
              </a:rPr>
              <a:t> 1-855-749-4750</a:t>
            </a:r>
          </a:p>
          <a:p>
            <a:pPr lvl="2"/>
            <a:r>
              <a:rPr lang="en-US" sz="1600" dirty="0" smtClean="0">
                <a:solidFill>
                  <a:schemeClr val="tx1"/>
                </a:solidFill>
              </a:rPr>
              <a:t>Enter Access code: </a:t>
            </a:r>
            <a:r>
              <a:rPr lang="en-US" sz="1600" dirty="0"/>
              <a:t>668 292 738</a:t>
            </a:r>
            <a:endParaRPr lang="en-US" sz="1600" dirty="0" smtClean="0">
              <a:solidFill>
                <a:schemeClr val="tx1"/>
              </a:solidFill>
            </a:endParaRPr>
          </a:p>
          <a:p>
            <a:pPr lvl="2"/>
            <a:r>
              <a:rPr lang="en-US" sz="1600" dirty="0" smtClean="0">
                <a:solidFill>
                  <a:schemeClr val="tx1"/>
                </a:solidFill>
              </a:rPr>
              <a:t>Enter Unique Attendee ID#: This can be found under the </a:t>
            </a:r>
            <a:r>
              <a:rPr lang="ja-JP" altLang="en-US" sz="1600" dirty="0" smtClean="0">
                <a:solidFill>
                  <a:schemeClr val="tx1"/>
                </a:solidFill>
              </a:rPr>
              <a:t>“</a:t>
            </a:r>
            <a:r>
              <a:rPr lang="en-US" altLang="ja-JP" sz="1600" dirty="0" smtClean="0">
                <a:solidFill>
                  <a:schemeClr val="tx1"/>
                </a:solidFill>
              </a:rPr>
              <a:t>Event Info</a:t>
            </a:r>
            <a:r>
              <a:rPr lang="ja-JP" altLang="en-US" sz="1600" dirty="0" smtClean="0">
                <a:solidFill>
                  <a:schemeClr val="tx1"/>
                </a:solidFill>
              </a:rPr>
              <a:t>”</a:t>
            </a:r>
            <a:r>
              <a:rPr lang="en-US" altLang="ja-JP" sz="1600" dirty="0" smtClean="0">
                <a:solidFill>
                  <a:schemeClr val="tx1"/>
                </a:solidFill>
              </a:rPr>
              <a:t> tab</a:t>
            </a:r>
          </a:p>
          <a:p>
            <a:pPr lvl="1"/>
            <a:r>
              <a:rPr lang="en-US" altLang="ja-JP" b="1" dirty="0" smtClean="0">
                <a:solidFill>
                  <a:schemeClr val="tx1"/>
                </a:solidFill>
              </a:rPr>
              <a:t>There is NO hold music</a:t>
            </a:r>
            <a:r>
              <a:rPr lang="en-US" altLang="ja-JP" dirty="0" smtClean="0">
                <a:solidFill>
                  <a:schemeClr val="tx1"/>
                </a:solidFill>
              </a:rPr>
              <a:t>, </a:t>
            </a:r>
            <a:r>
              <a:rPr lang="en-US" altLang="ja-JP" b="1" dirty="0" smtClean="0">
                <a:solidFill>
                  <a:schemeClr val="tx1"/>
                </a:solidFill>
              </a:rPr>
              <a:t>so you will not hear anything until the webinar begins.</a:t>
            </a:r>
            <a:endParaRPr lang="en-US" altLang="ja-JP" b="1" dirty="0">
              <a:solidFill>
                <a:schemeClr val="tx1"/>
              </a:solidFill>
            </a:endParaRPr>
          </a:p>
          <a:p>
            <a:r>
              <a:rPr lang="en-US" altLang="ja-JP" sz="2400" b="1" dirty="0" smtClean="0">
                <a:solidFill>
                  <a:schemeClr val="tx1"/>
                </a:solidFill>
              </a:rPr>
              <a:t>2. Can I get the slides/materials for today’s webinar?</a:t>
            </a:r>
            <a:endParaRPr lang="en-US" altLang="ja-JP" sz="2400" b="1" dirty="0">
              <a:solidFill>
                <a:schemeClr val="tx1"/>
              </a:solidFill>
            </a:endParaRPr>
          </a:p>
          <a:p>
            <a:pPr lvl="1"/>
            <a:r>
              <a:rPr lang="en-US" sz="1600" dirty="0" smtClean="0">
                <a:solidFill>
                  <a:schemeClr val="tx1"/>
                </a:solidFill>
                <a:ea typeface="ヒラギノ角ゴ Pro W3" charset="-128"/>
              </a:rPr>
              <a:t>Download this presentation from: </a:t>
            </a:r>
            <a:r>
              <a:rPr lang="en-US" sz="1600" u="sng" dirty="0">
                <a:hlinkClick r:id="rId2"/>
              </a:rPr>
              <a:t>https://</a:t>
            </a:r>
            <a:r>
              <a:rPr lang="en-US" sz="1600" u="sng" dirty="0" smtClean="0">
                <a:hlinkClick r:id="rId2"/>
              </a:rPr>
              <a:t>soarworks.prainc.com/article/improving-soar-applications-essentials-trauma-informed-care</a:t>
            </a:r>
            <a:endParaRPr lang="en-US" sz="1600" dirty="0"/>
          </a:p>
          <a:p>
            <a:pPr lvl="1"/>
            <a:r>
              <a:rPr lang="en-US" sz="1600" dirty="0" smtClean="0">
                <a:solidFill>
                  <a:schemeClr val="tx1"/>
                </a:solidFill>
              </a:rPr>
              <a:t>Or, at top left of this screen, click File: Document: Save</a:t>
            </a:r>
          </a:p>
          <a:p>
            <a:r>
              <a:rPr lang="en-US" sz="2400" b="1" dirty="0" smtClean="0">
                <a:solidFill>
                  <a:schemeClr val="tx1"/>
                </a:solidFill>
              </a:rPr>
              <a:t>3. Will this webinar be recorded?</a:t>
            </a:r>
          </a:p>
          <a:p>
            <a:pPr lvl="1">
              <a:buClr>
                <a:srgbClr val="1CADE4"/>
              </a:buClr>
            </a:pPr>
            <a:r>
              <a:rPr lang="en-US" altLang="ja-JP" dirty="0" smtClean="0">
                <a:solidFill>
                  <a:schemeClr val="tx1"/>
                </a:solidFill>
                <a:ea typeface="ヒラギノ角ゴ Pro W3" charset="-128"/>
              </a:rPr>
              <a:t>YES, this webinar is being recorded and will be available at the above link within 1 week of this presentation. </a:t>
            </a:r>
            <a:endParaRPr lang="en-US" altLang="ja-JP" dirty="0" smtClean="0">
              <a:solidFill>
                <a:schemeClr val="tx1"/>
              </a:solidFill>
            </a:endParaRPr>
          </a:p>
          <a:p>
            <a:pPr>
              <a:buClr>
                <a:srgbClr val="1CADE4"/>
              </a:buClr>
            </a:pPr>
            <a:r>
              <a:rPr lang="en-US" altLang="ja-JP" sz="2400" b="1" dirty="0" smtClean="0">
                <a:solidFill>
                  <a:schemeClr val="tx1"/>
                </a:solidFill>
                <a:ea typeface="ヒラギノ角ゴ Pro W3" charset="-128"/>
              </a:rPr>
              <a:t>4. Who can I call for technical assistance?</a:t>
            </a:r>
          </a:p>
          <a:p>
            <a:pPr lvl="1">
              <a:buClr>
                <a:srgbClr val="1CADE4"/>
              </a:buClr>
            </a:pPr>
            <a:r>
              <a:rPr lang="en-US" altLang="ja-JP" dirty="0" smtClean="0">
                <a:solidFill>
                  <a:schemeClr val="tx1"/>
                </a:solidFill>
                <a:ea typeface="ヒラギノ角ゴ Pro W3" charset="-128"/>
              </a:rPr>
              <a:t>Contact Lisa Guerin at </a:t>
            </a:r>
            <a:r>
              <a:rPr lang="en-US" altLang="ja-JP" dirty="0" smtClean="0">
                <a:solidFill>
                  <a:srgbClr val="28C4CC"/>
                </a:solidFill>
                <a:ea typeface="ヒラギノ角ゴ Pro W3" charset="-128"/>
                <a:hlinkClick r:id="rId3"/>
              </a:rPr>
              <a:t>lguerin@prainc.com</a:t>
            </a:r>
            <a:r>
              <a:rPr lang="en-US" altLang="ja-JP" dirty="0" smtClean="0">
                <a:solidFill>
                  <a:srgbClr val="000000"/>
                </a:solidFill>
                <a:ea typeface="ヒラギノ角ゴ Pro W3" charset="-128"/>
              </a:rPr>
              <a:t> </a:t>
            </a:r>
            <a:r>
              <a:rPr lang="en-US" altLang="ja-JP" dirty="0" smtClean="0">
                <a:solidFill>
                  <a:schemeClr val="tx1"/>
                </a:solidFill>
                <a:ea typeface="ヒラギノ角ゴ Pro W3" charset="-128"/>
              </a:rPr>
              <a:t>or 518-439-74155 x5242 if you experience technical difficulties.</a:t>
            </a:r>
            <a:r>
              <a:rPr lang="en-US" altLang="ja-JP" b="1" dirty="0" smtClean="0">
                <a:solidFill>
                  <a:srgbClr val="000000"/>
                </a:solidFill>
                <a:ea typeface="ヒラギノ角ゴ Pro W3" charset="-128"/>
              </a:rPr>
              <a:t/>
            </a:r>
            <a:br>
              <a:rPr lang="en-US" altLang="ja-JP" b="1" dirty="0" smtClean="0">
                <a:solidFill>
                  <a:srgbClr val="000000"/>
                </a:solidFill>
                <a:ea typeface="ヒラギノ角ゴ Pro W3" charset="-128"/>
              </a:rPr>
            </a:br>
            <a:r>
              <a:rPr lang="en-US" altLang="ja-JP" b="1" dirty="0" smtClean="0">
                <a:solidFill>
                  <a:srgbClr val="000000"/>
                </a:solidFill>
                <a:ea typeface="ヒラギノ角ゴ Pro W3" charset="-128"/>
              </a:rPr>
              <a:t/>
            </a:r>
            <a:br>
              <a:rPr lang="en-US" altLang="ja-JP" b="1" dirty="0" smtClean="0">
                <a:solidFill>
                  <a:srgbClr val="000000"/>
                </a:solidFill>
                <a:ea typeface="ヒラギノ角ゴ Pro W3" charset="-128"/>
              </a:rPr>
            </a:br>
            <a:endParaRPr lang="en-US" dirty="0"/>
          </a:p>
        </p:txBody>
      </p:sp>
    </p:spTree>
    <p:extLst>
      <p:ext uri="{BB962C8B-B14F-4D97-AF65-F5344CB8AC3E}">
        <p14:creationId xmlns:p14="http://schemas.microsoft.com/office/powerpoint/2010/main" val="2571521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12783"/>
          </a:xfrm>
        </p:spPr>
        <p:txBody>
          <a:bodyPr/>
          <a:lstStyle/>
          <a:p>
            <a:pPr algn="ctr"/>
            <a:r>
              <a:rPr lang="en-US" dirty="0" smtClean="0"/>
              <a:t>Examples of Traumatic </a:t>
            </a:r>
            <a:r>
              <a:rPr lang="en-US" dirty="0"/>
              <a:t>E</a:t>
            </a:r>
            <a:r>
              <a:rPr lang="en-US" dirty="0" smtClean="0"/>
              <a:t>vents</a:t>
            </a:r>
            <a:endParaRPr lang="en-US" dirty="0"/>
          </a:p>
        </p:txBody>
      </p:sp>
      <p:sp>
        <p:nvSpPr>
          <p:cNvPr id="3" name="Content Placeholder 2"/>
          <p:cNvSpPr>
            <a:spLocks noGrp="1"/>
          </p:cNvSpPr>
          <p:nvPr>
            <p:ph idx="1"/>
          </p:nvPr>
        </p:nvSpPr>
        <p:spPr>
          <a:xfrm>
            <a:off x="779646" y="1771048"/>
            <a:ext cx="11107554" cy="4172554"/>
          </a:xfrm>
        </p:spPr>
        <p:txBody>
          <a:bodyPr>
            <a:normAutofit lnSpcReduction="10000"/>
          </a:bodyPr>
          <a:lstStyle/>
          <a:p>
            <a:r>
              <a:rPr lang="en-US" sz="2800" u="sng" dirty="0"/>
              <a:t>Intentional trauma</a:t>
            </a:r>
            <a:r>
              <a:rPr lang="en-US" sz="2800" dirty="0"/>
              <a:t> – abuse, bullying, rape, violence </a:t>
            </a:r>
            <a:r>
              <a:rPr lang="en-US" sz="2800" dirty="0" smtClean="0"/>
              <a:t>in community</a:t>
            </a:r>
            <a:r>
              <a:rPr lang="en-US" sz="2800" dirty="0"/>
              <a:t>, exposure to violence</a:t>
            </a:r>
          </a:p>
          <a:p>
            <a:endParaRPr lang="en-US" sz="2800" dirty="0"/>
          </a:p>
          <a:p>
            <a:r>
              <a:rPr lang="en-US" sz="2800" u="sng" dirty="0"/>
              <a:t>Unintentional trauma</a:t>
            </a:r>
            <a:r>
              <a:rPr lang="en-US" sz="2800" dirty="0"/>
              <a:t> – sudden death or illness of loved </a:t>
            </a:r>
            <a:r>
              <a:rPr lang="en-US" sz="2800" dirty="0" smtClean="0"/>
              <a:t>one, serious </a:t>
            </a:r>
            <a:r>
              <a:rPr lang="en-US" sz="2800" dirty="0"/>
              <a:t>injuries/illness, separation from care giver, </a:t>
            </a:r>
            <a:r>
              <a:rPr lang="en-US" sz="2800" dirty="0" smtClean="0"/>
              <a:t>family disruption</a:t>
            </a:r>
            <a:endParaRPr lang="en-US" sz="2800" dirty="0"/>
          </a:p>
          <a:p>
            <a:endParaRPr lang="en-US" sz="2800" dirty="0"/>
          </a:p>
          <a:p>
            <a:r>
              <a:rPr lang="en-US" sz="2800" u="sng" dirty="0"/>
              <a:t>Other types</a:t>
            </a:r>
            <a:r>
              <a:rPr lang="en-US" sz="2800" dirty="0"/>
              <a:t> – historical trauma, community trauma, vicarious </a:t>
            </a:r>
            <a:r>
              <a:rPr lang="en-US" sz="2800" dirty="0" smtClean="0"/>
              <a:t>trauma, ethnic </a:t>
            </a:r>
            <a:r>
              <a:rPr lang="en-US" sz="2800" dirty="0"/>
              <a:t>cleansing, war</a:t>
            </a:r>
          </a:p>
        </p:txBody>
      </p:sp>
    </p:spTree>
    <p:extLst>
      <p:ext uri="{BB962C8B-B14F-4D97-AF65-F5344CB8AC3E}">
        <p14:creationId xmlns:p14="http://schemas.microsoft.com/office/powerpoint/2010/main" val="256503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We were well into the third year of our family's new normal, before I had come to the realization that things really were different for us. That no, all kids really don't do this-whatever &quot;this&quot; may mean at the moment-and that we were not imagining the stress. We were not imagin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8361" y="1653663"/>
            <a:ext cx="9252155" cy="52043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4400" dirty="0" smtClean="0"/>
              <a:t>Trauma Affects the Brain</a:t>
            </a:r>
            <a:endParaRPr lang="en-US" sz="4400" dirty="0"/>
          </a:p>
        </p:txBody>
      </p:sp>
    </p:spTree>
    <p:extLst>
      <p:ext uri="{BB962C8B-B14F-4D97-AF65-F5344CB8AC3E}">
        <p14:creationId xmlns:p14="http://schemas.microsoft.com/office/powerpoint/2010/main" val="2015252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1" descr="Z:\Long-term Effect.jpg"/>
          <p:cNvPicPr>
            <a:picLocks noChangeAspect="1" noChangeArrowheads="1"/>
          </p:cNvPicPr>
          <p:nvPr>
            <p:custDataLst>
              <p:tags r:id="rId2"/>
            </p:custDataLst>
          </p:nvPr>
        </p:nvPicPr>
        <p:blipFill>
          <a:blip r:embed="rId5"/>
          <a:srcRect/>
          <a:stretch>
            <a:fillRect/>
          </a:stretch>
        </p:blipFill>
        <p:spPr bwMode="auto">
          <a:xfrm>
            <a:off x="1524000" y="-16625"/>
            <a:ext cx="9144000" cy="6858000"/>
          </a:xfrm>
          <a:prstGeom prst="rect">
            <a:avLst/>
          </a:prstGeom>
          <a:noFill/>
        </p:spPr>
      </p:pic>
      <p:sp>
        <p:nvSpPr>
          <p:cNvPr id="42" name="Rectangle 41"/>
          <p:cNvSpPr/>
          <p:nvPr/>
        </p:nvSpPr>
        <p:spPr>
          <a:xfrm>
            <a:off x="1885605" y="1392383"/>
            <a:ext cx="8365836" cy="5185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a:solidFill>
                <a:prstClr val="white"/>
              </a:solidFill>
            </a:endParaRPr>
          </a:p>
        </p:txBody>
      </p:sp>
      <p:grpSp>
        <p:nvGrpSpPr>
          <p:cNvPr id="23" name="Group 22"/>
          <p:cNvGrpSpPr/>
          <p:nvPr/>
        </p:nvGrpSpPr>
        <p:grpSpPr>
          <a:xfrm>
            <a:off x="2223533" y="1769832"/>
            <a:ext cx="7772560" cy="4440244"/>
            <a:chOff x="-567231" y="-23021"/>
            <a:chExt cx="7772707" cy="4440660"/>
          </a:xfrm>
        </p:grpSpPr>
        <p:grpSp>
          <p:nvGrpSpPr>
            <p:cNvPr id="24" name="Group 23"/>
            <p:cNvGrpSpPr/>
            <p:nvPr/>
          </p:nvGrpSpPr>
          <p:grpSpPr>
            <a:xfrm>
              <a:off x="-567231" y="-23021"/>
              <a:ext cx="7772707" cy="4440660"/>
              <a:chOff x="-567231" y="-23021"/>
              <a:chExt cx="7772707" cy="4440660"/>
            </a:xfrm>
          </p:grpSpPr>
          <p:grpSp>
            <p:nvGrpSpPr>
              <p:cNvPr id="26" name="Group 25"/>
              <p:cNvGrpSpPr/>
              <p:nvPr/>
            </p:nvGrpSpPr>
            <p:grpSpPr>
              <a:xfrm>
                <a:off x="-567231" y="344384"/>
                <a:ext cx="7772707" cy="4073255"/>
                <a:chOff x="-1244124" y="344384"/>
                <a:chExt cx="7772707" cy="4073255"/>
              </a:xfrm>
            </p:grpSpPr>
            <p:sp>
              <p:nvSpPr>
                <p:cNvPr id="28" name="Text Box 2"/>
                <p:cNvSpPr txBox="1">
                  <a:spLocks noChangeArrowheads="1"/>
                </p:cNvSpPr>
                <p:nvPr/>
              </p:nvSpPr>
              <p:spPr bwMode="auto">
                <a:xfrm>
                  <a:off x="-1244124" y="1325891"/>
                  <a:ext cx="2377440" cy="853647"/>
                </a:xfrm>
                <a:prstGeom prst="rect">
                  <a:avLst/>
                </a:prstGeom>
                <a:noFill/>
                <a:ln w="9525">
                  <a:noFill/>
                  <a:miter lim="800000"/>
                  <a:headEnd/>
                  <a:tailEnd/>
                </a:ln>
              </p:spPr>
              <p:txBody>
                <a:bodyPr rot="0" vert="horz" wrap="square" lIns="91440" tIns="45720" rIns="91440" bIns="45720" anchor="t" anchorCtr="0">
                  <a:spAutoFit/>
                </a:bodyPr>
                <a:lstStyle/>
                <a:p>
                  <a:pPr algn="ctr" defTabSz="457200" eaLnBrk="1" fontAlgn="auto" hangingPunct="1">
                    <a:lnSpc>
                      <a:spcPct val="107000"/>
                    </a:lnSpc>
                    <a:spcBef>
                      <a:spcPts val="0"/>
                    </a:spcBef>
                    <a:spcAft>
                      <a:spcPts val="800"/>
                    </a:spcAft>
                  </a:pPr>
                  <a:r>
                    <a:rPr lang="en-US" sz="2000" b="1" dirty="0">
                      <a:solidFill>
                        <a:srgbClr val="496990"/>
                      </a:solidFill>
                      <a:latin typeface="Arial" panose="020B0604020202020204" pitchFamily="34" charset="0"/>
                      <a:ea typeface="Calibri" panose="020F0502020204030204" pitchFamily="34" charset="0"/>
                      <a:cs typeface="Times New Roman" panose="02020603050405020304" pitchFamily="18" charset="0"/>
                    </a:rPr>
                    <a:t>Substance </a:t>
                  </a:r>
                </a:p>
                <a:p>
                  <a:pPr algn="ctr" defTabSz="457200" eaLnBrk="1" fontAlgn="auto" hangingPunct="1">
                    <a:lnSpc>
                      <a:spcPct val="107000"/>
                    </a:lnSpc>
                    <a:spcBef>
                      <a:spcPts val="0"/>
                    </a:spcBef>
                    <a:spcAft>
                      <a:spcPts val="800"/>
                    </a:spcAft>
                  </a:pPr>
                  <a:r>
                    <a:rPr lang="en-US" sz="2000" b="1" dirty="0">
                      <a:solidFill>
                        <a:srgbClr val="496990"/>
                      </a:solidFill>
                      <a:latin typeface="Arial" panose="020B0604020202020204" pitchFamily="34" charset="0"/>
                      <a:ea typeface="Calibri" panose="020F0502020204030204" pitchFamily="34" charset="0"/>
                      <a:cs typeface="Times New Roman" panose="02020603050405020304" pitchFamily="18" charset="0"/>
                    </a:rPr>
                    <a:t>Abuse</a:t>
                  </a:r>
                  <a:endParaRPr lang="en-US" sz="2000" b="1" dirty="0">
                    <a:solidFill>
                      <a:srgbClr val="496990"/>
                    </a:solidFill>
                    <a:ea typeface="Calibri" panose="020F0502020204030204" pitchFamily="34" charset="0"/>
                    <a:cs typeface="Times New Roman" panose="02020603050405020304" pitchFamily="18" charset="0"/>
                  </a:endParaRPr>
                </a:p>
              </p:txBody>
            </p:sp>
            <p:grpSp>
              <p:nvGrpSpPr>
                <p:cNvPr id="29" name="Group 28"/>
                <p:cNvGrpSpPr/>
                <p:nvPr/>
              </p:nvGrpSpPr>
              <p:grpSpPr>
                <a:xfrm>
                  <a:off x="230521" y="344384"/>
                  <a:ext cx="6298062" cy="4073255"/>
                  <a:chOff x="230521" y="0"/>
                  <a:chExt cx="6298062" cy="4073255"/>
                </a:xfrm>
              </p:grpSpPr>
              <p:sp>
                <p:nvSpPr>
                  <p:cNvPr id="30" name="Text Box 2"/>
                  <p:cNvSpPr txBox="1">
                    <a:spLocks noChangeArrowheads="1"/>
                  </p:cNvSpPr>
                  <p:nvPr/>
                </p:nvSpPr>
                <p:spPr bwMode="auto">
                  <a:xfrm>
                    <a:off x="4151143" y="1026150"/>
                    <a:ext cx="2377440" cy="751045"/>
                  </a:xfrm>
                  <a:prstGeom prst="rect">
                    <a:avLst/>
                  </a:prstGeom>
                  <a:noFill/>
                  <a:ln w="9525">
                    <a:noFill/>
                    <a:miter lim="800000"/>
                    <a:headEnd/>
                    <a:tailEnd/>
                  </a:ln>
                </p:spPr>
                <p:txBody>
                  <a:bodyPr rot="0" vert="horz" wrap="square" lIns="91440" tIns="45720" rIns="91440" bIns="45720" anchor="t" anchorCtr="0">
                    <a:spAutoFit/>
                  </a:bodyPr>
                  <a:lstStyle/>
                  <a:p>
                    <a:pPr algn="ctr" defTabSz="457200" eaLnBrk="1" fontAlgn="auto" hangingPunct="1">
                      <a:lnSpc>
                        <a:spcPct val="107000"/>
                      </a:lnSpc>
                      <a:spcBef>
                        <a:spcPts val="0"/>
                      </a:spcBef>
                      <a:spcAft>
                        <a:spcPts val="800"/>
                      </a:spcAft>
                    </a:pPr>
                    <a:r>
                      <a:rPr lang="en-US" sz="2000" b="1" dirty="0">
                        <a:solidFill>
                          <a:srgbClr val="496990"/>
                        </a:solidFill>
                        <a:latin typeface="Arial" panose="020B0604020202020204" pitchFamily="34" charset="0"/>
                        <a:ea typeface="Calibri" panose="020F0502020204030204" pitchFamily="34" charset="0"/>
                        <a:cs typeface="Times New Roman" panose="02020603050405020304" pitchFamily="18" charset="0"/>
                      </a:rPr>
                      <a:t>Mental Health Issues</a:t>
                    </a:r>
                    <a:endParaRPr lang="en-US" sz="2000" b="1" dirty="0">
                      <a:solidFill>
                        <a:srgbClr val="496990"/>
                      </a:solidFill>
                      <a:ea typeface="Calibri" panose="020F0502020204030204" pitchFamily="34" charset="0"/>
                      <a:cs typeface="Times New Roman" panose="02020603050405020304" pitchFamily="18" charset="0"/>
                    </a:endParaRPr>
                  </a:p>
                </p:txBody>
              </p:sp>
              <p:grpSp>
                <p:nvGrpSpPr>
                  <p:cNvPr id="31" name="Group 30"/>
                  <p:cNvGrpSpPr/>
                  <p:nvPr/>
                </p:nvGrpSpPr>
                <p:grpSpPr>
                  <a:xfrm>
                    <a:off x="230521" y="0"/>
                    <a:ext cx="5009021" cy="4073255"/>
                    <a:chOff x="230521" y="0"/>
                    <a:chExt cx="5009021" cy="4073255"/>
                  </a:xfrm>
                </p:grpSpPr>
                <p:sp>
                  <p:nvSpPr>
                    <p:cNvPr id="32" name="Text Box 2"/>
                    <p:cNvSpPr txBox="1">
                      <a:spLocks noChangeArrowheads="1"/>
                    </p:cNvSpPr>
                    <p:nvPr/>
                  </p:nvSpPr>
                  <p:spPr bwMode="auto">
                    <a:xfrm>
                      <a:off x="230521" y="3322209"/>
                      <a:ext cx="2377440" cy="751045"/>
                    </a:xfrm>
                    <a:prstGeom prst="rect">
                      <a:avLst/>
                    </a:prstGeom>
                    <a:noFill/>
                    <a:ln w="9525">
                      <a:noFill/>
                      <a:miter lim="800000"/>
                      <a:headEnd/>
                      <a:tailEnd/>
                    </a:ln>
                  </p:spPr>
                  <p:txBody>
                    <a:bodyPr rot="0" vert="horz" wrap="square" lIns="91440" tIns="45720" rIns="91440" bIns="45720" anchor="t" anchorCtr="0">
                      <a:spAutoFit/>
                    </a:bodyPr>
                    <a:lstStyle/>
                    <a:p>
                      <a:pPr algn="ctr" defTabSz="457200" eaLnBrk="1" fontAlgn="auto" hangingPunct="1">
                        <a:lnSpc>
                          <a:spcPct val="107000"/>
                        </a:lnSpc>
                        <a:spcBef>
                          <a:spcPts val="0"/>
                        </a:spcBef>
                        <a:spcAft>
                          <a:spcPts val="800"/>
                        </a:spcAft>
                      </a:pPr>
                      <a:r>
                        <a:rPr lang="en-US" sz="2000" b="1" dirty="0">
                          <a:solidFill>
                            <a:srgbClr val="496990"/>
                          </a:solidFill>
                          <a:latin typeface="Arial" panose="020B0604020202020204" pitchFamily="34" charset="0"/>
                          <a:ea typeface="Calibri" panose="020F0502020204030204" pitchFamily="34" charset="0"/>
                          <a:cs typeface="Times New Roman" panose="02020603050405020304" pitchFamily="18" charset="0"/>
                        </a:rPr>
                        <a:t>Poor Relationships</a:t>
                      </a:r>
                      <a:endParaRPr lang="en-US" sz="2000" b="1" dirty="0">
                        <a:solidFill>
                          <a:srgbClr val="496990"/>
                        </a:solidFill>
                        <a:ea typeface="Calibri" panose="020F0502020204030204" pitchFamily="34" charset="0"/>
                        <a:cs typeface="Times New Roman" panose="02020603050405020304" pitchFamily="18" charset="0"/>
                      </a:endParaRPr>
                    </a:p>
                  </p:txBody>
                </p:sp>
                <p:grpSp>
                  <p:nvGrpSpPr>
                    <p:cNvPr id="33" name="Group 32"/>
                    <p:cNvGrpSpPr/>
                    <p:nvPr/>
                  </p:nvGrpSpPr>
                  <p:grpSpPr>
                    <a:xfrm>
                      <a:off x="819398" y="0"/>
                      <a:ext cx="4420144" cy="4073255"/>
                      <a:chOff x="819398" y="0"/>
                      <a:chExt cx="4420144" cy="4073255"/>
                    </a:xfrm>
                  </p:grpSpPr>
                  <p:grpSp>
                    <p:nvGrpSpPr>
                      <p:cNvPr id="34" name="Group 33"/>
                      <p:cNvGrpSpPr/>
                      <p:nvPr/>
                    </p:nvGrpSpPr>
                    <p:grpSpPr>
                      <a:xfrm>
                        <a:off x="819398" y="0"/>
                        <a:ext cx="3491221" cy="3324967"/>
                        <a:chOff x="0" y="0"/>
                        <a:chExt cx="3491221" cy="3324967"/>
                      </a:xfrm>
                    </p:grpSpPr>
                    <p:sp>
                      <p:nvSpPr>
                        <p:cNvPr id="36" name="Up Arrow 35"/>
                        <p:cNvSpPr/>
                        <p:nvPr/>
                      </p:nvSpPr>
                      <p:spPr>
                        <a:xfrm>
                          <a:off x="1401226" y="0"/>
                          <a:ext cx="688769" cy="949902"/>
                        </a:xfrm>
                        <a:prstGeom prst="upArrow">
                          <a:avLst/>
                        </a:prstGeom>
                        <a:solidFill>
                          <a:srgbClr val="B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457200" eaLnBrk="1" fontAlgn="auto" hangingPunct="1">
                            <a:spcBef>
                              <a:spcPts val="0"/>
                            </a:spcBef>
                            <a:spcAft>
                              <a:spcPts val="0"/>
                            </a:spcAft>
                          </a:pPr>
                          <a:endParaRPr lang="en-US">
                            <a:solidFill>
                              <a:prstClr val="white"/>
                            </a:solidFill>
                          </a:endParaRPr>
                        </a:p>
                      </p:txBody>
                    </p:sp>
                    <p:sp>
                      <p:nvSpPr>
                        <p:cNvPr id="37" name="Up Arrow 36"/>
                        <p:cNvSpPr/>
                        <p:nvPr/>
                      </p:nvSpPr>
                      <p:spPr>
                        <a:xfrm rot="12896521">
                          <a:off x="641205" y="2351315"/>
                          <a:ext cx="688769" cy="949902"/>
                        </a:xfrm>
                        <a:prstGeom prst="upArrow">
                          <a:avLst/>
                        </a:prstGeom>
                        <a:solidFill>
                          <a:srgbClr val="B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457200" eaLnBrk="1" fontAlgn="auto" hangingPunct="1">
                            <a:spcBef>
                              <a:spcPts val="0"/>
                            </a:spcBef>
                            <a:spcAft>
                              <a:spcPts val="0"/>
                            </a:spcAft>
                          </a:pPr>
                          <a:endParaRPr lang="en-US">
                            <a:solidFill>
                              <a:prstClr val="white"/>
                            </a:solidFill>
                          </a:endParaRPr>
                        </a:p>
                      </p:txBody>
                    </p:sp>
                    <p:sp>
                      <p:nvSpPr>
                        <p:cNvPr id="38" name="Up Arrow 37"/>
                        <p:cNvSpPr/>
                        <p:nvPr/>
                      </p:nvSpPr>
                      <p:spPr>
                        <a:xfrm rot="17553354">
                          <a:off x="130566" y="855024"/>
                          <a:ext cx="688769" cy="949902"/>
                        </a:xfrm>
                        <a:prstGeom prst="upArrow">
                          <a:avLst/>
                        </a:prstGeom>
                        <a:solidFill>
                          <a:srgbClr val="B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457200" eaLnBrk="1" fontAlgn="auto" hangingPunct="1">
                            <a:spcBef>
                              <a:spcPts val="0"/>
                            </a:spcBef>
                            <a:spcAft>
                              <a:spcPts val="0"/>
                            </a:spcAft>
                          </a:pPr>
                          <a:endParaRPr lang="en-US">
                            <a:solidFill>
                              <a:prstClr val="white"/>
                            </a:solidFill>
                          </a:endParaRPr>
                        </a:p>
                      </p:txBody>
                    </p:sp>
                    <p:sp>
                      <p:nvSpPr>
                        <p:cNvPr id="39" name="Up Arrow 38"/>
                        <p:cNvSpPr/>
                        <p:nvPr/>
                      </p:nvSpPr>
                      <p:spPr>
                        <a:xfrm rot="8842927">
                          <a:off x="2184997" y="2375065"/>
                          <a:ext cx="688769" cy="949902"/>
                        </a:xfrm>
                        <a:prstGeom prst="upArrow">
                          <a:avLst/>
                        </a:prstGeom>
                        <a:solidFill>
                          <a:srgbClr val="B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457200" eaLnBrk="1" fontAlgn="auto" hangingPunct="1">
                            <a:spcBef>
                              <a:spcPts val="0"/>
                            </a:spcBef>
                            <a:spcAft>
                              <a:spcPts val="0"/>
                            </a:spcAft>
                          </a:pPr>
                          <a:endParaRPr lang="en-US">
                            <a:solidFill>
                              <a:prstClr val="white"/>
                            </a:solidFill>
                          </a:endParaRPr>
                        </a:p>
                      </p:txBody>
                    </p:sp>
                    <p:sp>
                      <p:nvSpPr>
                        <p:cNvPr id="40" name="Up Arrow 39"/>
                        <p:cNvSpPr/>
                        <p:nvPr/>
                      </p:nvSpPr>
                      <p:spPr>
                        <a:xfrm rot="4346529">
                          <a:off x="2671885" y="878775"/>
                          <a:ext cx="688769" cy="949902"/>
                        </a:xfrm>
                        <a:prstGeom prst="upArrow">
                          <a:avLst/>
                        </a:prstGeom>
                        <a:solidFill>
                          <a:srgbClr val="B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457200" eaLnBrk="1" fontAlgn="auto" hangingPunct="1">
                            <a:spcBef>
                              <a:spcPts val="0"/>
                            </a:spcBef>
                            <a:spcAft>
                              <a:spcPts val="0"/>
                            </a:spcAft>
                          </a:pPr>
                          <a:endParaRPr lang="en-US">
                            <a:solidFill>
                              <a:prstClr val="white"/>
                            </a:solidFill>
                          </a:endParaRPr>
                        </a:p>
                      </p:txBody>
                    </p:sp>
                    <p:sp>
                      <p:nvSpPr>
                        <p:cNvPr id="41" name="Regular Pentagon 40"/>
                        <p:cNvSpPr/>
                        <p:nvPr/>
                      </p:nvSpPr>
                      <p:spPr>
                        <a:xfrm>
                          <a:off x="498701" y="439387"/>
                          <a:ext cx="2506288" cy="2386941"/>
                        </a:xfrm>
                        <a:prstGeom prst="pentagon">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457200" eaLnBrk="1" fontAlgn="auto" hangingPunct="1">
                            <a:spcBef>
                              <a:spcPts val="0"/>
                            </a:spcBef>
                            <a:spcAft>
                              <a:spcPts val="0"/>
                            </a:spcAft>
                          </a:pPr>
                          <a:endParaRPr lang="en-US">
                            <a:solidFill>
                              <a:prstClr val="white"/>
                            </a:solidFill>
                          </a:endParaRPr>
                        </a:p>
                      </p:txBody>
                    </p:sp>
                  </p:grpSp>
                  <p:sp>
                    <p:nvSpPr>
                      <p:cNvPr id="35" name="Text Box 2"/>
                      <p:cNvSpPr txBox="1">
                        <a:spLocks noChangeArrowheads="1"/>
                      </p:cNvSpPr>
                      <p:nvPr/>
                    </p:nvSpPr>
                    <p:spPr bwMode="auto">
                      <a:xfrm>
                        <a:off x="2862102" y="3322210"/>
                        <a:ext cx="2377440" cy="751045"/>
                      </a:xfrm>
                      <a:prstGeom prst="rect">
                        <a:avLst/>
                      </a:prstGeom>
                      <a:noFill/>
                      <a:ln w="9525">
                        <a:noFill/>
                        <a:miter lim="800000"/>
                        <a:headEnd/>
                        <a:tailEnd/>
                      </a:ln>
                    </p:spPr>
                    <p:txBody>
                      <a:bodyPr rot="0" vert="horz" wrap="square" lIns="91440" tIns="45720" rIns="91440" bIns="45720" anchor="t" anchorCtr="0">
                        <a:spAutoFit/>
                      </a:bodyPr>
                      <a:lstStyle/>
                      <a:p>
                        <a:pPr algn="ctr" defTabSz="457200" eaLnBrk="1" fontAlgn="auto" hangingPunct="1">
                          <a:lnSpc>
                            <a:spcPct val="107000"/>
                          </a:lnSpc>
                          <a:spcBef>
                            <a:spcPts val="0"/>
                          </a:spcBef>
                          <a:spcAft>
                            <a:spcPts val="800"/>
                          </a:spcAft>
                        </a:pPr>
                        <a:r>
                          <a:rPr lang="en-US" sz="2000" b="1" dirty="0">
                            <a:solidFill>
                              <a:srgbClr val="496990"/>
                            </a:solidFill>
                            <a:latin typeface="Arial" panose="020B0604020202020204" pitchFamily="34" charset="0"/>
                            <a:ea typeface="Calibri" panose="020F0502020204030204" pitchFamily="34" charset="0"/>
                            <a:cs typeface="Times New Roman" panose="02020603050405020304" pitchFamily="18" charset="0"/>
                          </a:rPr>
                          <a:t>Behavioral Problems</a:t>
                        </a:r>
                        <a:endParaRPr lang="en-US" sz="2000" b="1" dirty="0">
                          <a:solidFill>
                            <a:srgbClr val="496990"/>
                          </a:solidFill>
                          <a:ea typeface="Calibri" panose="020F0502020204030204" pitchFamily="34" charset="0"/>
                          <a:cs typeface="Times New Roman" panose="02020603050405020304" pitchFamily="18" charset="0"/>
                        </a:endParaRPr>
                      </a:p>
                    </p:txBody>
                  </p:sp>
                </p:grpSp>
              </p:grpSp>
            </p:grpSp>
          </p:grpSp>
          <p:sp>
            <p:nvSpPr>
              <p:cNvPr id="27" name="Text Box 2"/>
              <p:cNvSpPr txBox="1">
                <a:spLocks noChangeArrowheads="1"/>
              </p:cNvSpPr>
              <p:nvPr/>
            </p:nvSpPr>
            <p:spPr bwMode="auto">
              <a:xfrm>
                <a:off x="1727570" y="-23021"/>
                <a:ext cx="3000145" cy="421693"/>
              </a:xfrm>
              <a:prstGeom prst="rect">
                <a:avLst/>
              </a:prstGeom>
              <a:noFill/>
              <a:ln w="9525">
                <a:noFill/>
                <a:miter lim="800000"/>
                <a:headEnd/>
                <a:tailEnd/>
              </a:ln>
            </p:spPr>
            <p:txBody>
              <a:bodyPr rot="0" vert="horz" wrap="square" lIns="91440" tIns="45720" rIns="91440" bIns="45720" anchor="t" anchorCtr="0">
                <a:spAutoFit/>
              </a:bodyPr>
              <a:lstStyle/>
              <a:p>
                <a:pPr algn="ctr" defTabSz="457200" eaLnBrk="1" fontAlgn="auto" hangingPunct="1">
                  <a:lnSpc>
                    <a:spcPct val="107000"/>
                  </a:lnSpc>
                  <a:spcBef>
                    <a:spcPts val="0"/>
                  </a:spcBef>
                  <a:spcAft>
                    <a:spcPts val="800"/>
                  </a:spcAft>
                </a:pPr>
                <a:r>
                  <a:rPr lang="en-US" sz="2000" b="1" dirty="0">
                    <a:solidFill>
                      <a:srgbClr val="496990"/>
                    </a:solidFill>
                    <a:latin typeface="Arial" panose="020B0604020202020204" pitchFamily="34" charset="0"/>
                    <a:ea typeface="Calibri" panose="020F0502020204030204" pitchFamily="34" charset="0"/>
                    <a:cs typeface="Times New Roman" panose="02020603050405020304" pitchFamily="18" charset="0"/>
                  </a:rPr>
                  <a:t>Physical Health Issues</a:t>
                </a:r>
                <a:endParaRPr lang="en-US" sz="2000" b="1" dirty="0">
                  <a:solidFill>
                    <a:srgbClr val="496990"/>
                  </a:solidFill>
                  <a:ea typeface="Calibri" panose="020F0502020204030204" pitchFamily="34" charset="0"/>
                  <a:cs typeface="Times New Roman" panose="02020603050405020304" pitchFamily="18" charset="0"/>
                </a:endParaRPr>
              </a:p>
            </p:txBody>
          </p:sp>
        </p:grpSp>
        <p:sp>
          <p:nvSpPr>
            <p:cNvPr id="25" name="Text Box 2"/>
            <p:cNvSpPr txBox="1">
              <a:spLocks noChangeArrowheads="1"/>
            </p:cNvSpPr>
            <p:nvPr/>
          </p:nvSpPr>
          <p:spPr bwMode="auto">
            <a:xfrm>
              <a:off x="2096135" y="1279652"/>
              <a:ext cx="2362333" cy="1766555"/>
            </a:xfrm>
            <a:prstGeom prst="rect">
              <a:avLst/>
            </a:prstGeom>
            <a:noFill/>
            <a:ln w="9525">
              <a:noFill/>
              <a:miter lim="800000"/>
              <a:headEnd/>
              <a:tailEnd/>
            </a:ln>
          </p:spPr>
          <p:txBody>
            <a:bodyPr rot="0" vert="horz" wrap="square" lIns="91440" tIns="45720" rIns="91440" bIns="45720" anchor="t" anchorCtr="0">
              <a:noAutofit/>
            </a:bodyPr>
            <a:lstStyle/>
            <a:p>
              <a:pPr algn="ctr" defTabSz="457200" eaLnBrk="1" fontAlgn="auto" hangingPunct="1">
                <a:lnSpc>
                  <a:spcPct val="107000"/>
                </a:lnSpc>
                <a:spcBef>
                  <a:spcPts val="0"/>
                </a:spcBef>
                <a:spcAft>
                  <a:spcPts val="800"/>
                </a:spcAft>
              </a:pPr>
              <a:r>
                <a:rPr lang="en-US" sz="2000" dirty="0">
                  <a:solidFill>
                    <a:srgbClr val="940000"/>
                  </a:solidFill>
                  <a:effectLst>
                    <a:innerShdw blurRad="114300">
                      <a:prstClr val="black"/>
                    </a:innerShdw>
                  </a:effectLst>
                  <a:latin typeface="Arial" panose="020B0604020202020204" pitchFamily="34" charset="0"/>
                  <a:ea typeface="Calibri" panose="020F0502020204030204" pitchFamily="34" charset="0"/>
                  <a:cs typeface="Times New Roman" panose="02020603050405020304" pitchFamily="18" charset="0"/>
                </a:rPr>
                <a:t>Fear</a:t>
              </a:r>
              <a:endParaRPr lang="en-US" sz="2000" dirty="0">
                <a:solidFill>
                  <a:srgbClr val="940000"/>
                </a:solidFill>
                <a:effectLst>
                  <a:innerShdw blurRad="114300">
                    <a:prstClr val="black"/>
                  </a:innerShdw>
                </a:effectLst>
                <a:ea typeface="Calibri" panose="020F0502020204030204" pitchFamily="34" charset="0"/>
                <a:cs typeface="Times New Roman" panose="02020603050405020304" pitchFamily="18" charset="0"/>
              </a:endParaRPr>
            </a:p>
            <a:p>
              <a:pPr algn="ctr" defTabSz="457200" eaLnBrk="1" fontAlgn="auto" hangingPunct="1">
                <a:lnSpc>
                  <a:spcPct val="107000"/>
                </a:lnSpc>
                <a:spcBef>
                  <a:spcPts val="0"/>
                </a:spcBef>
                <a:spcAft>
                  <a:spcPts val="800"/>
                </a:spcAft>
              </a:pPr>
              <a:r>
                <a:rPr lang="en-US" sz="2000" dirty="0">
                  <a:solidFill>
                    <a:srgbClr val="940000"/>
                  </a:solidFill>
                  <a:effectLst>
                    <a:innerShdw blurRad="114300">
                      <a:prstClr val="black"/>
                    </a:innerShdw>
                  </a:effectLst>
                  <a:latin typeface="Arial" panose="020B0604020202020204" pitchFamily="34" charset="0"/>
                  <a:ea typeface="Calibri" panose="020F0502020204030204" pitchFamily="34" charset="0"/>
                  <a:cs typeface="Times New Roman" panose="02020603050405020304" pitchFamily="18" charset="0"/>
                </a:rPr>
                <a:t>Powerlessness</a:t>
              </a:r>
              <a:endParaRPr lang="en-US" sz="2000" dirty="0">
                <a:solidFill>
                  <a:srgbClr val="940000"/>
                </a:solidFill>
                <a:effectLst>
                  <a:innerShdw blurRad="114300">
                    <a:prstClr val="black"/>
                  </a:innerShdw>
                </a:effectLst>
                <a:ea typeface="Calibri" panose="020F0502020204030204" pitchFamily="34" charset="0"/>
                <a:cs typeface="Times New Roman" panose="02020603050405020304" pitchFamily="18" charset="0"/>
              </a:endParaRPr>
            </a:p>
            <a:p>
              <a:pPr algn="ctr" defTabSz="457200" eaLnBrk="1" fontAlgn="auto" hangingPunct="1">
                <a:lnSpc>
                  <a:spcPct val="107000"/>
                </a:lnSpc>
                <a:spcBef>
                  <a:spcPts val="0"/>
                </a:spcBef>
                <a:spcAft>
                  <a:spcPts val="800"/>
                </a:spcAft>
              </a:pPr>
              <a:r>
                <a:rPr lang="en-US" sz="2000" dirty="0">
                  <a:solidFill>
                    <a:srgbClr val="940000"/>
                  </a:solidFill>
                  <a:effectLst>
                    <a:innerShdw blurRad="114300">
                      <a:prstClr val="black"/>
                    </a:innerShdw>
                  </a:effectLst>
                  <a:latin typeface="Arial" panose="020B0604020202020204" pitchFamily="34" charset="0"/>
                  <a:ea typeface="Calibri" panose="020F0502020204030204" pitchFamily="34" charset="0"/>
                  <a:cs typeface="Times New Roman" panose="02020603050405020304" pitchFamily="18" charset="0"/>
                </a:rPr>
                <a:t>Anger</a:t>
              </a:r>
              <a:endParaRPr lang="en-US" sz="2000" dirty="0">
                <a:solidFill>
                  <a:srgbClr val="940000"/>
                </a:solidFill>
                <a:effectLst>
                  <a:innerShdw blurRad="114300">
                    <a:prstClr val="black"/>
                  </a:innerShdw>
                </a:effectLst>
                <a:ea typeface="Calibri" panose="020F0502020204030204" pitchFamily="34" charset="0"/>
                <a:cs typeface="Times New Roman" panose="02020603050405020304" pitchFamily="18" charset="0"/>
              </a:endParaRPr>
            </a:p>
            <a:p>
              <a:pPr algn="ctr" defTabSz="457200" eaLnBrk="1" fontAlgn="auto" hangingPunct="1">
                <a:lnSpc>
                  <a:spcPct val="107000"/>
                </a:lnSpc>
                <a:spcBef>
                  <a:spcPts val="0"/>
                </a:spcBef>
                <a:spcAft>
                  <a:spcPts val="800"/>
                </a:spcAft>
              </a:pPr>
              <a:r>
                <a:rPr lang="en-US" sz="2000" dirty="0">
                  <a:solidFill>
                    <a:srgbClr val="940000"/>
                  </a:solidFill>
                  <a:effectLst>
                    <a:innerShdw blurRad="114300">
                      <a:prstClr val="black"/>
                    </a:innerShdw>
                  </a:effectLst>
                  <a:latin typeface="Arial" panose="020B0604020202020204" pitchFamily="34" charset="0"/>
                  <a:ea typeface="Calibri" panose="020F0502020204030204" pitchFamily="34" charset="0"/>
                  <a:cs typeface="Times New Roman" panose="02020603050405020304" pitchFamily="18" charset="0"/>
                </a:rPr>
                <a:t>Pain</a:t>
              </a:r>
              <a:endParaRPr lang="en-US" sz="2000" dirty="0">
                <a:solidFill>
                  <a:srgbClr val="940000"/>
                </a:solidFill>
                <a:effectLst>
                  <a:innerShdw blurRad="114300">
                    <a:prstClr val="black"/>
                  </a:innerShdw>
                </a:effectLst>
                <a:ea typeface="Calibri" panose="020F0502020204030204" pitchFamily="34"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11253254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0"/>
            <a:ext cx="12192000" cy="6858000"/>
          </a:xfrm>
        </p:spPr>
        <p:txBody>
          <a:bodyPr/>
          <a:lstStyle/>
          <a:p>
            <a:pPr algn="ctr"/>
            <a:r>
              <a:rPr lang="en-US" sz="4800" dirty="0" smtClean="0">
                <a:solidFill>
                  <a:schemeClr val="tx1"/>
                </a:solidFill>
              </a:rPr>
              <a:t>Trauma is pervasive</a:t>
            </a:r>
            <a:endParaRPr lang="en-US" sz="4800" dirty="0">
              <a:solidFill>
                <a:schemeClr val="tx1"/>
              </a:solidFill>
            </a:endParaRPr>
          </a:p>
        </p:txBody>
      </p:sp>
      <p:sp>
        <p:nvSpPr>
          <p:cNvPr id="3" name="Rectangle 3"/>
          <p:cNvSpPr txBox="1">
            <a:spLocks noChangeArrowheads="1"/>
          </p:cNvSpPr>
          <p:nvPr/>
        </p:nvSpPr>
        <p:spPr>
          <a:xfrm>
            <a:off x="2286000" y="2286000"/>
            <a:ext cx="7467600" cy="3886200"/>
          </a:xfrm>
          <a:prstGeom prst="rect">
            <a:avLst/>
          </a:prstGeom>
        </p:spPr>
        <p:txBody>
          <a:bodyPr/>
          <a:lstStyle/>
          <a:p>
            <a:pPr marL="342900" indent="-342900">
              <a:lnSpc>
                <a:spcPct val="90000"/>
              </a:lnSpc>
              <a:spcBef>
                <a:spcPct val="100000"/>
              </a:spcBef>
              <a:buClr>
                <a:srgbClr val="CC8866"/>
              </a:buClr>
              <a:defRPr/>
            </a:pPr>
            <a:endParaRPr lang="en-US" sz="2400" dirty="0">
              <a:solidFill>
                <a:prstClr val="black"/>
              </a:solidFill>
              <a:latin typeface="Arial"/>
              <a:ea typeface="+mn-ea"/>
            </a:endParaRPr>
          </a:p>
        </p:txBody>
      </p:sp>
    </p:spTree>
    <p:extLst>
      <p:ext uri="{BB962C8B-B14F-4D97-AF65-F5344CB8AC3E}">
        <p14:creationId xmlns:p14="http://schemas.microsoft.com/office/powerpoint/2010/main" val="381677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Adverse Childhood</a:t>
            </a:r>
            <a:br>
              <a:rPr lang="en-US" dirty="0" smtClean="0"/>
            </a:br>
            <a:r>
              <a:rPr lang="en-US" dirty="0" smtClean="0"/>
              <a:t>Experiences Study (ACE)</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823197589"/>
              </p:ext>
            </p:extLst>
          </p:nvPr>
        </p:nvGraphicFramePr>
        <p:xfrm>
          <a:off x="1317524" y="1659491"/>
          <a:ext cx="9507791" cy="4876994"/>
        </p:xfrm>
        <a:graphic>
          <a:graphicData uri="http://schemas.openxmlformats.org/drawingml/2006/table">
            <a:tbl>
              <a:tblPr firstRow="1" bandRow="1">
                <a:tableStyleId>{6E25E649-3F16-4E02-A733-19D2CDBF48F0}</a:tableStyleId>
              </a:tblPr>
              <a:tblGrid>
                <a:gridCol w="5594553"/>
                <a:gridCol w="1413180"/>
                <a:gridCol w="1250029"/>
                <a:gridCol w="1250029"/>
              </a:tblGrid>
              <a:tr h="274320">
                <a:tc>
                  <a:txBody>
                    <a:bodyPr/>
                    <a:lstStyle/>
                    <a:p>
                      <a:r>
                        <a:rPr lang="en-US" sz="1400" dirty="0" smtClean="0">
                          <a:latin typeface="Arial Black" panose="020B0A04020102020204" pitchFamily="34" charset="0"/>
                        </a:rPr>
                        <a:t>ACE Scale</a:t>
                      </a:r>
                      <a:r>
                        <a:rPr lang="en-US" sz="1400" baseline="0" dirty="0" smtClean="0">
                          <a:latin typeface="Arial Black" panose="020B0A04020102020204" pitchFamily="34" charset="0"/>
                        </a:rPr>
                        <a:t> Item</a:t>
                      </a:r>
                      <a:endParaRPr lang="en-US" sz="1400" dirty="0">
                        <a:latin typeface="Arial Black" panose="020B0A04020102020204" pitchFamily="34" charset="0"/>
                      </a:endParaRPr>
                    </a:p>
                  </a:txBody>
                  <a:tcPr>
                    <a:solidFill>
                      <a:schemeClr val="accent2">
                        <a:lumMod val="75000"/>
                      </a:schemeClr>
                    </a:solidFill>
                  </a:tcPr>
                </a:tc>
                <a:tc>
                  <a:txBody>
                    <a:bodyPr/>
                    <a:lstStyle/>
                    <a:p>
                      <a:pPr algn="ctr"/>
                      <a:r>
                        <a:rPr lang="en-US" sz="1400" dirty="0" smtClean="0">
                          <a:latin typeface="Arial Black" panose="020B0A04020102020204" pitchFamily="34" charset="0"/>
                        </a:rPr>
                        <a:t>% Women</a:t>
                      </a:r>
                      <a:endParaRPr lang="en-US" sz="1400" dirty="0">
                        <a:latin typeface="Arial Black" panose="020B0A04020102020204" pitchFamily="34" charset="0"/>
                      </a:endParaRPr>
                    </a:p>
                  </a:txBody>
                  <a:tcPr>
                    <a:solidFill>
                      <a:schemeClr val="accent2">
                        <a:lumMod val="75000"/>
                      </a:schemeClr>
                    </a:solidFill>
                  </a:tcPr>
                </a:tc>
                <a:tc>
                  <a:txBody>
                    <a:bodyPr/>
                    <a:lstStyle/>
                    <a:p>
                      <a:pPr algn="ctr"/>
                      <a:r>
                        <a:rPr lang="en-US" sz="1400" dirty="0" smtClean="0">
                          <a:latin typeface="Arial Black" panose="020B0A04020102020204" pitchFamily="34" charset="0"/>
                        </a:rPr>
                        <a:t>% Men</a:t>
                      </a:r>
                      <a:endParaRPr lang="en-US" sz="1400" dirty="0">
                        <a:latin typeface="Arial Black" panose="020B0A04020102020204" pitchFamily="34" charset="0"/>
                      </a:endParaRPr>
                    </a:p>
                  </a:txBody>
                  <a:tcPr>
                    <a:solidFill>
                      <a:schemeClr val="accent2">
                        <a:lumMod val="75000"/>
                      </a:schemeClr>
                    </a:solidFill>
                  </a:tcPr>
                </a:tc>
                <a:tc>
                  <a:txBody>
                    <a:bodyPr/>
                    <a:lstStyle/>
                    <a:p>
                      <a:pPr algn="ctr"/>
                      <a:r>
                        <a:rPr lang="en-US" sz="1400" dirty="0" smtClean="0">
                          <a:latin typeface="Arial Black" panose="020B0A04020102020204" pitchFamily="34" charset="0"/>
                        </a:rPr>
                        <a:t>Total %</a:t>
                      </a:r>
                      <a:endParaRPr lang="en-US" sz="1400" dirty="0">
                        <a:latin typeface="Arial Black" panose="020B0A04020102020204" pitchFamily="34" charset="0"/>
                      </a:endParaRPr>
                    </a:p>
                  </a:txBody>
                  <a:tcPr>
                    <a:solidFill>
                      <a:schemeClr val="accent2">
                        <a:lumMod val="75000"/>
                      </a:schemeClr>
                    </a:solidFill>
                  </a:tcPr>
                </a:tc>
              </a:tr>
              <a:tr h="304994">
                <a:tc>
                  <a:txBody>
                    <a:bodyPr/>
                    <a:lstStyle/>
                    <a:p>
                      <a:r>
                        <a:rPr lang="en-US" sz="1400" b="1" dirty="0" smtClean="0">
                          <a:latin typeface="Arial Black" panose="020B0A04020102020204" pitchFamily="34" charset="0"/>
                        </a:rPr>
                        <a:t>Abuse</a:t>
                      </a:r>
                      <a:endParaRPr lang="en-US" sz="1400" b="1" dirty="0">
                        <a:latin typeface="Arial Black" panose="020B0A04020102020204" pitchFamily="34" charset="0"/>
                      </a:endParaRPr>
                    </a:p>
                  </a:txBody>
                  <a:tcPr>
                    <a:lnB w="12700" cap="flat" cmpd="sng" algn="ctr">
                      <a:solidFill>
                        <a:schemeClr val="tx1"/>
                      </a:solidFill>
                      <a:prstDash val="solid"/>
                      <a:round/>
                      <a:headEnd type="none" w="med" len="med"/>
                      <a:tailEnd type="none" w="med" len="med"/>
                    </a:lnB>
                  </a:tcPr>
                </a:tc>
                <a:tc>
                  <a:txBody>
                    <a:bodyPr/>
                    <a:lstStyle/>
                    <a:p>
                      <a:pPr algn="ctr"/>
                      <a:endParaRPr lang="en-US" sz="1400" dirty="0">
                        <a:latin typeface="Arial Black" panose="020B0A04020102020204" pitchFamily="34" charset="0"/>
                      </a:endParaRPr>
                    </a:p>
                  </a:txBody>
                  <a:tcPr>
                    <a:lnB w="12700" cap="flat" cmpd="sng" algn="ctr">
                      <a:solidFill>
                        <a:schemeClr val="tx1"/>
                      </a:solidFill>
                      <a:prstDash val="solid"/>
                      <a:round/>
                      <a:headEnd type="none" w="med" len="med"/>
                      <a:tailEnd type="none" w="med" len="med"/>
                    </a:lnB>
                  </a:tcPr>
                </a:tc>
                <a:tc>
                  <a:txBody>
                    <a:bodyPr/>
                    <a:lstStyle/>
                    <a:p>
                      <a:pPr algn="ctr"/>
                      <a:endParaRPr lang="en-US" sz="1400" dirty="0">
                        <a:latin typeface="Arial Black" panose="020B0A04020102020204" pitchFamily="34" charset="0"/>
                      </a:endParaRPr>
                    </a:p>
                  </a:txBody>
                  <a:tcPr>
                    <a:lnB w="12700" cap="flat" cmpd="sng" algn="ctr">
                      <a:solidFill>
                        <a:schemeClr val="tx1"/>
                      </a:solidFill>
                      <a:prstDash val="solid"/>
                      <a:round/>
                      <a:headEnd type="none" w="med" len="med"/>
                      <a:tailEnd type="none" w="med" len="med"/>
                    </a:lnB>
                  </a:tcPr>
                </a:tc>
                <a:tc>
                  <a:txBody>
                    <a:bodyPr/>
                    <a:lstStyle/>
                    <a:p>
                      <a:pPr algn="ctr"/>
                      <a:endParaRPr lang="en-US" sz="1400" dirty="0">
                        <a:latin typeface="Arial Black" panose="020B0A04020102020204" pitchFamily="34" charset="0"/>
                      </a:endParaRPr>
                    </a:p>
                  </a:txBody>
                  <a:tcPr>
                    <a:lnB w="12700" cap="flat" cmpd="sng" algn="ctr">
                      <a:solidFill>
                        <a:schemeClr val="tx1"/>
                      </a:solidFill>
                      <a:prstDash val="solid"/>
                      <a:round/>
                      <a:headEnd type="none" w="med" len="med"/>
                      <a:tailEnd type="none" w="med" len="med"/>
                    </a:lnB>
                  </a:tcPr>
                </a:tc>
              </a:tr>
              <a:tr h="274320">
                <a:tc>
                  <a:txBody>
                    <a:bodyPr/>
                    <a:lstStyle/>
                    <a:p>
                      <a:r>
                        <a:rPr lang="en-US" sz="1400" dirty="0" smtClean="0">
                          <a:latin typeface="Arial Black" panose="020B0A04020102020204" pitchFamily="34" charset="0"/>
                        </a:rPr>
                        <a:t>Physical abuse</a:t>
                      </a:r>
                      <a:endParaRPr lang="en-US" sz="1400" dirty="0">
                        <a:latin typeface="Arial Black" panose="020B0A04020102020204" pitchFamily="34" charset="0"/>
                      </a:endParaRPr>
                    </a:p>
                  </a:txBody>
                  <a:tcPr>
                    <a:lnT w="12700" cap="flat" cmpd="sng" algn="ctr">
                      <a:solidFill>
                        <a:schemeClr val="tx1"/>
                      </a:solidFill>
                      <a:prstDash val="solid"/>
                      <a:round/>
                      <a:headEnd type="none" w="med" len="med"/>
                      <a:tailEnd type="none" w="med" len="med"/>
                    </a:lnT>
                  </a:tcPr>
                </a:tc>
                <a:tc>
                  <a:txBody>
                    <a:bodyPr/>
                    <a:lstStyle/>
                    <a:p>
                      <a:pPr algn="ctr"/>
                      <a:r>
                        <a:rPr lang="en-US" sz="1400" dirty="0" smtClean="0">
                          <a:latin typeface="Arial Black" panose="020B0A04020102020204" pitchFamily="34" charset="0"/>
                        </a:rPr>
                        <a:t>16</a:t>
                      </a:r>
                      <a:endParaRPr lang="en-US" sz="1400" dirty="0">
                        <a:latin typeface="Arial Black" panose="020B0A04020102020204" pitchFamily="34" charset="0"/>
                      </a:endParaRPr>
                    </a:p>
                  </a:txBody>
                  <a:tcPr>
                    <a:lnT w="12700" cap="flat" cmpd="sng" algn="ctr">
                      <a:solidFill>
                        <a:schemeClr val="tx1"/>
                      </a:solidFill>
                      <a:prstDash val="solid"/>
                      <a:round/>
                      <a:headEnd type="none" w="med" len="med"/>
                      <a:tailEnd type="none" w="med" len="med"/>
                    </a:lnT>
                  </a:tcPr>
                </a:tc>
                <a:tc>
                  <a:txBody>
                    <a:bodyPr/>
                    <a:lstStyle/>
                    <a:p>
                      <a:pPr algn="ctr"/>
                      <a:r>
                        <a:rPr lang="en-US" sz="1400" dirty="0" smtClean="0">
                          <a:latin typeface="Arial Black" panose="020B0A04020102020204" pitchFamily="34" charset="0"/>
                        </a:rPr>
                        <a:t>16</a:t>
                      </a:r>
                      <a:endParaRPr lang="en-US" sz="1400" dirty="0">
                        <a:latin typeface="Arial Black" panose="020B0A04020102020204" pitchFamily="34" charset="0"/>
                      </a:endParaRPr>
                    </a:p>
                  </a:txBody>
                  <a:tcPr>
                    <a:lnT w="12700" cap="flat" cmpd="sng" algn="ctr">
                      <a:solidFill>
                        <a:schemeClr val="tx1"/>
                      </a:solidFill>
                      <a:prstDash val="solid"/>
                      <a:round/>
                      <a:headEnd type="none" w="med" len="med"/>
                      <a:tailEnd type="none" w="med" len="med"/>
                    </a:lnT>
                  </a:tcPr>
                </a:tc>
                <a:tc>
                  <a:txBody>
                    <a:bodyPr/>
                    <a:lstStyle/>
                    <a:p>
                      <a:pPr algn="ctr"/>
                      <a:r>
                        <a:rPr lang="en-US" sz="1400" smtClean="0">
                          <a:latin typeface="Arial Black" panose="020B0A04020102020204" pitchFamily="34" charset="0"/>
                        </a:rPr>
                        <a:t>16</a:t>
                      </a:r>
                      <a:endParaRPr lang="en-US" sz="1400" dirty="0">
                        <a:latin typeface="Arial Black" panose="020B0A04020102020204" pitchFamily="34" charset="0"/>
                      </a:endParaRPr>
                    </a:p>
                  </a:txBody>
                  <a:tcPr>
                    <a:lnT w="12700" cap="flat" cmpd="sng" algn="ctr">
                      <a:solidFill>
                        <a:schemeClr val="tx1"/>
                      </a:solidFill>
                      <a:prstDash val="solid"/>
                      <a:round/>
                      <a:headEnd type="none" w="med" len="med"/>
                      <a:tailEnd type="none" w="med" len="med"/>
                    </a:lnT>
                  </a:tcPr>
                </a:tc>
              </a:tr>
              <a:tr h="274320">
                <a:tc>
                  <a:txBody>
                    <a:bodyPr/>
                    <a:lstStyle/>
                    <a:p>
                      <a:r>
                        <a:rPr lang="en-US" sz="1400" dirty="0" smtClean="0">
                          <a:latin typeface="Arial Black" panose="020B0A04020102020204" pitchFamily="34" charset="0"/>
                        </a:rPr>
                        <a:t>Emotional abuse</a:t>
                      </a:r>
                      <a:endParaRPr lang="en-US" sz="1400" dirty="0">
                        <a:latin typeface="Arial Black" panose="020B0A04020102020204" pitchFamily="34" charset="0"/>
                      </a:endParaRPr>
                    </a:p>
                  </a:txBody>
                  <a:tcPr/>
                </a:tc>
                <a:tc>
                  <a:txBody>
                    <a:bodyPr/>
                    <a:lstStyle/>
                    <a:p>
                      <a:pPr algn="ctr"/>
                      <a:r>
                        <a:rPr lang="en-US" sz="1400" dirty="0" smtClean="0">
                          <a:latin typeface="Arial Black" panose="020B0A04020102020204" pitchFamily="34" charset="0"/>
                        </a:rPr>
                        <a:t>34</a:t>
                      </a:r>
                      <a:endParaRPr lang="en-US" sz="1400" dirty="0">
                        <a:latin typeface="Arial Black" panose="020B0A04020102020204" pitchFamily="34" charset="0"/>
                      </a:endParaRPr>
                    </a:p>
                  </a:txBody>
                  <a:tcPr/>
                </a:tc>
                <a:tc>
                  <a:txBody>
                    <a:bodyPr/>
                    <a:lstStyle/>
                    <a:p>
                      <a:pPr algn="ctr"/>
                      <a:r>
                        <a:rPr lang="en-US" sz="1400" dirty="0" smtClean="0">
                          <a:latin typeface="Arial Black" panose="020B0A04020102020204" pitchFamily="34" charset="0"/>
                        </a:rPr>
                        <a:t>36</a:t>
                      </a:r>
                      <a:endParaRPr lang="en-US" sz="1400" dirty="0">
                        <a:latin typeface="Arial Black" panose="020B0A04020102020204" pitchFamily="34" charset="0"/>
                      </a:endParaRPr>
                    </a:p>
                  </a:txBody>
                  <a:tcPr/>
                </a:tc>
                <a:tc>
                  <a:txBody>
                    <a:bodyPr/>
                    <a:lstStyle/>
                    <a:p>
                      <a:pPr algn="ctr"/>
                      <a:r>
                        <a:rPr lang="en-US" sz="1400" dirty="0" smtClean="0">
                          <a:latin typeface="Arial Black" panose="020B0A04020102020204" pitchFamily="34" charset="0"/>
                        </a:rPr>
                        <a:t>35</a:t>
                      </a:r>
                      <a:endParaRPr lang="en-US" sz="1400" dirty="0">
                        <a:latin typeface="Arial Black" panose="020B0A04020102020204" pitchFamily="34" charset="0"/>
                      </a:endParaRPr>
                    </a:p>
                  </a:txBody>
                  <a:tcPr/>
                </a:tc>
              </a:tr>
              <a:tr h="274320">
                <a:tc>
                  <a:txBody>
                    <a:bodyPr/>
                    <a:lstStyle/>
                    <a:p>
                      <a:r>
                        <a:rPr lang="en-US" sz="1400" dirty="0" smtClean="0">
                          <a:latin typeface="Arial Black" panose="020B0A04020102020204" pitchFamily="34" charset="0"/>
                        </a:rPr>
                        <a:t>Sexual abuse</a:t>
                      </a:r>
                      <a:endParaRPr lang="en-US" sz="1400" dirty="0">
                        <a:latin typeface="Arial Black" panose="020B0A04020102020204" pitchFamily="34" charset="0"/>
                      </a:endParaRPr>
                    </a:p>
                  </a:txBody>
                  <a:tcPr>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Arial Black" panose="020B0A04020102020204" pitchFamily="34" charset="0"/>
                        </a:rPr>
                        <a:t>15</a:t>
                      </a:r>
                      <a:endParaRPr lang="en-US" sz="1400" dirty="0">
                        <a:latin typeface="Arial Black" panose="020B0A04020102020204" pitchFamily="34" charset="0"/>
                      </a:endParaRPr>
                    </a:p>
                  </a:txBody>
                  <a:tcPr>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Arial Black" panose="020B0A04020102020204" pitchFamily="34" charset="0"/>
                        </a:rPr>
                        <a:t>6</a:t>
                      </a:r>
                      <a:endParaRPr lang="en-US" sz="1400" dirty="0">
                        <a:latin typeface="Arial Black" panose="020B0A04020102020204" pitchFamily="34" charset="0"/>
                      </a:endParaRPr>
                    </a:p>
                  </a:txBody>
                  <a:tcPr>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Arial Black" panose="020B0A04020102020204" pitchFamily="34" charset="0"/>
                        </a:rPr>
                        <a:t>11</a:t>
                      </a:r>
                      <a:endParaRPr lang="en-US" sz="1400" dirty="0">
                        <a:latin typeface="Arial Black" panose="020B0A04020102020204" pitchFamily="34" charset="0"/>
                      </a:endParaRPr>
                    </a:p>
                  </a:txBody>
                  <a:tcPr>
                    <a:lnB w="12700" cap="flat" cmpd="sng" algn="ctr">
                      <a:solidFill>
                        <a:schemeClr val="tx1"/>
                      </a:solidFill>
                      <a:prstDash val="solid"/>
                      <a:round/>
                      <a:headEnd type="none" w="med" len="med"/>
                      <a:tailEnd type="none" w="med" len="med"/>
                    </a:lnB>
                  </a:tcPr>
                </a:tc>
              </a:tr>
              <a:tr h="274320">
                <a:tc>
                  <a:txBody>
                    <a:bodyPr/>
                    <a:lstStyle/>
                    <a:p>
                      <a:r>
                        <a:rPr lang="en-US" sz="1400" b="1" dirty="0" smtClean="0">
                          <a:latin typeface="Arial Black" panose="020B0A04020102020204" pitchFamily="34" charset="0"/>
                        </a:rPr>
                        <a:t>Household</a:t>
                      </a:r>
                      <a:r>
                        <a:rPr lang="en-US" sz="1400" b="1" baseline="0" dirty="0" smtClean="0">
                          <a:latin typeface="Arial Black" panose="020B0A04020102020204" pitchFamily="34" charset="0"/>
                        </a:rPr>
                        <a:t> challenges</a:t>
                      </a:r>
                      <a:endParaRPr lang="en-US" sz="1400" b="1" dirty="0">
                        <a:latin typeface="Arial Black" panose="020B0A040201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Arial Black" panose="020B0A040201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Arial Black" panose="020B0A040201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Arial Black" panose="020B0A040201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20">
                <a:tc>
                  <a:txBody>
                    <a:bodyPr/>
                    <a:lstStyle/>
                    <a:p>
                      <a:r>
                        <a:rPr lang="en-US" sz="1400" dirty="0" smtClean="0">
                          <a:latin typeface="Arial Black" panose="020B0A04020102020204" pitchFamily="34" charset="0"/>
                        </a:rPr>
                        <a:t>Household mental illness</a:t>
                      </a:r>
                      <a:endParaRPr lang="en-US" sz="1400" dirty="0">
                        <a:latin typeface="Arial Black" panose="020B0A04020102020204" pitchFamily="34" charset="0"/>
                      </a:endParaRPr>
                    </a:p>
                  </a:txBody>
                  <a:tcPr>
                    <a:lnT w="12700" cap="flat" cmpd="sng" algn="ctr">
                      <a:solidFill>
                        <a:schemeClr val="tx1"/>
                      </a:solidFill>
                      <a:prstDash val="solid"/>
                      <a:round/>
                      <a:headEnd type="none" w="med" len="med"/>
                      <a:tailEnd type="none" w="med" len="med"/>
                    </a:lnT>
                  </a:tcPr>
                </a:tc>
                <a:tc>
                  <a:txBody>
                    <a:bodyPr/>
                    <a:lstStyle/>
                    <a:p>
                      <a:pPr algn="ctr"/>
                      <a:r>
                        <a:rPr lang="en-US" sz="1400" dirty="0" smtClean="0">
                          <a:latin typeface="Arial Black" panose="020B0A04020102020204" pitchFamily="34" charset="0"/>
                        </a:rPr>
                        <a:t>19</a:t>
                      </a:r>
                      <a:endParaRPr lang="en-US" sz="1400" dirty="0">
                        <a:latin typeface="Arial Black" panose="020B0A04020102020204" pitchFamily="34" charset="0"/>
                      </a:endParaRPr>
                    </a:p>
                  </a:txBody>
                  <a:tcPr>
                    <a:lnT w="12700" cap="flat" cmpd="sng" algn="ctr">
                      <a:solidFill>
                        <a:schemeClr val="tx1"/>
                      </a:solidFill>
                      <a:prstDash val="solid"/>
                      <a:round/>
                      <a:headEnd type="none" w="med" len="med"/>
                      <a:tailEnd type="none" w="med" len="med"/>
                    </a:lnT>
                  </a:tcPr>
                </a:tc>
                <a:tc>
                  <a:txBody>
                    <a:bodyPr/>
                    <a:lstStyle/>
                    <a:p>
                      <a:pPr algn="ctr"/>
                      <a:r>
                        <a:rPr lang="en-US" sz="1400" dirty="0" smtClean="0">
                          <a:latin typeface="Arial Black" panose="020B0A04020102020204" pitchFamily="34" charset="0"/>
                        </a:rPr>
                        <a:t>13</a:t>
                      </a:r>
                      <a:endParaRPr lang="en-US" sz="1400" dirty="0">
                        <a:latin typeface="Arial Black" panose="020B0A04020102020204" pitchFamily="34" charset="0"/>
                      </a:endParaRPr>
                    </a:p>
                  </a:txBody>
                  <a:tcPr>
                    <a:lnT w="12700" cap="flat" cmpd="sng" algn="ctr">
                      <a:solidFill>
                        <a:schemeClr val="tx1"/>
                      </a:solidFill>
                      <a:prstDash val="solid"/>
                      <a:round/>
                      <a:headEnd type="none" w="med" len="med"/>
                      <a:tailEnd type="none" w="med" len="med"/>
                    </a:lnT>
                  </a:tcPr>
                </a:tc>
                <a:tc>
                  <a:txBody>
                    <a:bodyPr/>
                    <a:lstStyle/>
                    <a:p>
                      <a:pPr algn="ctr"/>
                      <a:r>
                        <a:rPr lang="en-US" sz="1400" dirty="0" smtClean="0">
                          <a:latin typeface="Arial Black" panose="020B0A04020102020204" pitchFamily="34" charset="0"/>
                        </a:rPr>
                        <a:t>16</a:t>
                      </a:r>
                      <a:endParaRPr lang="en-US" sz="1400" dirty="0">
                        <a:latin typeface="Arial Black" panose="020B0A04020102020204" pitchFamily="34" charset="0"/>
                      </a:endParaRPr>
                    </a:p>
                  </a:txBody>
                  <a:tcPr>
                    <a:lnT w="12700" cap="flat" cmpd="sng" algn="ctr">
                      <a:solidFill>
                        <a:schemeClr val="tx1"/>
                      </a:solidFill>
                      <a:prstDash val="solid"/>
                      <a:round/>
                      <a:headEnd type="none" w="med" len="med"/>
                      <a:tailEnd type="none" w="med" len="med"/>
                    </a:lnT>
                  </a:tcPr>
                </a:tc>
              </a:tr>
              <a:tr h="274320">
                <a:tc>
                  <a:txBody>
                    <a:bodyPr/>
                    <a:lstStyle/>
                    <a:p>
                      <a:r>
                        <a:rPr lang="en-US" sz="1400" dirty="0" smtClean="0">
                          <a:latin typeface="Arial Black" panose="020B0A04020102020204" pitchFamily="34" charset="0"/>
                        </a:rPr>
                        <a:t>Household substance abuse</a:t>
                      </a:r>
                      <a:endParaRPr lang="en-US" sz="1400" dirty="0">
                        <a:latin typeface="Arial Black" panose="020B0A04020102020204" pitchFamily="34" charset="0"/>
                      </a:endParaRPr>
                    </a:p>
                  </a:txBody>
                  <a:tcPr/>
                </a:tc>
                <a:tc>
                  <a:txBody>
                    <a:bodyPr/>
                    <a:lstStyle/>
                    <a:p>
                      <a:pPr algn="ctr"/>
                      <a:r>
                        <a:rPr lang="en-US" sz="1400" dirty="0" smtClean="0">
                          <a:latin typeface="Arial Black" panose="020B0A04020102020204" pitchFamily="34" charset="0"/>
                        </a:rPr>
                        <a:t>27</a:t>
                      </a:r>
                      <a:endParaRPr lang="en-US" sz="1400" dirty="0">
                        <a:latin typeface="Arial Black" panose="020B0A04020102020204" pitchFamily="34" charset="0"/>
                      </a:endParaRPr>
                    </a:p>
                  </a:txBody>
                  <a:tcPr/>
                </a:tc>
                <a:tc>
                  <a:txBody>
                    <a:bodyPr/>
                    <a:lstStyle/>
                    <a:p>
                      <a:pPr algn="ctr"/>
                      <a:r>
                        <a:rPr lang="en-US" sz="1400" dirty="0" smtClean="0">
                          <a:latin typeface="Arial Black" panose="020B0A04020102020204" pitchFamily="34" charset="0"/>
                        </a:rPr>
                        <a:t>23</a:t>
                      </a:r>
                      <a:endParaRPr lang="en-US" sz="1400" dirty="0">
                        <a:latin typeface="Arial Black" panose="020B0A04020102020204" pitchFamily="34" charset="0"/>
                      </a:endParaRPr>
                    </a:p>
                  </a:txBody>
                  <a:tcPr/>
                </a:tc>
                <a:tc>
                  <a:txBody>
                    <a:bodyPr/>
                    <a:lstStyle/>
                    <a:p>
                      <a:pPr algn="ctr"/>
                      <a:r>
                        <a:rPr lang="en-US" sz="1400" dirty="0" smtClean="0">
                          <a:latin typeface="Arial Black" panose="020B0A04020102020204" pitchFamily="34" charset="0"/>
                        </a:rPr>
                        <a:t>25</a:t>
                      </a:r>
                      <a:endParaRPr lang="en-US" sz="1400" dirty="0">
                        <a:latin typeface="Arial Black" panose="020B0A04020102020204" pitchFamily="34" charset="0"/>
                      </a:endParaRPr>
                    </a:p>
                  </a:txBody>
                  <a:tcPr/>
                </a:tc>
              </a:tr>
              <a:tr h="274320">
                <a:tc>
                  <a:txBody>
                    <a:bodyPr/>
                    <a:lstStyle/>
                    <a:p>
                      <a:r>
                        <a:rPr lang="en-US" sz="1400" dirty="0" smtClean="0">
                          <a:latin typeface="Arial Black" panose="020B0A04020102020204" pitchFamily="34" charset="0"/>
                        </a:rPr>
                        <a:t>Parental separation or divorce</a:t>
                      </a:r>
                      <a:endParaRPr lang="en-US" sz="1400" dirty="0">
                        <a:latin typeface="Arial Black" panose="020B0A04020102020204" pitchFamily="34" charset="0"/>
                      </a:endParaRPr>
                    </a:p>
                  </a:txBody>
                  <a:tcPr>
                    <a:lnB w="12700" cap="flat" cmpd="sng" algn="ctr">
                      <a:noFill/>
                      <a:prstDash val="solid"/>
                      <a:round/>
                      <a:headEnd type="none" w="med" len="med"/>
                      <a:tailEnd type="none" w="med" len="med"/>
                    </a:lnB>
                  </a:tcPr>
                </a:tc>
                <a:tc>
                  <a:txBody>
                    <a:bodyPr/>
                    <a:lstStyle/>
                    <a:p>
                      <a:pPr algn="ctr"/>
                      <a:r>
                        <a:rPr lang="en-US" sz="1400" dirty="0" smtClean="0">
                          <a:latin typeface="Arial Black" panose="020B0A04020102020204" pitchFamily="34" charset="0"/>
                        </a:rPr>
                        <a:t>23</a:t>
                      </a:r>
                      <a:endParaRPr lang="en-US" sz="1400" dirty="0">
                        <a:latin typeface="Arial Black" panose="020B0A04020102020204" pitchFamily="34" charset="0"/>
                      </a:endParaRPr>
                    </a:p>
                  </a:txBody>
                  <a:tcPr>
                    <a:lnB w="12700" cap="flat" cmpd="sng" algn="ctr">
                      <a:noFill/>
                      <a:prstDash val="solid"/>
                      <a:round/>
                      <a:headEnd type="none" w="med" len="med"/>
                      <a:tailEnd type="none" w="med" len="med"/>
                    </a:lnB>
                  </a:tcPr>
                </a:tc>
                <a:tc>
                  <a:txBody>
                    <a:bodyPr/>
                    <a:lstStyle/>
                    <a:p>
                      <a:pPr algn="ctr"/>
                      <a:r>
                        <a:rPr lang="en-US" sz="1400" dirty="0" smtClean="0">
                          <a:latin typeface="Arial Black" panose="020B0A04020102020204" pitchFamily="34" charset="0"/>
                        </a:rPr>
                        <a:t>23</a:t>
                      </a:r>
                      <a:endParaRPr lang="en-US" sz="1400" dirty="0">
                        <a:latin typeface="Arial Black" panose="020B0A04020102020204" pitchFamily="34" charset="0"/>
                      </a:endParaRPr>
                    </a:p>
                  </a:txBody>
                  <a:tcPr>
                    <a:lnB w="12700" cap="flat" cmpd="sng" algn="ctr">
                      <a:noFill/>
                      <a:prstDash val="solid"/>
                      <a:round/>
                      <a:headEnd type="none" w="med" len="med"/>
                      <a:tailEnd type="none" w="med" len="med"/>
                    </a:lnB>
                  </a:tcPr>
                </a:tc>
                <a:tc>
                  <a:txBody>
                    <a:bodyPr/>
                    <a:lstStyle/>
                    <a:p>
                      <a:pPr algn="ctr"/>
                      <a:r>
                        <a:rPr lang="en-US" sz="1400" dirty="0" smtClean="0">
                          <a:latin typeface="Arial Black" panose="020B0A04020102020204" pitchFamily="34" charset="0"/>
                        </a:rPr>
                        <a:t>23</a:t>
                      </a:r>
                      <a:endParaRPr lang="en-US" sz="1400" dirty="0">
                        <a:latin typeface="Arial Black" panose="020B0A04020102020204" pitchFamily="34" charset="0"/>
                      </a:endParaRPr>
                    </a:p>
                  </a:txBody>
                  <a:tcPr>
                    <a:lnB w="12700" cap="flat" cmpd="sng" algn="ctr">
                      <a:noFill/>
                      <a:prstDash val="solid"/>
                      <a:round/>
                      <a:headEnd type="none" w="med" len="med"/>
                      <a:tailEnd type="none" w="med" len="med"/>
                    </a:lnB>
                  </a:tcPr>
                </a:tc>
              </a:tr>
              <a:tr h="274320">
                <a:tc>
                  <a:txBody>
                    <a:bodyPr/>
                    <a:lstStyle/>
                    <a:p>
                      <a:r>
                        <a:rPr lang="en-US" sz="1400" dirty="0" smtClean="0">
                          <a:latin typeface="Arial Black" panose="020B0A04020102020204" pitchFamily="34" charset="0"/>
                        </a:rPr>
                        <a:t>Household member incarcerated</a:t>
                      </a:r>
                      <a:endParaRPr lang="en-US" sz="1400" dirty="0">
                        <a:latin typeface="Arial Black" panose="020B0A04020102020204" pitchFamily="34" charset="0"/>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latin typeface="Arial Black" panose="020B0A04020102020204" pitchFamily="34" charset="0"/>
                        </a:rPr>
                        <a:t>5</a:t>
                      </a:r>
                      <a:endParaRPr lang="en-US" sz="1400" dirty="0">
                        <a:latin typeface="Arial Black" panose="020B0A04020102020204" pitchFamily="34" charset="0"/>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latin typeface="Arial Black" panose="020B0A04020102020204" pitchFamily="34" charset="0"/>
                        </a:rPr>
                        <a:t>6</a:t>
                      </a:r>
                      <a:endParaRPr lang="en-US" sz="1400" dirty="0">
                        <a:latin typeface="Arial Black" panose="020B0A04020102020204" pitchFamily="34" charset="0"/>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latin typeface="Arial Black" panose="020B0A04020102020204" pitchFamily="34" charset="0"/>
                        </a:rPr>
                        <a:t>6</a:t>
                      </a:r>
                      <a:endParaRPr lang="en-US" sz="1400" dirty="0">
                        <a:latin typeface="Arial Black" panose="020B0A04020102020204" pitchFamily="34" charset="0"/>
                      </a:endParaRPr>
                    </a:p>
                  </a:txBody>
                  <a:tcP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74320">
                <a:tc>
                  <a:txBody>
                    <a:bodyPr/>
                    <a:lstStyle/>
                    <a:p>
                      <a:r>
                        <a:rPr lang="en-US" sz="1400" dirty="0" smtClean="0">
                          <a:latin typeface="Arial Black" panose="020B0A04020102020204" pitchFamily="34" charset="0"/>
                        </a:rPr>
                        <a:t>Witness domestic</a:t>
                      </a:r>
                      <a:r>
                        <a:rPr lang="en-US" sz="1400" baseline="0" dirty="0" smtClean="0">
                          <a:latin typeface="Arial Black" panose="020B0A04020102020204" pitchFamily="34" charset="0"/>
                        </a:rPr>
                        <a:t> violence</a:t>
                      </a:r>
                      <a:endParaRPr lang="en-US" sz="1400" dirty="0">
                        <a:latin typeface="Arial Black" panose="020B0A04020102020204" pitchFamily="34" charset="0"/>
                      </a:endParaRPr>
                    </a:p>
                  </a:txBody>
                  <a:tcPr>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Arial Black" panose="020B0A04020102020204" pitchFamily="34" charset="0"/>
                        </a:rPr>
                        <a:t>16</a:t>
                      </a:r>
                      <a:endParaRPr lang="en-US" sz="1400" dirty="0">
                        <a:latin typeface="Arial Black" panose="020B0A04020102020204" pitchFamily="34" charset="0"/>
                      </a:endParaRPr>
                    </a:p>
                  </a:txBody>
                  <a:tcP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latin typeface="Arial Black" panose="020B0A04020102020204" pitchFamily="34" charset="0"/>
                        </a:rPr>
                        <a:t>14</a:t>
                      </a:r>
                      <a:endParaRPr lang="en-US" sz="1400" dirty="0">
                        <a:latin typeface="Arial Black" panose="020B0A04020102020204" pitchFamily="34" charset="0"/>
                      </a:endParaRPr>
                    </a:p>
                  </a:txBody>
                  <a:tcP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latin typeface="Arial Black" panose="020B0A04020102020204" pitchFamily="34" charset="0"/>
                        </a:rPr>
                        <a:t>15</a:t>
                      </a:r>
                      <a:endParaRPr lang="en-US" sz="1400" dirty="0">
                        <a:latin typeface="Arial Black" panose="020B0A04020102020204" pitchFamily="34" charset="0"/>
                      </a:endParaRPr>
                    </a:p>
                  </a:txBody>
                  <a:tcP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4320">
                <a:tc>
                  <a:txBody>
                    <a:bodyPr/>
                    <a:lstStyle/>
                    <a:p>
                      <a:r>
                        <a:rPr lang="en-US" sz="1400" b="1" dirty="0" smtClean="0">
                          <a:latin typeface="Arial Black" panose="020B0A04020102020204" pitchFamily="34" charset="0"/>
                        </a:rPr>
                        <a:t>ACE Score</a:t>
                      </a:r>
                      <a:endParaRPr lang="en-US" sz="1400" b="1" dirty="0">
                        <a:latin typeface="Arial Black" panose="020B0A040201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Arial Black" panose="020B0A040201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Arial Black" panose="020B0A040201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Arial Black" panose="020B0A040201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20">
                <a:tc>
                  <a:txBody>
                    <a:bodyPr/>
                    <a:lstStyle/>
                    <a:p>
                      <a:r>
                        <a:rPr lang="en-US" sz="1400" dirty="0" smtClean="0">
                          <a:latin typeface="Arial Black" panose="020B0A04020102020204" pitchFamily="34" charset="0"/>
                        </a:rPr>
                        <a:t>0</a:t>
                      </a:r>
                      <a:endParaRPr lang="en-US" sz="1400" dirty="0">
                        <a:latin typeface="Arial Black" panose="020B0A04020102020204" pitchFamily="34" charset="0"/>
                      </a:endParaRPr>
                    </a:p>
                  </a:txBody>
                  <a:tcPr>
                    <a:lnT w="12700" cap="flat" cmpd="sng" algn="ctr">
                      <a:solidFill>
                        <a:schemeClr val="tx1"/>
                      </a:solidFill>
                      <a:prstDash val="solid"/>
                      <a:round/>
                      <a:headEnd type="none" w="med" len="med"/>
                      <a:tailEnd type="none" w="med" len="med"/>
                    </a:lnT>
                  </a:tcPr>
                </a:tc>
                <a:tc>
                  <a:txBody>
                    <a:bodyPr/>
                    <a:lstStyle/>
                    <a:p>
                      <a:pPr algn="ctr"/>
                      <a:r>
                        <a:rPr lang="en-US" sz="1400" dirty="0" smtClean="0">
                          <a:latin typeface="Arial Black" panose="020B0A04020102020204" pitchFamily="34" charset="0"/>
                        </a:rPr>
                        <a:t>40</a:t>
                      </a:r>
                      <a:endParaRPr lang="en-US" sz="1400" dirty="0">
                        <a:latin typeface="Arial Black" panose="020B0A04020102020204" pitchFamily="34" charset="0"/>
                      </a:endParaRPr>
                    </a:p>
                  </a:txBody>
                  <a:tcPr>
                    <a:lnT w="12700" cap="flat" cmpd="sng" algn="ctr">
                      <a:solidFill>
                        <a:schemeClr val="tx1"/>
                      </a:solidFill>
                      <a:prstDash val="solid"/>
                      <a:round/>
                      <a:headEnd type="none" w="med" len="med"/>
                      <a:tailEnd type="none" w="med" len="med"/>
                    </a:lnT>
                  </a:tcPr>
                </a:tc>
                <a:tc>
                  <a:txBody>
                    <a:bodyPr/>
                    <a:lstStyle/>
                    <a:p>
                      <a:pPr algn="ctr"/>
                      <a:r>
                        <a:rPr lang="en-US" sz="1400" dirty="0" smtClean="0">
                          <a:latin typeface="Arial Black" panose="020B0A04020102020204" pitchFamily="34" charset="0"/>
                        </a:rPr>
                        <a:t>41</a:t>
                      </a:r>
                      <a:endParaRPr lang="en-US" sz="1400" dirty="0">
                        <a:latin typeface="Arial Black" panose="020B0A04020102020204" pitchFamily="34" charset="0"/>
                      </a:endParaRPr>
                    </a:p>
                  </a:txBody>
                  <a:tcPr>
                    <a:lnT w="12700" cap="flat" cmpd="sng" algn="ctr">
                      <a:solidFill>
                        <a:schemeClr val="tx1"/>
                      </a:solidFill>
                      <a:prstDash val="solid"/>
                      <a:round/>
                      <a:headEnd type="none" w="med" len="med"/>
                      <a:tailEnd type="none" w="med" len="med"/>
                    </a:lnT>
                  </a:tcPr>
                </a:tc>
                <a:tc>
                  <a:txBody>
                    <a:bodyPr/>
                    <a:lstStyle/>
                    <a:p>
                      <a:pPr algn="ctr"/>
                      <a:r>
                        <a:rPr lang="en-US" sz="1400" dirty="0" smtClean="0">
                          <a:latin typeface="Arial Black" panose="020B0A04020102020204" pitchFamily="34" charset="0"/>
                        </a:rPr>
                        <a:t>41</a:t>
                      </a:r>
                      <a:endParaRPr lang="en-US" sz="1400" dirty="0">
                        <a:latin typeface="Arial Black" panose="020B0A04020102020204" pitchFamily="34" charset="0"/>
                      </a:endParaRPr>
                    </a:p>
                  </a:txBody>
                  <a:tcPr>
                    <a:lnT w="12700" cap="flat" cmpd="sng" algn="ctr">
                      <a:solidFill>
                        <a:schemeClr val="tx1"/>
                      </a:solidFill>
                      <a:prstDash val="solid"/>
                      <a:round/>
                      <a:headEnd type="none" w="med" len="med"/>
                      <a:tailEnd type="none" w="med" len="med"/>
                    </a:lnT>
                  </a:tcPr>
                </a:tc>
              </a:tr>
              <a:tr h="274320">
                <a:tc>
                  <a:txBody>
                    <a:bodyPr/>
                    <a:lstStyle/>
                    <a:p>
                      <a:r>
                        <a:rPr lang="en-US" sz="1400" dirty="0" smtClean="0">
                          <a:latin typeface="Arial Black" panose="020B0A04020102020204" pitchFamily="34" charset="0"/>
                        </a:rPr>
                        <a:t>1</a:t>
                      </a:r>
                      <a:endParaRPr lang="en-US" sz="1400" dirty="0">
                        <a:latin typeface="Arial Black" panose="020B0A04020102020204" pitchFamily="34" charset="0"/>
                      </a:endParaRPr>
                    </a:p>
                  </a:txBody>
                  <a:tcPr/>
                </a:tc>
                <a:tc>
                  <a:txBody>
                    <a:bodyPr/>
                    <a:lstStyle/>
                    <a:p>
                      <a:pPr algn="ctr"/>
                      <a:r>
                        <a:rPr lang="en-US" sz="1400" dirty="0" smtClean="0">
                          <a:latin typeface="Arial Black" panose="020B0A04020102020204" pitchFamily="34" charset="0"/>
                        </a:rPr>
                        <a:t>22</a:t>
                      </a:r>
                      <a:endParaRPr lang="en-US" sz="1400" dirty="0">
                        <a:latin typeface="Arial Black" panose="020B0A04020102020204" pitchFamily="34" charset="0"/>
                      </a:endParaRPr>
                    </a:p>
                  </a:txBody>
                  <a:tcPr/>
                </a:tc>
                <a:tc>
                  <a:txBody>
                    <a:bodyPr/>
                    <a:lstStyle/>
                    <a:p>
                      <a:pPr algn="ctr"/>
                      <a:r>
                        <a:rPr lang="en-US" sz="1400" dirty="0" smtClean="0">
                          <a:latin typeface="Arial Black" panose="020B0A04020102020204" pitchFamily="34" charset="0"/>
                        </a:rPr>
                        <a:t>25</a:t>
                      </a:r>
                      <a:endParaRPr lang="en-US" sz="1400" dirty="0">
                        <a:latin typeface="Arial Black" panose="020B0A04020102020204" pitchFamily="34" charset="0"/>
                      </a:endParaRPr>
                    </a:p>
                  </a:txBody>
                  <a:tcPr/>
                </a:tc>
                <a:tc>
                  <a:txBody>
                    <a:bodyPr/>
                    <a:lstStyle/>
                    <a:p>
                      <a:pPr algn="ctr"/>
                      <a:r>
                        <a:rPr lang="en-US" sz="1400" dirty="0" smtClean="0">
                          <a:latin typeface="Arial Black" panose="020B0A04020102020204" pitchFamily="34" charset="0"/>
                        </a:rPr>
                        <a:t>24</a:t>
                      </a:r>
                      <a:endParaRPr lang="en-US" sz="1400" dirty="0">
                        <a:latin typeface="Arial Black" panose="020B0A04020102020204" pitchFamily="34" charset="0"/>
                      </a:endParaRPr>
                    </a:p>
                  </a:txBody>
                  <a:tcPr/>
                </a:tc>
              </a:tr>
              <a:tr h="274320">
                <a:tc>
                  <a:txBody>
                    <a:bodyPr/>
                    <a:lstStyle/>
                    <a:p>
                      <a:r>
                        <a:rPr lang="en-US" sz="1400" dirty="0" smtClean="0">
                          <a:latin typeface="Arial Black" panose="020B0A04020102020204" pitchFamily="34" charset="0"/>
                        </a:rPr>
                        <a:t>2</a:t>
                      </a:r>
                      <a:endParaRPr lang="en-US" sz="1400" dirty="0">
                        <a:latin typeface="Arial Black" panose="020B0A04020102020204" pitchFamily="34" charset="0"/>
                      </a:endParaRPr>
                    </a:p>
                  </a:txBody>
                  <a:tcPr/>
                </a:tc>
                <a:tc>
                  <a:txBody>
                    <a:bodyPr/>
                    <a:lstStyle/>
                    <a:p>
                      <a:pPr algn="ctr"/>
                      <a:r>
                        <a:rPr lang="en-US" sz="1400" dirty="0" smtClean="0">
                          <a:latin typeface="Arial Black" panose="020B0A04020102020204" pitchFamily="34" charset="0"/>
                        </a:rPr>
                        <a:t>13</a:t>
                      </a:r>
                      <a:endParaRPr lang="en-US" sz="1400" dirty="0">
                        <a:latin typeface="Arial Black" panose="020B0A04020102020204" pitchFamily="34" charset="0"/>
                      </a:endParaRPr>
                    </a:p>
                  </a:txBody>
                  <a:tcPr/>
                </a:tc>
                <a:tc>
                  <a:txBody>
                    <a:bodyPr/>
                    <a:lstStyle/>
                    <a:p>
                      <a:pPr algn="ctr"/>
                      <a:r>
                        <a:rPr lang="en-US" sz="1400" dirty="0" smtClean="0">
                          <a:latin typeface="Arial Black" panose="020B0A04020102020204" pitchFamily="34" charset="0"/>
                        </a:rPr>
                        <a:t>13</a:t>
                      </a:r>
                      <a:endParaRPr lang="en-US" sz="1400" dirty="0">
                        <a:latin typeface="Arial Black" panose="020B0A04020102020204" pitchFamily="34" charset="0"/>
                      </a:endParaRPr>
                    </a:p>
                  </a:txBody>
                  <a:tcPr/>
                </a:tc>
                <a:tc>
                  <a:txBody>
                    <a:bodyPr/>
                    <a:lstStyle/>
                    <a:p>
                      <a:pPr algn="ctr"/>
                      <a:r>
                        <a:rPr lang="en-US" sz="1400" dirty="0" smtClean="0">
                          <a:latin typeface="Arial Black" panose="020B0A04020102020204" pitchFamily="34" charset="0"/>
                        </a:rPr>
                        <a:t>13</a:t>
                      </a:r>
                      <a:endParaRPr lang="en-US" sz="1400" dirty="0">
                        <a:latin typeface="Arial Black" panose="020B0A04020102020204" pitchFamily="34" charset="0"/>
                      </a:endParaRPr>
                    </a:p>
                  </a:txBody>
                  <a:tcPr/>
                </a:tc>
              </a:tr>
              <a:tr h="274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Black" panose="020B0A04020102020204" pitchFamily="34" charset="0"/>
                        </a:rPr>
                        <a:t>3+</a:t>
                      </a:r>
                    </a:p>
                  </a:txBody>
                  <a:tcPr/>
                </a:tc>
                <a:tc>
                  <a:txBody>
                    <a:bodyPr/>
                    <a:lstStyle/>
                    <a:p>
                      <a:pPr algn="ctr"/>
                      <a:r>
                        <a:rPr lang="en-US" sz="1400" dirty="0" smtClean="0">
                          <a:latin typeface="Arial Black" panose="020B0A04020102020204" pitchFamily="34" charset="0"/>
                        </a:rPr>
                        <a:t>25</a:t>
                      </a:r>
                      <a:endParaRPr lang="en-US" sz="1400" dirty="0">
                        <a:latin typeface="Arial Black" panose="020B0A04020102020204" pitchFamily="34" charset="0"/>
                      </a:endParaRPr>
                    </a:p>
                  </a:txBody>
                  <a:tcPr/>
                </a:tc>
                <a:tc>
                  <a:txBody>
                    <a:bodyPr/>
                    <a:lstStyle/>
                    <a:p>
                      <a:pPr algn="ctr"/>
                      <a:r>
                        <a:rPr lang="en-US" sz="1400" dirty="0" smtClean="0">
                          <a:latin typeface="Arial Black" panose="020B0A04020102020204" pitchFamily="34" charset="0"/>
                        </a:rPr>
                        <a:t>21</a:t>
                      </a:r>
                      <a:endParaRPr lang="en-US" sz="1400" dirty="0">
                        <a:latin typeface="Arial Black" panose="020B0A04020102020204" pitchFamily="34" charset="0"/>
                      </a:endParaRPr>
                    </a:p>
                  </a:txBody>
                  <a:tcPr/>
                </a:tc>
                <a:tc>
                  <a:txBody>
                    <a:bodyPr/>
                    <a:lstStyle/>
                    <a:p>
                      <a:pPr algn="ctr"/>
                      <a:r>
                        <a:rPr lang="en-US" sz="1400" dirty="0" smtClean="0">
                          <a:latin typeface="Arial Black" panose="020B0A04020102020204" pitchFamily="34" charset="0"/>
                        </a:rPr>
                        <a:t>23</a:t>
                      </a:r>
                      <a:endParaRPr lang="en-US" sz="1400" dirty="0">
                        <a:latin typeface="Arial Black" panose="020B0A04020102020204" pitchFamily="34" charset="0"/>
                      </a:endParaRPr>
                    </a:p>
                  </a:txBody>
                  <a:tcPr/>
                </a:tc>
              </a:tr>
            </a:tbl>
          </a:graphicData>
        </a:graphic>
      </p:graphicFrame>
    </p:spTree>
    <p:extLst>
      <p:ext uri="{BB962C8B-B14F-4D97-AF65-F5344CB8AC3E}">
        <p14:creationId xmlns:p14="http://schemas.microsoft.com/office/powerpoint/2010/main" val="3476818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Grp="1" noChangeArrowheads="1"/>
          </p:cNvSpPr>
          <p:nvPr>
            <p:ph type="title"/>
          </p:nvPr>
        </p:nvSpPr>
        <p:spPr>
          <a:xfrm>
            <a:off x="0" y="0"/>
            <a:ext cx="12192000" cy="1252728"/>
          </a:xfrm>
          <a:prstGeom prst="rect">
            <a:avLst/>
          </a:prstGeom>
        </p:spPr>
        <p:txBody>
          <a:bodyPr vert="horz" wrap="square" lIns="91440" tIns="45720" rIns="45720" bIns="45720" numCol="1" rtlCol="0" anchor="ctr" anchorCtr="0" compatLnSpc="1">
            <a:prstTxWarp prst="textNoShape">
              <a:avLst/>
            </a:prstTxWarp>
            <a:noAutofit/>
            <a:scene3d>
              <a:camera prst="orthographicFront"/>
              <a:lightRig rig="threePt" dir="t">
                <a:rot lat="0" lon="0" rev="4800000"/>
              </a:lightRig>
            </a:scene3d>
            <a:sp3d prstMaterial="matte">
              <a:bevelT w="50800" h="10160"/>
            </a:sp3d>
          </a:bodyPr>
          <a:lstStyle/>
          <a:p>
            <a:pPr eaLnBrk="1" fontAlgn="auto" hangingPunct="1">
              <a:spcAft>
                <a:spcPts val="0"/>
              </a:spcAft>
              <a:defRPr/>
            </a:pPr>
            <a:r>
              <a:rPr lang="en-US" dirty="0" smtClean="0"/>
              <a:t>Physical</a:t>
            </a:r>
            <a:r>
              <a:rPr lang="en-US" dirty="0"/>
              <a:t> Health &amp; Trauma</a:t>
            </a:r>
          </a:p>
        </p:txBody>
      </p:sp>
      <p:sp>
        <p:nvSpPr>
          <p:cNvPr id="2" name="Content Placeholder 1"/>
          <p:cNvSpPr>
            <a:spLocks noGrp="1"/>
          </p:cNvSpPr>
          <p:nvPr>
            <p:ph idx="1"/>
          </p:nvPr>
        </p:nvSpPr>
        <p:spPr>
          <a:xfrm>
            <a:off x="2305050" y="2679720"/>
            <a:ext cx="7734300" cy="3581399"/>
          </a:xfrm>
          <a:solidFill>
            <a:schemeClr val="bg1"/>
          </a:solidFill>
        </p:spPr>
        <p:txBody>
          <a:bodyPr>
            <a:normAutofit fontScale="92500" lnSpcReduction="10000"/>
          </a:bodyPr>
          <a:lstStyle/>
          <a:p>
            <a:pPr marL="457200" indent="-457200">
              <a:buFont typeface="Wingdings" panose="05000000000000000000" pitchFamily="2" charset="2"/>
              <a:buChar char="§"/>
            </a:pPr>
            <a:r>
              <a:rPr lang="en-US" sz="2400" dirty="0">
                <a:solidFill>
                  <a:schemeClr val="accent2">
                    <a:lumMod val="75000"/>
                  </a:schemeClr>
                </a:solidFill>
              </a:rPr>
              <a:t>Cigarette smoking</a:t>
            </a:r>
          </a:p>
          <a:p>
            <a:pPr marL="457200" indent="-457200">
              <a:buFont typeface="Wingdings" panose="05000000000000000000" pitchFamily="2" charset="2"/>
              <a:buChar char="§"/>
            </a:pPr>
            <a:r>
              <a:rPr lang="en-US" sz="2400" dirty="0">
                <a:solidFill>
                  <a:schemeClr val="accent2">
                    <a:lumMod val="75000"/>
                  </a:schemeClr>
                </a:solidFill>
              </a:rPr>
              <a:t>Suicidal behavior</a:t>
            </a:r>
          </a:p>
          <a:p>
            <a:pPr marL="457200" indent="-457200">
              <a:buFont typeface="Wingdings" panose="05000000000000000000" pitchFamily="2" charset="2"/>
              <a:buChar char="§"/>
            </a:pPr>
            <a:r>
              <a:rPr lang="en-US" sz="2400" dirty="0">
                <a:solidFill>
                  <a:schemeClr val="accent2">
                    <a:lumMod val="75000"/>
                  </a:schemeClr>
                </a:solidFill>
              </a:rPr>
              <a:t>Difficulty controlling anger</a:t>
            </a:r>
          </a:p>
          <a:p>
            <a:pPr marL="457200" indent="-457200">
              <a:buFont typeface="Wingdings" panose="05000000000000000000" pitchFamily="2" charset="2"/>
              <a:buChar char="§"/>
            </a:pPr>
            <a:r>
              <a:rPr lang="en-US" sz="2400" dirty="0">
                <a:solidFill>
                  <a:schemeClr val="accent2">
                    <a:lumMod val="75000"/>
                  </a:schemeClr>
                </a:solidFill>
              </a:rPr>
              <a:t>Memory impairment</a:t>
            </a:r>
          </a:p>
          <a:p>
            <a:pPr marL="457200" indent="-457200">
              <a:buFont typeface="Wingdings" panose="05000000000000000000" pitchFamily="2" charset="2"/>
              <a:buChar char="§"/>
            </a:pPr>
            <a:r>
              <a:rPr lang="en-US" sz="2400" dirty="0">
                <a:solidFill>
                  <a:schemeClr val="accent2">
                    <a:lumMod val="75000"/>
                  </a:schemeClr>
                </a:solidFill>
              </a:rPr>
              <a:t>Sexuality issues</a:t>
            </a:r>
          </a:p>
          <a:p>
            <a:pPr marL="457200" indent="-457200">
              <a:buFont typeface="Wingdings" panose="05000000000000000000" pitchFamily="2" charset="2"/>
              <a:buChar char="§"/>
            </a:pPr>
            <a:r>
              <a:rPr lang="en-US" sz="2400" dirty="0">
                <a:solidFill>
                  <a:schemeClr val="accent2">
                    <a:lumMod val="75000"/>
                  </a:schemeClr>
                </a:solidFill>
              </a:rPr>
              <a:t>Ulcers</a:t>
            </a:r>
          </a:p>
          <a:p>
            <a:pPr marL="457200" indent="-457200">
              <a:buFont typeface="Wingdings" panose="05000000000000000000" pitchFamily="2" charset="2"/>
              <a:buChar char="§"/>
            </a:pPr>
            <a:r>
              <a:rPr lang="en-US" sz="2400" dirty="0">
                <a:solidFill>
                  <a:schemeClr val="accent2">
                    <a:lumMod val="75000"/>
                  </a:schemeClr>
                </a:solidFill>
              </a:rPr>
              <a:t>Heart disease</a:t>
            </a:r>
          </a:p>
          <a:p>
            <a:pPr marL="457200" indent="-457200">
              <a:buFont typeface="Wingdings" panose="05000000000000000000" pitchFamily="2" charset="2"/>
              <a:buChar char="§"/>
            </a:pPr>
            <a:r>
              <a:rPr lang="en-US" sz="2400" dirty="0">
                <a:solidFill>
                  <a:schemeClr val="accent2">
                    <a:lumMod val="75000"/>
                  </a:schemeClr>
                </a:solidFill>
              </a:rPr>
              <a:t>Headaches</a:t>
            </a:r>
          </a:p>
          <a:p>
            <a:pPr marL="457200" indent="-457200">
              <a:buFont typeface="Wingdings" panose="05000000000000000000" pitchFamily="2" charset="2"/>
              <a:buChar char="§"/>
            </a:pPr>
            <a:r>
              <a:rPr lang="en-US" sz="2400" dirty="0">
                <a:solidFill>
                  <a:schemeClr val="accent2">
                    <a:lumMod val="75000"/>
                  </a:schemeClr>
                </a:solidFill>
              </a:rPr>
              <a:t>Adolescent pregnancy</a:t>
            </a:r>
            <a:endParaRPr lang="en-US" sz="2600" dirty="0">
              <a:solidFill>
                <a:schemeClr val="accent2">
                  <a:lumMod val="75000"/>
                </a:schemeClr>
              </a:solidFill>
            </a:endParaRPr>
          </a:p>
          <a:p>
            <a:endParaRPr lang="en-US" dirty="0"/>
          </a:p>
        </p:txBody>
      </p:sp>
      <p:sp>
        <p:nvSpPr>
          <p:cNvPr id="5" name="Content Placeholder 1"/>
          <p:cNvSpPr txBox="1">
            <a:spLocks/>
          </p:cNvSpPr>
          <p:nvPr/>
        </p:nvSpPr>
        <p:spPr>
          <a:xfrm>
            <a:off x="6903502" y="2602255"/>
            <a:ext cx="2895600" cy="3723114"/>
          </a:xfrm>
          <a:prstGeom prst="rect">
            <a:avLst/>
          </a:prstGeom>
          <a:solidFill>
            <a:schemeClr val="bg1"/>
          </a:solidFill>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lstStyle>
          <a:p>
            <a:pPr fontAlgn="auto">
              <a:spcAft>
                <a:spcPts val="0"/>
              </a:spcAft>
              <a:buClr>
                <a:srgbClr val="CC8866"/>
              </a:buClr>
              <a:buFont typeface="Wingdings" panose="05000000000000000000" pitchFamily="2" charset="2"/>
              <a:buChar char="§"/>
            </a:pPr>
            <a:r>
              <a:rPr lang="en-US" sz="2200" dirty="0">
                <a:solidFill>
                  <a:srgbClr val="7FADAF">
                    <a:lumMod val="75000"/>
                  </a:srgbClr>
                </a:solidFill>
                <a:latin typeface="Arial Black" panose="020B0A04020102020204" pitchFamily="34" charset="0"/>
              </a:rPr>
              <a:t>Obesity</a:t>
            </a:r>
          </a:p>
          <a:p>
            <a:pPr fontAlgn="auto">
              <a:spcAft>
                <a:spcPts val="0"/>
              </a:spcAft>
              <a:buClr>
                <a:srgbClr val="CC8866"/>
              </a:buClr>
              <a:buFont typeface="Wingdings" panose="05000000000000000000" pitchFamily="2" charset="2"/>
              <a:buChar char="§"/>
            </a:pPr>
            <a:r>
              <a:rPr lang="en-US" sz="2200" dirty="0">
                <a:solidFill>
                  <a:srgbClr val="7FADAF">
                    <a:lumMod val="75000"/>
                  </a:srgbClr>
                </a:solidFill>
                <a:latin typeface="Arial Black" panose="020B0A04020102020204" pitchFamily="34" charset="0"/>
              </a:rPr>
              <a:t>Lung disease</a:t>
            </a:r>
          </a:p>
          <a:p>
            <a:pPr fontAlgn="auto">
              <a:spcAft>
                <a:spcPts val="0"/>
              </a:spcAft>
              <a:buClr>
                <a:srgbClr val="CC8866"/>
              </a:buClr>
              <a:buFont typeface="Wingdings" panose="05000000000000000000" pitchFamily="2" charset="2"/>
              <a:buChar char="§"/>
            </a:pPr>
            <a:r>
              <a:rPr lang="en-US" sz="2200" dirty="0">
                <a:solidFill>
                  <a:srgbClr val="7FADAF">
                    <a:lumMod val="75000"/>
                  </a:srgbClr>
                </a:solidFill>
                <a:latin typeface="Arial Black" panose="020B0A04020102020204" pitchFamily="34" charset="0"/>
              </a:rPr>
              <a:t>Cancer</a:t>
            </a:r>
          </a:p>
          <a:p>
            <a:pPr fontAlgn="auto">
              <a:spcAft>
                <a:spcPts val="0"/>
              </a:spcAft>
              <a:buClr>
                <a:srgbClr val="CC8866"/>
              </a:buClr>
              <a:buFont typeface="Wingdings" panose="05000000000000000000" pitchFamily="2" charset="2"/>
              <a:buChar char="§"/>
            </a:pPr>
            <a:r>
              <a:rPr lang="en-US" sz="2200" dirty="0">
                <a:solidFill>
                  <a:srgbClr val="7FADAF">
                    <a:lumMod val="75000"/>
                  </a:srgbClr>
                </a:solidFill>
                <a:latin typeface="Arial Black" panose="020B0A04020102020204" pitchFamily="34" charset="0"/>
              </a:rPr>
              <a:t>Arthritis</a:t>
            </a:r>
          </a:p>
          <a:p>
            <a:pPr fontAlgn="auto">
              <a:spcAft>
                <a:spcPts val="0"/>
              </a:spcAft>
              <a:buClr>
                <a:srgbClr val="CC8866"/>
              </a:buClr>
              <a:buFont typeface="Wingdings" panose="05000000000000000000" pitchFamily="2" charset="2"/>
              <a:buChar char="§"/>
            </a:pPr>
            <a:r>
              <a:rPr lang="en-US" sz="2200" dirty="0">
                <a:solidFill>
                  <a:srgbClr val="7FADAF">
                    <a:lumMod val="75000"/>
                  </a:srgbClr>
                </a:solidFill>
                <a:latin typeface="Arial Black" panose="020B0A04020102020204" pitchFamily="34" charset="0"/>
              </a:rPr>
              <a:t>Fractures</a:t>
            </a:r>
          </a:p>
          <a:p>
            <a:pPr fontAlgn="auto">
              <a:spcAft>
                <a:spcPts val="0"/>
              </a:spcAft>
              <a:buClr>
                <a:srgbClr val="CC8866"/>
              </a:buClr>
              <a:buFont typeface="Wingdings" panose="05000000000000000000" pitchFamily="2" charset="2"/>
              <a:buChar char="§"/>
            </a:pPr>
            <a:r>
              <a:rPr lang="en-US" sz="2200" dirty="0">
                <a:solidFill>
                  <a:srgbClr val="7FADAF">
                    <a:lumMod val="75000"/>
                  </a:srgbClr>
                </a:solidFill>
                <a:latin typeface="Arial Black" panose="020B0A04020102020204" pitchFamily="34" charset="0"/>
              </a:rPr>
              <a:t>Anemia</a:t>
            </a:r>
          </a:p>
          <a:p>
            <a:pPr fontAlgn="auto">
              <a:spcAft>
                <a:spcPts val="0"/>
              </a:spcAft>
              <a:buClr>
                <a:srgbClr val="CC8866"/>
              </a:buClr>
              <a:buFont typeface="Wingdings" panose="05000000000000000000" pitchFamily="2" charset="2"/>
              <a:buChar char="§"/>
            </a:pPr>
            <a:r>
              <a:rPr lang="en-US" sz="2200" dirty="0">
                <a:solidFill>
                  <a:srgbClr val="7FADAF">
                    <a:lumMod val="75000"/>
                  </a:srgbClr>
                </a:solidFill>
                <a:latin typeface="Arial Black" panose="020B0A04020102020204" pitchFamily="34" charset="0"/>
              </a:rPr>
              <a:t>Back pain</a:t>
            </a:r>
          </a:p>
          <a:p>
            <a:pPr fontAlgn="auto">
              <a:spcAft>
                <a:spcPts val="0"/>
              </a:spcAft>
              <a:buClr>
                <a:srgbClr val="CC8866"/>
              </a:buClr>
              <a:buFont typeface="Wingdings" panose="05000000000000000000" pitchFamily="2" charset="2"/>
              <a:buChar char="§"/>
            </a:pPr>
            <a:r>
              <a:rPr lang="en-US" sz="2200" dirty="0">
                <a:solidFill>
                  <a:srgbClr val="7FADAF">
                    <a:lumMod val="75000"/>
                  </a:srgbClr>
                </a:solidFill>
                <a:latin typeface="Arial Black" panose="020B0A04020102020204" pitchFamily="34" charset="0"/>
              </a:rPr>
              <a:t>Skin disease</a:t>
            </a:r>
          </a:p>
          <a:p>
            <a:pPr fontAlgn="auto">
              <a:spcAft>
                <a:spcPts val="0"/>
              </a:spcAft>
              <a:buClr>
                <a:srgbClr val="CC8866"/>
              </a:buClr>
              <a:buFont typeface="Wingdings" panose="05000000000000000000" pitchFamily="2" charset="2"/>
              <a:buChar char="§"/>
            </a:pPr>
            <a:r>
              <a:rPr lang="en-US" sz="2200" dirty="0">
                <a:solidFill>
                  <a:srgbClr val="7FADAF">
                    <a:lumMod val="75000"/>
                  </a:srgbClr>
                </a:solidFill>
                <a:latin typeface="Arial Black" panose="020B0A04020102020204" pitchFamily="34" charset="0"/>
              </a:rPr>
              <a:t>Premature death</a:t>
            </a:r>
          </a:p>
          <a:p>
            <a:pPr fontAlgn="auto">
              <a:spcAft>
                <a:spcPts val="0"/>
              </a:spcAft>
              <a:buClr>
                <a:srgbClr val="CC8866"/>
              </a:buClr>
              <a:buFont typeface="Wingdings" panose="05000000000000000000" pitchFamily="2" charset="2"/>
              <a:buChar char="§"/>
            </a:pPr>
            <a:endParaRPr lang="en-US" sz="2400" dirty="0">
              <a:solidFill>
                <a:srgbClr val="507282"/>
              </a:solidFill>
              <a:latin typeface="Arial Black" panose="020B0A04020102020204" pitchFamily="34" charset="0"/>
            </a:endParaRPr>
          </a:p>
          <a:p>
            <a:pPr fontAlgn="auto">
              <a:spcAft>
                <a:spcPts val="0"/>
              </a:spcAft>
              <a:buClr>
                <a:srgbClr val="CC8866"/>
              </a:buClr>
              <a:buFont typeface="Wingdings" panose="05000000000000000000" pitchFamily="2" charset="2"/>
              <a:buChar char="§"/>
            </a:pPr>
            <a:endParaRPr lang="en-US" sz="2400" dirty="0">
              <a:solidFill>
                <a:srgbClr val="507282"/>
              </a:solidFill>
              <a:latin typeface="Arial Black" panose="020B0A04020102020204" pitchFamily="34" charset="0"/>
            </a:endParaRPr>
          </a:p>
          <a:p>
            <a:pPr fontAlgn="auto">
              <a:spcAft>
                <a:spcPts val="0"/>
              </a:spcAft>
              <a:buClr>
                <a:srgbClr val="CC8866"/>
              </a:buClr>
              <a:buFont typeface="Wingdings" panose="05000000000000000000" pitchFamily="2" charset="2"/>
              <a:buChar char="§"/>
            </a:pPr>
            <a:endParaRPr lang="en-US" sz="2400" dirty="0">
              <a:solidFill>
                <a:srgbClr val="507282"/>
              </a:solidFill>
              <a:latin typeface="Arial Black" panose="020B0A04020102020204" pitchFamily="34" charset="0"/>
            </a:endParaRPr>
          </a:p>
          <a:p>
            <a:pPr fontAlgn="auto">
              <a:spcAft>
                <a:spcPts val="0"/>
              </a:spcAft>
              <a:buClr>
                <a:srgbClr val="CC8866"/>
              </a:buClr>
              <a:buFont typeface="Wingdings" panose="05000000000000000000" pitchFamily="2" charset="2"/>
              <a:buChar char="§"/>
            </a:pPr>
            <a:endParaRPr lang="en-US" dirty="0">
              <a:solidFill>
                <a:prstClr val="black"/>
              </a:solidFill>
              <a:latin typeface="Arial Black" panose="020B0A04020102020204" pitchFamily="34" charset="0"/>
            </a:endParaRPr>
          </a:p>
        </p:txBody>
      </p:sp>
      <p:sp>
        <p:nvSpPr>
          <p:cNvPr id="3" name="TextBox 2"/>
          <p:cNvSpPr txBox="1"/>
          <p:nvPr/>
        </p:nvSpPr>
        <p:spPr>
          <a:xfrm>
            <a:off x="2133600" y="1808748"/>
            <a:ext cx="8077200" cy="830997"/>
          </a:xfrm>
          <a:prstGeom prst="rect">
            <a:avLst/>
          </a:prstGeom>
          <a:noFill/>
        </p:spPr>
        <p:txBody>
          <a:bodyPr wrap="square" rtlCol="0">
            <a:spAutoFit/>
          </a:bodyPr>
          <a:lstStyle/>
          <a:p>
            <a:pPr eaLnBrk="1" fontAlgn="auto" hangingPunct="1">
              <a:spcBef>
                <a:spcPts val="0"/>
              </a:spcBef>
              <a:spcAft>
                <a:spcPts val="0"/>
              </a:spcAft>
            </a:pPr>
            <a:r>
              <a:rPr lang="en-US" sz="2400" b="1" dirty="0">
                <a:solidFill>
                  <a:prstClr val="black"/>
                </a:solidFill>
                <a:latin typeface="Arial Black" panose="020B0A04020102020204" pitchFamily="34" charset="0"/>
                <a:ea typeface="+mn-ea"/>
              </a:rPr>
              <a:t>ACE studies* demonstrate that childhood trauma </a:t>
            </a:r>
            <a:r>
              <a:rPr lang="en-US" sz="2400" b="1" u="sng" dirty="0">
                <a:solidFill>
                  <a:prstClr val="black"/>
                </a:solidFill>
                <a:latin typeface="Arial Black" panose="020B0A04020102020204" pitchFamily="34" charset="0"/>
                <a:ea typeface="+mn-ea"/>
              </a:rPr>
              <a:t>significantly</a:t>
            </a:r>
            <a:r>
              <a:rPr lang="en-US" sz="2400" b="1" dirty="0">
                <a:solidFill>
                  <a:prstClr val="black"/>
                </a:solidFill>
                <a:latin typeface="Arial Black" panose="020B0A04020102020204" pitchFamily="34" charset="0"/>
                <a:ea typeface="+mn-ea"/>
              </a:rPr>
              <a:t> increases the risk of:</a:t>
            </a:r>
          </a:p>
        </p:txBody>
      </p:sp>
      <p:sp>
        <p:nvSpPr>
          <p:cNvPr id="6" name="TextBox 5"/>
          <p:cNvSpPr txBox="1"/>
          <p:nvPr/>
        </p:nvSpPr>
        <p:spPr>
          <a:xfrm>
            <a:off x="1362211" y="6140703"/>
            <a:ext cx="4343400" cy="369332"/>
          </a:xfrm>
          <a:prstGeom prst="rect">
            <a:avLst/>
          </a:prstGeom>
          <a:noFill/>
        </p:spPr>
        <p:txBody>
          <a:bodyPr wrap="square" rtlCol="0">
            <a:spAutoFit/>
          </a:bodyPr>
          <a:lstStyle/>
          <a:p>
            <a:pPr eaLnBrk="1" fontAlgn="auto" hangingPunct="1">
              <a:spcBef>
                <a:spcPts val="0"/>
              </a:spcBef>
              <a:spcAft>
                <a:spcPts val="0"/>
              </a:spcAft>
            </a:pPr>
            <a:r>
              <a:rPr lang="en-US" dirty="0">
                <a:solidFill>
                  <a:prstClr val="black"/>
                </a:solidFill>
                <a:latin typeface="Arial"/>
                <a:ea typeface="+mn-ea"/>
              </a:rPr>
              <a:t>* </a:t>
            </a:r>
            <a:r>
              <a:rPr lang="en-US" sz="1600" dirty="0">
                <a:solidFill>
                  <a:prstClr val="black"/>
                </a:solidFill>
                <a:latin typeface="Sylfaen" panose="010A0502050306030303" pitchFamily="18" charset="0"/>
                <a:ea typeface="+mn-ea"/>
              </a:rPr>
              <a:t>Citations to studies available upon request</a:t>
            </a:r>
          </a:p>
        </p:txBody>
      </p:sp>
    </p:spTree>
    <p:custDataLst>
      <p:tags r:id="rId1"/>
    </p:custDataLst>
    <p:extLst>
      <p:ext uri="{BB962C8B-B14F-4D97-AF65-F5344CB8AC3E}">
        <p14:creationId xmlns:p14="http://schemas.microsoft.com/office/powerpoint/2010/main" val="5829752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19200"/>
          </a:xfrm>
        </p:spPr>
        <p:txBody>
          <a:bodyPr>
            <a:normAutofit/>
          </a:bodyPr>
          <a:lstStyle/>
          <a:p>
            <a:pPr algn="ctr"/>
            <a:r>
              <a:rPr lang="en-US" dirty="0" smtClean="0"/>
              <a:t>Substance Use/Mental Health &amp; Trauma</a:t>
            </a:r>
            <a:endParaRPr lang="en-US" dirty="0"/>
          </a:p>
        </p:txBody>
      </p:sp>
      <p:sp>
        <p:nvSpPr>
          <p:cNvPr id="3" name="Content Placeholder 2"/>
          <p:cNvSpPr>
            <a:spLocks noGrp="1"/>
          </p:cNvSpPr>
          <p:nvPr>
            <p:ph idx="1"/>
          </p:nvPr>
        </p:nvSpPr>
        <p:spPr>
          <a:xfrm>
            <a:off x="2101515" y="2676572"/>
            <a:ext cx="4223085" cy="3352800"/>
          </a:xfrm>
        </p:spPr>
        <p:txBody>
          <a:bodyPr>
            <a:noAutofit/>
          </a:bodyPr>
          <a:lstStyle/>
          <a:p>
            <a:pPr>
              <a:buFont typeface="Arial" panose="020B0604020202020204" pitchFamily="34" charset="0"/>
              <a:buChar char="•"/>
            </a:pPr>
            <a:r>
              <a:rPr lang="en-US" sz="2200" dirty="0"/>
              <a:t>Suicidality</a:t>
            </a:r>
          </a:p>
          <a:p>
            <a:pPr>
              <a:buFont typeface="Arial" panose="020B0604020202020204" pitchFamily="34" charset="0"/>
              <a:buChar char="•"/>
            </a:pPr>
            <a:r>
              <a:rPr lang="en-US" sz="2200" dirty="0"/>
              <a:t>Alcohol misuse (women)</a:t>
            </a:r>
          </a:p>
          <a:p>
            <a:pPr>
              <a:buFont typeface="Arial" panose="020B0604020202020204" pitchFamily="34" charset="0"/>
              <a:buChar char="•"/>
            </a:pPr>
            <a:r>
              <a:rPr lang="en-US" sz="2200" dirty="0"/>
              <a:t>Witnessing &amp; perpetrating IPV</a:t>
            </a:r>
          </a:p>
          <a:p>
            <a:pPr>
              <a:buFont typeface="Arial" panose="020B0604020202020204" pitchFamily="34" charset="0"/>
              <a:buChar char="•"/>
            </a:pPr>
            <a:r>
              <a:rPr lang="en-US" sz="2200" dirty="0"/>
              <a:t>Lower scores on MH measures</a:t>
            </a:r>
          </a:p>
          <a:p>
            <a:pPr>
              <a:buFont typeface="Arial" panose="020B0604020202020204" pitchFamily="34" charset="0"/>
              <a:buChar char="•"/>
            </a:pPr>
            <a:r>
              <a:rPr lang="en-US" sz="2200" dirty="0"/>
              <a:t>Depression</a:t>
            </a:r>
          </a:p>
          <a:p>
            <a:pPr>
              <a:buFont typeface="Arial" panose="020B0604020202020204" pitchFamily="34" charset="0"/>
              <a:buChar char="•"/>
            </a:pPr>
            <a:r>
              <a:rPr lang="en-US" sz="2200" dirty="0"/>
              <a:t>Co-occurring </a:t>
            </a:r>
            <a:r>
              <a:rPr lang="en-US" sz="2200" dirty="0" smtClean="0"/>
              <a:t>disorder</a:t>
            </a:r>
            <a:endParaRPr lang="en-US" sz="2200" dirty="0"/>
          </a:p>
        </p:txBody>
      </p:sp>
      <p:sp>
        <p:nvSpPr>
          <p:cNvPr id="5" name="Content Placeholder 4"/>
          <p:cNvSpPr>
            <a:spLocks noGrp="1"/>
          </p:cNvSpPr>
          <p:nvPr>
            <p:ph sz="half" idx="4294967295"/>
          </p:nvPr>
        </p:nvSpPr>
        <p:spPr>
          <a:xfrm>
            <a:off x="6930188" y="2676572"/>
            <a:ext cx="4494895" cy="3352800"/>
          </a:xfrm>
        </p:spPr>
        <p:txBody>
          <a:bodyPr>
            <a:normAutofit/>
          </a:bodyPr>
          <a:lstStyle/>
          <a:p>
            <a:pPr>
              <a:buFont typeface="Arial" panose="020B0604020202020204" pitchFamily="34" charset="0"/>
              <a:buChar char="•"/>
            </a:pPr>
            <a:r>
              <a:rPr lang="en-US" sz="2200" dirty="0" smtClean="0"/>
              <a:t>Hallucinations</a:t>
            </a:r>
          </a:p>
          <a:p>
            <a:pPr>
              <a:buFont typeface="Arial" panose="020B0604020202020204" pitchFamily="34" charset="0"/>
              <a:buChar char="•"/>
            </a:pPr>
            <a:r>
              <a:rPr lang="en-US" sz="2200" dirty="0" smtClean="0"/>
              <a:t>Anxiety</a:t>
            </a:r>
          </a:p>
          <a:p>
            <a:pPr>
              <a:buFont typeface="Arial" panose="020B0604020202020204" pitchFamily="34" charset="0"/>
              <a:buChar char="•"/>
            </a:pPr>
            <a:r>
              <a:rPr lang="en-US" sz="2200" dirty="0" smtClean="0"/>
              <a:t>Dysthymia</a:t>
            </a:r>
            <a:endParaRPr lang="en-US" sz="2200" dirty="0"/>
          </a:p>
          <a:p>
            <a:pPr>
              <a:buFont typeface="Arial" panose="020B0604020202020204" pitchFamily="34" charset="0"/>
              <a:buChar char="•"/>
            </a:pPr>
            <a:r>
              <a:rPr lang="en-US" sz="2200" dirty="0"/>
              <a:t>Personality disorder</a:t>
            </a:r>
          </a:p>
          <a:p>
            <a:pPr>
              <a:buFont typeface="Arial" panose="020B0604020202020204" pitchFamily="34" charset="0"/>
              <a:buChar char="•"/>
            </a:pPr>
            <a:r>
              <a:rPr lang="en-US" sz="2200" dirty="0"/>
              <a:t>Borderline personality </a:t>
            </a:r>
            <a:r>
              <a:rPr lang="en-US" sz="2200" dirty="0" smtClean="0"/>
              <a:t>disorder</a:t>
            </a:r>
          </a:p>
          <a:p>
            <a:pPr>
              <a:buFont typeface="Arial" panose="020B0604020202020204" pitchFamily="34" charset="0"/>
              <a:buChar char="•"/>
            </a:pPr>
            <a:r>
              <a:rPr lang="en-US" sz="2200" dirty="0"/>
              <a:t>Prescriptions for psychotropic medications</a:t>
            </a:r>
          </a:p>
          <a:p>
            <a:endParaRPr lang="en-US" sz="2200" dirty="0"/>
          </a:p>
          <a:p>
            <a:endParaRPr lang="en-US" sz="2000" dirty="0"/>
          </a:p>
        </p:txBody>
      </p:sp>
      <p:sp>
        <p:nvSpPr>
          <p:cNvPr id="4" name="TextBox 3"/>
          <p:cNvSpPr txBox="1"/>
          <p:nvPr/>
        </p:nvSpPr>
        <p:spPr>
          <a:xfrm>
            <a:off x="1981200" y="1659861"/>
            <a:ext cx="8115300" cy="830997"/>
          </a:xfrm>
          <a:prstGeom prst="rect">
            <a:avLst/>
          </a:prstGeom>
          <a:noFill/>
        </p:spPr>
        <p:txBody>
          <a:bodyPr wrap="square" rtlCol="0">
            <a:spAutoFit/>
          </a:bodyPr>
          <a:lstStyle/>
          <a:p>
            <a:pPr eaLnBrk="1" fontAlgn="auto" hangingPunct="1">
              <a:spcBef>
                <a:spcPts val="0"/>
              </a:spcBef>
              <a:spcAft>
                <a:spcPts val="0"/>
              </a:spcAft>
            </a:pPr>
            <a:r>
              <a:rPr lang="en-US" sz="2400" b="1" dirty="0">
                <a:solidFill>
                  <a:prstClr val="black"/>
                </a:solidFill>
                <a:latin typeface="Arial Black" panose="020B0A04020102020204" pitchFamily="34" charset="0"/>
                <a:ea typeface="+mn-ea"/>
              </a:rPr>
              <a:t>ACE studies* demonstrate that childhood trauma </a:t>
            </a:r>
            <a:r>
              <a:rPr lang="en-US" sz="2400" b="1" u="sng" dirty="0">
                <a:solidFill>
                  <a:prstClr val="black"/>
                </a:solidFill>
                <a:latin typeface="Arial Black" panose="020B0A04020102020204" pitchFamily="34" charset="0"/>
                <a:ea typeface="+mn-ea"/>
              </a:rPr>
              <a:t>significantly</a:t>
            </a:r>
            <a:r>
              <a:rPr lang="en-US" sz="2400" b="1" dirty="0">
                <a:solidFill>
                  <a:prstClr val="black"/>
                </a:solidFill>
                <a:latin typeface="Arial Black" panose="020B0A04020102020204" pitchFamily="34" charset="0"/>
                <a:ea typeface="+mn-ea"/>
              </a:rPr>
              <a:t> increases the risk of:</a:t>
            </a:r>
          </a:p>
        </p:txBody>
      </p:sp>
      <p:sp>
        <p:nvSpPr>
          <p:cNvPr id="6" name="TextBox 5"/>
          <p:cNvSpPr txBox="1"/>
          <p:nvPr/>
        </p:nvSpPr>
        <p:spPr>
          <a:xfrm>
            <a:off x="1457218" y="6328881"/>
            <a:ext cx="4343400" cy="369332"/>
          </a:xfrm>
          <a:prstGeom prst="rect">
            <a:avLst/>
          </a:prstGeom>
          <a:noFill/>
        </p:spPr>
        <p:txBody>
          <a:bodyPr wrap="square" rtlCol="0">
            <a:spAutoFit/>
          </a:bodyPr>
          <a:lstStyle/>
          <a:p>
            <a:pPr eaLnBrk="1" fontAlgn="auto" hangingPunct="1">
              <a:spcBef>
                <a:spcPts val="0"/>
              </a:spcBef>
              <a:spcAft>
                <a:spcPts val="0"/>
              </a:spcAft>
            </a:pPr>
            <a:r>
              <a:rPr lang="en-US" dirty="0">
                <a:solidFill>
                  <a:prstClr val="black"/>
                </a:solidFill>
                <a:latin typeface="Arial"/>
                <a:ea typeface="+mn-ea"/>
              </a:rPr>
              <a:t>* </a:t>
            </a:r>
            <a:r>
              <a:rPr lang="en-US" sz="1600" dirty="0">
                <a:solidFill>
                  <a:prstClr val="black"/>
                </a:solidFill>
                <a:latin typeface="Sylfaen" panose="010A0502050306030303" pitchFamily="18" charset="0"/>
                <a:ea typeface="+mn-ea"/>
              </a:rPr>
              <a:t>Citations to studies available upon request</a:t>
            </a:r>
          </a:p>
        </p:txBody>
      </p:sp>
    </p:spTree>
    <p:extLst>
      <p:ext uri="{BB962C8B-B14F-4D97-AF65-F5344CB8AC3E}">
        <p14:creationId xmlns:p14="http://schemas.microsoft.com/office/powerpoint/2010/main" val="2564124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52728"/>
          </a:xfrm>
        </p:spPr>
        <p:txBody>
          <a:bodyPr>
            <a:normAutofit fontScale="90000"/>
          </a:bodyPr>
          <a:lstStyle/>
          <a:p>
            <a:pPr algn="ctr"/>
            <a:r>
              <a:rPr lang="en-US" dirty="0" smtClean="0"/>
              <a:t>Mental Health/Criminal/</a:t>
            </a:r>
            <a:br>
              <a:rPr lang="en-US" dirty="0" smtClean="0"/>
            </a:br>
            <a:r>
              <a:rPr lang="en-US" dirty="0" smtClean="0"/>
              <a:t>Behavior Issues &amp; Trauma</a:t>
            </a:r>
            <a:endParaRPr lang="en-US" dirty="0"/>
          </a:p>
        </p:txBody>
      </p:sp>
      <p:sp>
        <p:nvSpPr>
          <p:cNvPr id="3" name="Content Placeholder 2"/>
          <p:cNvSpPr>
            <a:spLocks noGrp="1"/>
          </p:cNvSpPr>
          <p:nvPr>
            <p:ph idx="1"/>
          </p:nvPr>
        </p:nvSpPr>
        <p:spPr>
          <a:xfrm>
            <a:off x="1948758" y="1705985"/>
            <a:ext cx="8229600" cy="2866016"/>
          </a:xfrm>
        </p:spPr>
        <p:txBody>
          <a:bodyPr>
            <a:normAutofit fontScale="92500" lnSpcReduction="10000"/>
          </a:bodyPr>
          <a:lstStyle/>
          <a:p>
            <a:pPr marL="118872" indent="0"/>
            <a:r>
              <a:rPr lang="en-US" sz="2800" dirty="0">
                <a:solidFill>
                  <a:schemeClr val="tx1"/>
                </a:solidFill>
              </a:rPr>
              <a:t>Prospective study, multiple time periods – As exposure to childhood risk factors* increases, so do:</a:t>
            </a:r>
          </a:p>
          <a:p>
            <a:pPr marL="118872" indent="0"/>
            <a:endParaRPr lang="en-US" sz="2800" dirty="0"/>
          </a:p>
          <a:p>
            <a:pPr>
              <a:buFont typeface="Wingdings" panose="05000000000000000000" pitchFamily="2" charset="2"/>
              <a:buChar char="Ø"/>
            </a:pPr>
            <a:r>
              <a:rPr lang="en-US" dirty="0"/>
              <a:t> </a:t>
            </a:r>
            <a:r>
              <a:rPr lang="en-US" sz="2400" dirty="0"/>
              <a:t>depression &amp; anxiety in adulthood</a:t>
            </a:r>
          </a:p>
          <a:p>
            <a:pPr>
              <a:buFont typeface="Wingdings" panose="05000000000000000000" pitchFamily="2" charset="2"/>
              <a:buChar char="Ø"/>
            </a:pPr>
            <a:r>
              <a:rPr lang="en-US" sz="2400" dirty="0"/>
              <a:t> criminal arrests in adulthood</a:t>
            </a:r>
          </a:p>
          <a:p>
            <a:pPr>
              <a:buFont typeface="Wingdings" panose="05000000000000000000" pitchFamily="2" charset="2"/>
              <a:buChar char="Ø"/>
            </a:pPr>
            <a:r>
              <a:rPr lang="en-US" sz="2400" dirty="0"/>
              <a:t> education attainment declines after 1 risk factor</a:t>
            </a:r>
          </a:p>
        </p:txBody>
      </p:sp>
      <p:sp>
        <p:nvSpPr>
          <p:cNvPr id="4" name="TextBox 3"/>
          <p:cNvSpPr txBox="1"/>
          <p:nvPr/>
        </p:nvSpPr>
        <p:spPr>
          <a:xfrm>
            <a:off x="1471634" y="6361920"/>
            <a:ext cx="3352800" cy="369332"/>
          </a:xfrm>
          <a:prstGeom prst="rect">
            <a:avLst/>
          </a:prstGeom>
          <a:noFill/>
        </p:spPr>
        <p:txBody>
          <a:bodyPr wrap="square" rtlCol="0">
            <a:spAutoFit/>
          </a:bodyPr>
          <a:lstStyle/>
          <a:p>
            <a:pPr eaLnBrk="1" fontAlgn="auto" hangingPunct="1">
              <a:spcBef>
                <a:spcPts val="0"/>
              </a:spcBef>
              <a:spcAft>
                <a:spcPts val="0"/>
              </a:spcAft>
            </a:pPr>
            <a:r>
              <a:rPr lang="en-US" dirty="0" smtClean="0">
                <a:solidFill>
                  <a:prstClr val="black"/>
                </a:solidFill>
                <a:latin typeface="Sylfaen" panose="010A0502050306030303" pitchFamily="18" charset="0"/>
                <a:ea typeface="+mn-ea"/>
              </a:rPr>
              <a:t>Horan </a:t>
            </a:r>
            <a:r>
              <a:rPr lang="en-US" dirty="0">
                <a:solidFill>
                  <a:prstClr val="black"/>
                </a:solidFill>
                <a:latin typeface="Sylfaen" panose="010A0502050306030303" pitchFamily="18" charset="0"/>
                <a:ea typeface="+mn-ea"/>
              </a:rPr>
              <a:t>&amp; Widom, 2015</a:t>
            </a:r>
          </a:p>
        </p:txBody>
      </p:sp>
      <p:sp>
        <p:nvSpPr>
          <p:cNvPr id="6" name="TextBox 5"/>
          <p:cNvSpPr txBox="1"/>
          <p:nvPr/>
        </p:nvSpPr>
        <p:spPr>
          <a:xfrm>
            <a:off x="2074605" y="4866796"/>
            <a:ext cx="8642555" cy="1200329"/>
          </a:xfrm>
          <a:prstGeom prst="rect">
            <a:avLst/>
          </a:prstGeom>
          <a:noFill/>
        </p:spPr>
        <p:txBody>
          <a:bodyPr wrap="square" rtlCol="0">
            <a:spAutoFit/>
          </a:bodyPr>
          <a:lstStyle/>
          <a:p>
            <a:pPr eaLnBrk="1" fontAlgn="auto" hangingPunct="1">
              <a:spcBef>
                <a:spcPts val="0"/>
              </a:spcBef>
              <a:spcAft>
                <a:spcPts val="0"/>
              </a:spcAft>
            </a:pPr>
            <a:r>
              <a:rPr lang="en-US" dirty="0">
                <a:solidFill>
                  <a:prstClr val="black"/>
                </a:solidFill>
                <a:latin typeface="Arial Black" panose="020B0A04020102020204" pitchFamily="34" charset="0"/>
                <a:ea typeface="+mn-ea"/>
              </a:rPr>
              <a:t>* Risk factors: child abuse/neglect, parental divorce, parental arrest, sibling arrest, parental substance use, sibling substance use, single-parent home, deceased parent, 5+ children in home, homelessness, removal from home, HH $ stress</a:t>
            </a:r>
          </a:p>
        </p:txBody>
      </p:sp>
    </p:spTree>
    <p:extLst>
      <p:ext uri="{BB962C8B-B14F-4D97-AF65-F5344CB8AC3E}">
        <p14:creationId xmlns:p14="http://schemas.microsoft.com/office/powerpoint/2010/main" val="2576386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Samples</a:t>
            </a:r>
            <a:endParaRPr lang="en-US" dirty="0"/>
          </a:p>
        </p:txBody>
      </p:sp>
      <p:sp>
        <p:nvSpPr>
          <p:cNvPr id="3" name="TextBox 2"/>
          <p:cNvSpPr txBox="1"/>
          <p:nvPr/>
        </p:nvSpPr>
        <p:spPr>
          <a:xfrm>
            <a:off x="1672390" y="1860885"/>
            <a:ext cx="7696200" cy="4370427"/>
          </a:xfrm>
          <a:prstGeom prst="rect">
            <a:avLst/>
          </a:prstGeom>
          <a:noFill/>
        </p:spPr>
        <p:txBody>
          <a:bodyPr wrap="square" rtlCol="0">
            <a:spAutoFit/>
          </a:bodyPr>
          <a:lstStyle/>
          <a:p>
            <a:pPr eaLnBrk="1" fontAlgn="auto" hangingPunct="1">
              <a:spcBef>
                <a:spcPts val="0"/>
              </a:spcBef>
              <a:spcAft>
                <a:spcPts val="0"/>
              </a:spcAft>
            </a:pPr>
            <a:r>
              <a:rPr lang="en-US" sz="2800" b="1" dirty="0">
                <a:solidFill>
                  <a:prstClr val="black"/>
                </a:solidFill>
                <a:latin typeface="Arial Black" panose="020B0A04020102020204" pitchFamily="34" charset="0"/>
                <a:ea typeface="+mn-ea"/>
              </a:rPr>
              <a:t>National Co-morbidity Study:</a:t>
            </a:r>
          </a:p>
          <a:p>
            <a:pPr marL="0" lvl="1" eaLnBrk="1" fontAlgn="auto" hangingPunct="1">
              <a:spcBef>
                <a:spcPts val="0"/>
              </a:spcBef>
              <a:spcAft>
                <a:spcPts val="0"/>
              </a:spcAft>
            </a:pPr>
            <a:endParaRPr lang="en-US" sz="2800" dirty="0">
              <a:solidFill>
                <a:prstClr val="black"/>
              </a:solidFill>
              <a:latin typeface="Arial Black" panose="020B0A04020102020204" pitchFamily="34" charset="0"/>
              <a:ea typeface="+mn-ea"/>
            </a:endParaRPr>
          </a:p>
          <a:p>
            <a:pPr marL="800100" lvl="2" indent="-342900" eaLnBrk="1" fontAlgn="auto" hangingPunct="1">
              <a:spcBef>
                <a:spcPts val="0"/>
              </a:spcBef>
              <a:spcAft>
                <a:spcPts val="0"/>
              </a:spcAft>
              <a:buFont typeface="Arial" panose="020B0604020202020204" pitchFamily="34" charset="0"/>
              <a:buChar char="•"/>
            </a:pPr>
            <a:r>
              <a:rPr lang="en-US" sz="2400" dirty="0">
                <a:solidFill>
                  <a:srgbClr val="7FADAF">
                    <a:lumMod val="75000"/>
                  </a:srgbClr>
                </a:solidFill>
                <a:latin typeface="Arial Black" panose="020B0A04020102020204" pitchFamily="34" charset="0"/>
                <a:ea typeface="+mn-ea"/>
              </a:rPr>
              <a:t>61% of men &amp; 51% of women reported at least one traumatic </a:t>
            </a:r>
            <a:r>
              <a:rPr lang="en-US" sz="2400" dirty="0" smtClean="0">
                <a:solidFill>
                  <a:srgbClr val="7FADAF">
                    <a:lumMod val="75000"/>
                  </a:srgbClr>
                </a:solidFill>
                <a:latin typeface="Arial Black" panose="020B0A04020102020204" pitchFamily="34" charset="0"/>
                <a:ea typeface="+mn-ea"/>
              </a:rPr>
              <a:t>event</a:t>
            </a:r>
            <a:endParaRPr lang="en-US" sz="2400" dirty="0">
              <a:solidFill>
                <a:prstClr val="black"/>
              </a:solidFill>
              <a:latin typeface="Arial Black" panose="020B0A04020102020204" pitchFamily="34" charset="0"/>
              <a:ea typeface="+mn-ea"/>
            </a:endParaRPr>
          </a:p>
          <a:p>
            <a:pPr eaLnBrk="1" fontAlgn="auto" hangingPunct="1">
              <a:spcBef>
                <a:spcPts val="0"/>
              </a:spcBef>
              <a:spcAft>
                <a:spcPts val="0"/>
              </a:spcAft>
            </a:pPr>
            <a:endParaRPr lang="en-US" sz="2800" b="1" dirty="0">
              <a:solidFill>
                <a:prstClr val="black"/>
              </a:solidFill>
              <a:latin typeface="Arial Black" panose="020B0A04020102020204" pitchFamily="34" charset="0"/>
              <a:ea typeface="+mn-ea"/>
            </a:endParaRPr>
          </a:p>
          <a:p>
            <a:pPr eaLnBrk="1" fontAlgn="auto" hangingPunct="1">
              <a:spcBef>
                <a:spcPts val="0"/>
              </a:spcBef>
              <a:spcAft>
                <a:spcPts val="0"/>
              </a:spcAft>
            </a:pPr>
            <a:r>
              <a:rPr lang="en-US" sz="2800" b="1" dirty="0">
                <a:solidFill>
                  <a:prstClr val="black"/>
                </a:solidFill>
                <a:latin typeface="Arial Black" panose="020B0A04020102020204" pitchFamily="34" charset="0"/>
                <a:ea typeface="+mn-ea"/>
              </a:rPr>
              <a:t>Detroit Area Survey of Trauma:</a:t>
            </a:r>
          </a:p>
          <a:p>
            <a:pPr eaLnBrk="1" fontAlgn="auto" hangingPunct="1">
              <a:spcBef>
                <a:spcPts val="0"/>
              </a:spcBef>
              <a:spcAft>
                <a:spcPts val="0"/>
              </a:spcAft>
            </a:pPr>
            <a:endParaRPr lang="en-US" sz="2800" b="1" dirty="0">
              <a:solidFill>
                <a:prstClr val="black"/>
              </a:solidFill>
              <a:latin typeface="Arial Black" panose="020B0A04020102020204" pitchFamily="34" charset="0"/>
              <a:ea typeface="+mn-ea"/>
            </a:endParaRPr>
          </a:p>
          <a:p>
            <a:pPr marL="800100" lvl="1" indent="-342900" eaLnBrk="1" fontAlgn="auto" hangingPunct="1">
              <a:spcBef>
                <a:spcPts val="0"/>
              </a:spcBef>
              <a:spcAft>
                <a:spcPts val="0"/>
              </a:spcAft>
              <a:buFont typeface="Arial" panose="020B0604020202020204" pitchFamily="34" charset="0"/>
              <a:buChar char="•"/>
            </a:pPr>
            <a:r>
              <a:rPr lang="en-US" sz="2400" dirty="0">
                <a:solidFill>
                  <a:srgbClr val="7FADAF">
                    <a:lumMod val="75000"/>
                  </a:srgbClr>
                </a:solidFill>
                <a:latin typeface="Arial Black" panose="020B0A04020102020204" pitchFamily="34" charset="0"/>
                <a:ea typeface="+mn-ea"/>
              </a:rPr>
              <a:t>90% reported lifetime exposure to trauma; 5.3 events for men, 4.3 events for women</a:t>
            </a:r>
          </a:p>
          <a:p>
            <a:pPr eaLnBrk="1" fontAlgn="auto" hangingPunct="1">
              <a:spcBef>
                <a:spcPts val="0"/>
              </a:spcBef>
              <a:spcAft>
                <a:spcPts val="0"/>
              </a:spcAft>
            </a:pPr>
            <a:endParaRPr lang="en-US" dirty="0">
              <a:solidFill>
                <a:prstClr val="black"/>
              </a:solidFill>
              <a:latin typeface="Arial Black" panose="020B0A04020102020204" pitchFamily="34" charset="0"/>
              <a:ea typeface="+mn-ea"/>
            </a:endParaRPr>
          </a:p>
        </p:txBody>
      </p:sp>
    </p:spTree>
    <p:extLst>
      <p:ext uri="{BB962C8B-B14F-4D97-AF65-F5344CB8AC3E}">
        <p14:creationId xmlns:p14="http://schemas.microsoft.com/office/powerpoint/2010/main" val="2006886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1252728"/>
          </a:xfrm>
        </p:spPr>
        <p:txBody>
          <a:bodyPr/>
          <a:lstStyle/>
          <a:p>
            <a:r>
              <a:rPr lang="en-US" dirty="0" smtClean="0"/>
              <a:t>PTSD &amp; Trauma</a:t>
            </a:r>
            <a:endParaRPr lang="en-US" dirty="0"/>
          </a:p>
        </p:txBody>
      </p:sp>
      <p:sp>
        <p:nvSpPr>
          <p:cNvPr id="5" name="Content Placeholder 4"/>
          <p:cNvSpPr>
            <a:spLocks noGrp="1"/>
          </p:cNvSpPr>
          <p:nvPr>
            <p:ph idx="1"/>
          </p:nvPr>
        </p:nvSpPr>
        <p:spPr>
          <a:xfrm>
            <a:off x="304799" y="1447800"/>
            <a:ext cx="11887200" cy="4724400"/>
          </a:xfrm>
        </p:spPr>
        <p:txBody>
          <a:bodyPr/>
          <a:lstStyle/>
          <a:p>
            <a:pPr marL="457200" indent="-457200">
              <a:buFont typeface="Arial" panose="020B0604020202020204" pitchFamily="34" charset="0"/>
              <a:buChar char="•"/>
            </a:pPr>
            <a:r>
              <a:rPr lang="en-US" sz="1800" dirty="0" smtClean="0"/>
              <a:t>Most people who experience trauma will NOT develop PTSD</a:t>
            </a:r>
          </a:p>
          <a:p>
            <a:pPr marL="457200" indent="-457200">
              <a:buFont typeface="Arial" panose="020B0604020202020204" pitchFamily="34" charset="0"/>
              <a:buChar char="•"/>
            </a:pPr>
            <a:r>
              <a:rPr lang="en-US" sz="1800" dirty="0" smtClean="0"/>
              <a:t>General population - 8% will have PTSD in lifetime - 10% of women, 4% of men</a:t>
            </a:r>
          </a:p>
          <a:p>
            <a:pPr marL="457200" indent="-457200">
              <a:buFont typeface="Arial" panose="020B0604020202020204" pitchFamily="34" charset="0"/>
              <a:buChar char="•"/>
            </a:pPr>
            <a:r>
              <a:rPr lang="en-US" sz="1800" dirty="0" smtClean="0"/>
              <a:t>Veterans:</a:t>
            </a:r>
          </a:p>
          <a:p>
            <a:pPr marL="1085850" lvl="1" indent="-457200">
              <a:buFont typeface="Arial" panose="020B0604020202020204" pitchFamily="34" charset="0"/>
              <a:buChar char="•"/>
            </a:pPr>
            <a:r>
              <a:rPr lang="en-US" sz="1800" dirty="0" smtClean="0">
                <a:latin typeface="Arial Black" panose="020B0A04020102020204" pitchFamily="34" charset="0"/>
              </a:rPr>
              <a:t>OIF/OEF Veterans – approximately 20% have PTSD in a given year</a:t>
            </a:r>
          </a:p>
          <a:p>
            <a:pPr marL="1085850" lvl="1" indent="-457200">
              <a:buFont typeface="Arial" panose="020B0604020202020204" pitchFamily="34" charset="0"/>
              <a:buChar char="•"/>
            </a:pPr>
            <a:r>
              <a:rPr lang="en-US" sz="1800" dirty="0" smtClean="0">
                <a:latin typeface="Arial Black" panose="020B0A04020102020204" pitchFamily="34" charset="0"/>
              </a:rPr>
              <a:t>Desert Storm Veterans – approximately 12% have PTSD in a given year</a:t>
            </a:r>
          </a:p>
          <a:p>
            <a:pPr marL="1085850" lvl="1" indent="-457200">
              <a:buFont typeface="Arial" panose="020B0604020202020204" pitchFamily="34" charset="0"/>
              <a:buChar char="•"/>
            </a:pPr>
            <a:r>
              <a:rPr lang="en-US" sz="1800" dirty="0" smtClean="0">
                <a:latin typeface="Arial Black" panose="020B0A04020102020204" pitchFamily="34" charset="0"/>
              </a:rPr>
              <a:t>Vietnam Era Veterans – approximately 15% have PTSD in a given year, 30% in lifetime</a:t>
            </a:r>
          </a:p>
          <a:p>
            <a:pPr marL="457200" indent="-457200">
              <a:buFont typeface="Arial" panose="020B0604020202020204" pitchFamily="34" charset="0"/>
              <a:buChar char="•"/>
            </a:pPr>
            <a:r>
              <a:rPr lang="en-US" sz="1800" dirty="0" smtClean="0"/>
              <a:t>Factors affecting PTSD in Veterans:</a:t>
            </a:r>
          </a:p>
          <a:p>
            <a:pPr marL="1085850" lvl="1" indent="-457200">
              <a:buFont typeface="Arial" panose="020B0604020202020204" pitchFamily="34" charset="0"/>
              <a:buChar char="•"/>
            </a:pPr>
            <a:r>
              <a:rPr lang="en-US" sz="1800" dirty="0" smtClean="0">
                <a:latin typeface="Arial Black" panose="020B0A04020102020204" pitchFamily="34" charset="0"/>
              </a:rPr>
              <a:t>Combat, other MH problems, war responsibilities, politics about the war, where it is fought, who the enemy is</a:t>
            </a:r>
          </a:p>
          <a:p>
            <a:pPr marL="1085850" lvl="1" indent="-457200">
              <a:buFont typeface="Arial" panose="020B0604020202020204" pitchFamily="34" charset="0"/>
              <a:buChar char="•"/>
            </a:pPr>
            <a:r>
              <a:rPr lang="en-US" sz="1800" dirty="0" smtClean="0">
                <a:latin typeface="Arial Black" panose="020B0A04020102020204" pitchFamily="34" charset="0"/>
              </a:rPr>
              <a:t>MST:</a:t>
            </a:r>
          </a:p>
          <a:p>
            <a:pPr marL="1257300" lvl="2" indent="-457200">
              <a:buFont typeface="Arial" panose="020B0604020202020204" pitchFamily="34" charset="0"/>
              <a:buChar char="•"/>
            </a:pPr>
            <a:r>
              <a:rPr lang="en-US" sz="1800" dirty="0" smtClean="0">
                <a:latin typeface="Arial Black" panose="020B0A04020102020204" pitchFamily="34" charset="0"/>
              </a:rPr>
              <a:t>23% of women in VHA reported sexual assault</a:t>
            </a:r>
          </a:p>
          <a:p>
            <a:pPr marL="1257300" lvl="2" indent="-457200">
              <a:buFont typeface="Arial" panose="020B0604020202020204" pitchFamily="34" charset="0"/>
              <a:buChar char="•"/>
            </a:pPr>
            <a:r>
              <a:rPr lang="en-US" sz="1800" dirty="0" smtClean="0">
                <a:latin typeface="Arial Black" panose="020B0A04020102020204" pitchFamily="34" charset="0"/>
              </a:rPr>
              <a:t>55% of women in VHA reported sexual harassment; 28% of men reported sexual harassment</a:t>
            </a:r>
          </a:p>
          <a:p>
            <a:pPr marL="1085850" lvl="1" indent="-457200">
              <a:buFont typeface="Arial" panose="020B0604020202020204" pitchFamily="34" charset="0"/>
              <a:buChar char="•"/>
            </a:pPr>
            <a:endParaRPr lang="en-US" sz="1800" dirty="0">
              <a:latin typeface="Arial Black" panose="020B0A04020102020204" pitchFamily="34" charset="0"/>
            </a:endParaRPr>
          </a:p>
        </p:txBody>
      </p:sp>
    </p:spTree>
    <p:extLst>
      <p:ext uri="{BB962C8B-B14F-4D97-AF65-F5344CB8AC3E}">
        <p14:creationId xmlns:p14="http://schemas.microsoft.com/office/powerpoint/2010/main" val="3019098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0138" y="1562476"/>
            <a:ext cx="9783210" cy="2778876"/>
          </a:xfrm>
        </p:spPr>
        <p:txBody>
          <a:bodyPr>
            <a:normAutofit/>
          </a:bodyPr>
          <a:lstStyle/>
          <a:p>
            <a:pPr eaLnBrk="1" fontAlgn="auto" hangingPunct="1">
              <a:spcAft>
                <a:spcPts val="0"/>
              </a:spcAft>
              <a:defRPr/>
            </a:pPr>
            <a:r>
              <a:rPr lang="en-US" sz="4900" dirty="0">
                <a:solidFill>
                  <a:schemeClr val="accent2"/>
                </a:solidFill>
              </a:rPr>
              <a:t>Improving SOAR Applications with the Essentials of Trauma Informed Care</a:t>
            </a:r>
            <a:endParaRPr lang="en-US" sz="4400" dirty="0">
              <a:solidFill>
                <a:schemeClr val="accent2"/>
              </a:solidFill>
              <a:ea typeface="+mj-ea"/>
              <a:cs typeface="+mj-cs"/>
            </a:endParaRPr>
          </a:p>
        </p:txBody>
      </p:sp>
      <p:sp>
        <p:nvSpPr>
          <p:cNvPr id="3" name="Subtitle 2"/>
          <p:cNvSpPr>
            <a:spLocks noGrp="1"/>
          </p:cNvSpPr>
          <p:nvPr>
            <p:ph type="subTitle" idx="1"/>
          </p:nvPr>
        </p:nvSpPr>
        <p:spPr>
          <a:xfrm>
            <a:off x="1100138" y="4456113"/>
            <a:ext cx="10036175" cy="1738312"/>
          </a:xfrm>
        </p:spPr>
        <p:txBody>
          <a:bodyPr rtlCol="0">
            <a:normAutofit fontScale="77500" lnSpcReduction="20000"/>
          </a:bodyPr>
          <a:lstStyle/>
          <a:p>
            <a:pPr eaLnBrk="1" fontAlgn="auto" hangingPunct="1">
              <a:lnSpc>
                <a:spcPct val="110000"/>
              </a:lnSpc>
              <a:spcBef>
                <a:spcPts val="0"/>
              </a:spcBef>
              <a:spcAft>
                <a:spcPts val="0"/>
              </a:spcAft>
              <a:defRPr/>
            </a:pPr>
            <a:r>
              <a:rPr lang="en-US" sz="2100" b="1" dirty="0" smtClean="0">
                <a:solidFill>
                  <a:schemeClr val="accent2"/>
                </a:solidFill>
                <a:latin typeface="+mn-lt"/>
                <a:ea typeface="ヒラギノ角ゴ Pro W3" pitchFamily="-84" charset="-128"/>
                <a:cs typeface="+mn-cs"/>
              </a:rPr>
              <a:t>Presented BY: </a:t>
            </a:r>
          </a:p>
          <a:p>
            <a:pPr eaLnBrk="1" fontAlgn="auto" hangingPunct="1">
              <a:lnSpc>
                <a:spcPct val="110000"/>
              </a:lnSpc>
              <a:spcBef>
                <a:spcPts val="0"/>
              </a:spcBef>
              <a:spcAft>
                <a:spcPts val="0"/>
              </a:spcAft>
              <a:defRPr/>
            </a:pPr>
            <a:r>
              <a:rPr lang="en-US" sz="2100" dirty="0" smtClean="0">
                <a:solidFill>
                  <a:schemeClr val="accent2"/>
                </a:solidFill>
                <a:ea typeface="ヒラギノ角ゴ Pro W3" pitchFamily="-84" charset="-128"/>
                <a:cs typeface="+mn-cs"/>
              </a:rPr>
              <a:t>SAMHSA SOAR </a:t>
            </a:r>
            <a:r>
              <a:rPr lang="en-US" sz="2100" dirty="0">
                <a:solidFill>
                  <a:schemeClr val="accent2"/>
                </a:solidFill>
                <a:ea typeface="ヒラギノ角ゴ Pro W3" pitchFamily="-84" charset="-128"/>
                <a:cs typeface="+mn-cs"/>
              </a:rPr>
              <a:t>Technical Assistance Center</a:t>
            </a:r>
          </a:p>
          <a:p>
            <a:pPr eaLnBrk="1" fontAlgn="auto" hangingPunct="1">
              <a:lnSpc>
                <a:spcPct val="110000"/>
              </a:lnSpc>
              <a:spcBef>
                <a:spcPts val="0"/>
              </a:spcBef>
              <a:spcAft>
                <a:spcPts val="0"/>
              </a:spcAft>
              <a:defRPr/>
            </a:pPr>
            <a:r>
              <a:rPr lang="en-US" sz="2100" dirty="0">
                <a:solidFill>
                  <a:schemeClr val="accent2"/>
                </a:solidFill>
                <a:ea typeface="ヒラギノ角ゴ Pro W3" pitchFamily="-84" charset="-128"/>
                <a:cs typeface="+mn-cs"/>
              </a:rPr>
              <a:t>Policy Research Associates, </a:t>
            </a:r>
            <a:r>
              <a:rPr lang="en-US" sz="2100" dirty="0" smtClean="0">
                <a:solidFill>
                  <a:schemeClr val="accent2"/>
                </a:solidFill>
                <a:ea typeface="ヒラギノ角ゴ Pro W3" pitchFamily="-84" charset="-128"/>
                <a:cs typeface="+mn-cs"/>
              </a:rPr>
              <a:t>Inc.</a:t>
            </a:r>
          </a:p>
          <a:p>
            <a:pPr eaLnBrk="1" fontAlgn="auto" hangingPunct="1">
              <a:lnSpc>
                <a:spcPct val="110000"/>
              </a:lnSpc>
              <a:spcBef>
                <a:spcPts val="0"/>
              </a:spcBef>
              <a:spcAft>
                <a:spcPts val="0"/>
              </a:spcAft>
              <a:defRPr/>
            </a:pPr>
            <a:endParaRPr lang="en-US" sz="2100" dirty="0" smtClean="0">
              <a:solidFill>
                <a:schemeClr val="accent2"/>
              </a:solidFill>
              <a:latin typeface="+mn-lt"/>
              <a:ea typeface="ヒラギノ角ゴ Pro W3" pitchFamily="-84" charset="-128"/>
              <a:cs typeface="+mn-cs"/>
            </a:endParaRPr>
          </a:p>
          <a:p>
            <a:pPr eaLnBrk="1" fontAlgn="auto" hangingPunct="1">
              <a:lnSpc>
                <a:spcPct val="110000"/>
              </a:lnSpc>
              <a:spcBef>
                <a:spcPts val="0"/>
              </a:spcBef>
              <a:spcAft>
                <a:spcPts val="0"/>
              </a:spcAft>
              <a:defRPr/>
            </a:pPr>
            <a:r>
              <a:rPr lang="en-US" sz="2100" b="1" dirty="0" smtClean="0">
                <a:solidFill>
                  <a:schemeClr val="accent2"/>
                </a:solidFill>
                <a:latin typeface="+mn-lt"/>
                <a:ea typeface="ヒラギノ角ゴ Pro W3" pitchFamily="-84" charset="-128"/>
                <a:cs typeface="+mn-cs"/>
              </a:rPr>
              <a:t>Under Contract TO: </a:t>
            </a:r>
          </a:p>
          <a:p>
            <a:pPr eaLnBrk="1" fontAlgn="auto" hangingPunct="1">
              <a:lnSpc>
                <a:spcPct val="110000"/>
              </a:lnSpc>
              <a:spcBef>
                <a:spcPts val="0"/>
              </a:spcBef>
              <a:spcAft>
                <a:spcPts val="0"/>
              </a:spcAft>
              <a:defRPr/>
            </a:pPr>
            <a:r>
              <a:rPr lang="en-US" sz="2100" dirty="0" smtClean="0">
                <a:solidFill>
                  <a:schemeClr val="accent2"/>
                </a:solidFill>
                <a:ea typeface="ヒラギノ角ゴ Pro W3" pitchFamily="-84" charset="-128"/>
                <a:cs typeface="+mn-cs"/>
              </a:rPr>
              <a:t>Substance </a:t>
            </a:r>
            <a:r>
              <a:rPr lang="en-US" sz="2100" dirty="0">
                <a:solidFill>
                  <a:schemeClr val="accent2"/>
                </a:solidFill>
                <a:ea typeface="ヒラギノ角ゴ Pro W3" pitchFamily="-84" charset="-128"/>
                <a:cs typeface="+mn-cs"/>
              </a:rPr>
              <a:t>Abuse and Mental Health Services </a:t>
            </a:r>
            <a:r>
              <a:rPr lang="en-US" sz="2100" dirty="0" smtClean="0">
                <a:solidFill>
                  <a:schemeClr val="accent2"/>
                </a:solidFill>
                <a:ea typeface="ヒラギノ角ゴ Pro W3" pitchFamily="-84" charset="-128"/>
                <a:cs typeface="+mn-cs"/>
              </a:rPr>
              <a:t>Administration</a:t>
            </a:r>
          </a:p>
          <a:p>
            <a:pPr eaLnBrk="1" fontAlgn="auto" hangingPunct="1">
              <a:lnSpc>
                <a:spcPct val="110000"/>
              </a:lnSpc>
              <a:spcBef>
                <a:spcPts val="0"/>
              </a:spcBef>
              <a:spcAft>
                <a:spcPts val="0"/>
              </a:spcAft>
              <a:defRPr/>
            </a:pPr>
            <a:r>
              <a:rPr lang="en-US" sz="2100" dirty="0" smtClean="0">
                <a:solidFill>
                  <a:schemeClr val="accent2"/>
                </a:solidFill>
                <a:ea typeface="ヒラギノ角ゴ Pro W3" pitchFamily="-84" charset="-128"/>
                <a:cs typeface="+mn-cs"/>
              </a:rPr>
              <a:t>U.S</a:t>
            </a:r>
            <a:r>
              <a:rPr lang="en-US" sz="2100" dirty="0">
                <a:solidFill>
                  <a:schemeClr val="accent2"/>
                </a:solidFill>
                <a:ea typeface="ヒラギノ角ゴ Pro W3" pitchFamily="-84" charset="-128"/>
                <a:cs typeface="+mn-cs"/>
              </a:rPr>
              <a:t>. Department of Health and Human Services</a:t>
            </a:r>
            <a:endParaRPr lang="en-US" sz="2100" dirty="0">
              <a:solidFill>
                <a:schemeClr val="accent2"/>
              </a:solidFill>
              <a:ea typeface="+mn-ea"/>
              <a:cs typeface="+mn-cs"/>
            </a:endParaRPr>
          </a:p>
          <a:p>
            <a:pPr eaLnBrk="1" fontAlgn="auto" hangingPunct="1">
              <a:lnSpc>
                <a:spcPct val="80000"/>
              </a:lnSpc>
              <a:defRPr/>
            </a:pPr>
            <a:endParaRPr lang="en-US" dirty="0">
              <a:solidFill>
                <a:schemeClr val="accent2"/>
              </a:solidFill>
              <a:ea typeface="ヒラギノ角ゴ Pro W3" pitchFamily="-84" charset="-128"/>
              <a:cs typeface="+mn-cs"/>
            </a:endParaRPr>
          </a:p>
          <a:p>
            <a:pPr eaLnBrk="1" fontAlgn="auto" hangingPunct="1">
              <a:defRPr/>
            </a:pPr>
            <a:endParaRPr lang="en-US" dirty="0">
              <a:ea typeface="+mn-ea"/>
              <a:cs typeface="+mn-cs"/>
            </a:endParaRPr>
          </a:p>
        </p:txBody>
      </p:sp>
      <p:pic>
        <p:nvPicPr>
          <p:cNvPr id="13316" name="Picture 3"/>
          <p:cNvPicPr>
            <a:picLocks noChangeAspect="1" noChangeArrowheads="1"/>
          </p:cNvPicPr>
          <p:nvPr/>
        </p:nvPicPr>
        <p:blipFill>
          <a:blip r:embed="rId3">
            <a:extLst>
              <a:ext uri="{28A0092B-C50C-407E-A947-70E740481C1C}">
                <a14:useLocalDpi xmlns:a14="http://schemas.microsoft.com/office/drawing/2010/main" val="0"/>
              </a:ext>
            </a:extLst>
          </a:blip>
          <a:srcRect l="4723" t="12292" r="4723" b="15483"/>
          <a:stretch>
            <a:fillRect/>
          </a:stretch>
        </p:blipFill>
        <p:spPr bwMode="auto">
          <a:xfrm>
            <a:off x="247650" y="317500"/>
            <a:ext cx="447675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2" descr="H:\SOAR\PowerPoints\Transparent Logos\SAMHSA Logos_b_nob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72775" y="6415088"/>
            <a:ext cx="131445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67323" y="1562476"/>
            <a:ext cx="1096951" cy="26289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1" descr="Z:\Long-term Effect.jpg"/>
          <p:cNvPicPr>
            <a:picLocks noChangeAspect="1" noChangeArrowheads="1"/>
          </p:cNvPicPr>
          <p:nvPr>
            <p:custDataLst>
              <p:tags r:id="rId2"/>
            </p:custDataLst>
          </p:nvPr>
        </p:nvPicPr>
        <p:blipFill>
          <a:blip r:embed="rId5"/>
          <a:srcRect/>
          <a:stretch>
            <a:fillRect/>
          </a:stretch>
        </p:blipFill>
        <p:spPr bwMode="auto">
          <a:xfrm>
            <a:off x="1524000" y="-16625"/>
            <a:ext cx="9144000" cy="6858000"/>
          </a:xfrm>
          <a:prstGeom prst="rect">
            <a:avLst/>
          </a:prstGeom>
          <a:noFill/>
        </p:spPr>
      </p:pic>
      <p:sp>
        <p:nvSpPr>
          <p:cNvPr id="42" name="Rectangle 41"/>
          <p:cNvSpPr/>
          <p:nvPr/>
        </p:nvSpPr>
        <p:spPr>
          <a:xfrm>
            <a:off x="1885605" y="1392383"/>
            <a:ext cx="8365836" cy="5185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a:solidFill>
                <a:prstClr val="white"/>
              </a:solidFill>
            </a:endParaRPr>
          </a:p>
        </p:txBody>
      </p:sp>
      <p:grpSp>
        <p:nvGrpSpPr>
          <p:cNvPr id="23" name="Group 22"/>
          <p:cNvGrpSpPr/>
          <p:nvPr/>
        </p:nvGrpSpPr>
        <p:grpSpPr>
          <a:xfrm>
            <a:off x="2223533" y="1769832"/>
            <a:ext cx="7772560" cy="4440244"/>
            <a:chOff x="-567231" y="-23021"/>
            <a:chExt cx="7772707" cy="4440660"/>
          </a:xfrm>
        </p:grpSpPr>
        <p:grpSp>
          <p:nvGrpSpPr>
            <p:cNvPr id="24" name="Group 23"/>
            <p:cNvGrpSpPr/>
            <p:nvPr/>
          </p:nvGrpSpPr>
          <p:grpSpPr>
            <a:xfrm>
              <a:off x="-567231" y="-23021"/>
              <a:ext cx="7772707" cy="4440660"/>
              <a:chOff x="-567231" y="-23021"/>
              <a:chExt cx="7772707" cy="4440660"/>
            </a:xfrm>
          </p:grpSpPr>
          <p:grpSp>
            <p:nvGrpSpPr>
              <p:cNvPr id="26" name="Group 25"/>
              <p:cNvGrpSpPr/>
              <p:nvPr/>
            </p:nvGrpSpPr>
            <p:grpSpPr>
              <a:xfrm>
                <a:off x="-567231" y="344384"/>
                <a:ext cx="7772707" cy="4073255"/>
                <a:chOff x="-1244124" y="344384"/>
                <a:chExt cx="7772707" cy="4073255"/>
              </a:xfrm>
            </p:grpSpPr>
            <p:sp>
              <p:nvSpPr>
                <p:cNvPr id="28" name="Text Box 2"/>
                <p:cNvSpPr txBox="1">
                  <a:spLocks noChangeArrowheads="1"/>
                </p:cNvSpPr>
                <p:nvPr/>
              </p:nvSpPr>
              <p:spPr bwMode="auto">
                <a:xfrm>
                  <a:off x="-1244124" y="1325891"/>
                  <a:ext cx="2377440" cy="853647"/>
                </a:xfrm>
                <a:prstGeom prst="rect">
                  <a:avLst/>
                </a:prstGeom>
                <a:noFill/>
                <a:ln w="9525">
                  <a:noFill/>
                  <a:miter lim="800000"/>
                  <a:headEnd/>
                  <a:tailEnd/>
                </a:ln>
              </p:spPr>
              <p:txBody>
                <a:bodyPr rot="0" vert="horz" wrap="square" lIns="91440" tIns="45720" rIns="91440" bIns="45720" anchor="t" anchorCtr="0">
                  <a:spAutoFit/>
                </a:bodyPr>
                <a:lstStyle/>
                <a:p>
                  <a:pPr algn="ctr" defTabSz="457200" eaLnBrk="1" fontAlgn="auto" hangingPunct="1">
                    <a:lnSpc>
                      <a:spcPct val="107000"/>
                    </a:lnSpc>
                    <a:spcBef>
                      <a:spcPts val="0"/>
                    </a:spcBef>
                    <a:spcAft>
                      <a:spcPts val="800"/>
                    </a:spcAft>
                  </a:pPr>
                  <a:r>
                    <a:rPr lang="en-US" sz="2000" b="1" dirty="0">
                      <a:solidFill>
                        <a:srgbClr val="496990"/>
                      </a:solidFill>
                      <a:latin typeface="Arial" panose="020B0604020202020204" pitchFamily="34" charset="0"/>
                      <a:ea typeface="Calibri" panose="020F0502020204030204" pitchFamily="34" charset="0"/>
                      <a:cs typeface="Times New Roman" panose="02020603050405020304" pitchFamily="18" charset="0"/>
                    </a:rPr>
                    <a:t>Substance </a:t>
                  </a:r>
                </a:p>
                <a:p>
                  <a:pPr algn="ctr" defTabSz="457200" eaLnBrk="1" fontAlgn="auto" hangingPunct="1">
                    <a:lnSpc>
                      <a:spcPct val="107000"/>
                    </a:lnSpc>
                    <a:spcBef>
                      <a:spcPts val="0"/>
                    </a:spcBef>
                    <a:spcAft>
                      <a:spcPts val="800"/>
                    </a:spcAft>
                  </a:pPr>
                  <a:r>
                    <a:rPr lang="en-US" sz="2000" b="1" dirty="0">
                      <a:solidFill>
                        <a:srgbClr val="496990"/>
                      </a:solidFill>
                      <a:latin typeface="Arial" panose="020B0604020202020204" pitchFamily="34" charset="0"/>
                      <a:ea typeface="Calibri" panose="020F0502020204030204" pitchFamily="34" charset="0"/>
                      <a:cs typeface="Times New Roman" panose="02020603050405020304" pitchFamily="18" charset="0"/>
                    </a:rPr>
                    <a:t>Abuse</a:t>
                  </a:r>
                  <a:endParaRPr lang="en-US" sz="2000" b="1" dirty="0">
                    <a:solidFill>
                      <a:srgbClr val="496990"/>
                    </a:solidFill>
                    <a:ea typeface="Calibri" panose="020F0502020204030204" pitchFamily="34" charset="0"/>
                    <a:cs typeface="Times New Roman" panose="02020603050405020304" pitchFamily="18" charset="0"/>
                  </a:endParaRPr>
                </a:p>
              </p:txBody>
            </p:sp>
            <p:grpSp>
              <p:nvGrpSpPr>
                <p:cNvPr id="29" name="Group 28"/>
                <p:cNvGrpSpPr/>
                <p:nvPr/>
              </p:nvGrpSpPr>
              <p:grpSpPr>
                <a:xfrm>
                  <a:off x="230521" y="344384"/>
                  <a:ext cx="6298062" cy="4073255"/>
                  <a:chOff x="230521" y="0"/>
                  <a:chExt cx="6298062" cy="4073255"/>
                </a:xfrm>
              </p:grpSpPr>
              <p:sp>
                <p:nvSpPr>
                  <p:cNvPr id="30" name="Text Box 2"/>
                  <p:cNvSpPr txBox="1">
                    <a:spLocks noChangeArrowheads="1"/>
                  </p:cNvSpPr>
                  <p:nvPr/>
                </p:nvSpPr>
                <p:spPr bwMode="auto">
                  <a:xfrm>
                    <a:off x="4151143" y="1026150"/>
                    <a:ext cx="2377440" cy="751045"/>
                  </a:xfrm>
                  <a:prstGeom prst="rect">
                    <a:avLst/>
                  </a:prstGeom>
                  <a:noFill/>
                  <a:ln w="9525">
                    <a:noFill/>
                    <a:miter lim="800000"/>
                    <a:headEnd/>
                    <a:tailEnd/>
                  </a:ln>
                </p:spPr>
                <p:txBody>
                  <a:bodyPr rot="0" vert="horz" wrap="square" lIns="91440" tIns="45720" rIns="91440" bIns="45720" anchor="t" anchorCtr="0">
                    <a:spAutoFit/>
                  </a:bodyPr>
                  <a:lstStyle/>
                  <a:p>
                    <a:pPr algn="ctr" defTabSz="457200" eaLnBrk="1" fontAlgn="auto" hangingPunct="1">
                      <a:lnSpc>
                        <a:spcPct val="107000"/>
                      </a:lnSpc>
                      <a:spcBef>
                        <a:spcPts val="0"/>
                      </a:spcBef>
                      <a:spcAft>
                        <a:spcPts val="800"/>
                      </a:spcAft>
                    </a:pPr>
                    <a:r>
                      <a:rPr lang="en-US" sz="2000" b="1" dirty="0">
                        <a:solidFill>
                          <a:srgbClr val="496990"/>
                        </a:solidFill>
                        <a:latin typeface="Arial" panose="020B0604020202020204" pitchFamily="34" charset="0"/>
                        <a:ea typeface="Calibri" panose="020F0502020204030204" pitchFamily="34" charset="0"/>
                        <a:cs typeface="Times New Roman" panose="02020603050405020304" pitchFamily="18" charset="0"/>
                      </a:rPr>
                      <a:t>Mental Health Issues</a:t>
                    </a:r>
                    <a:endParaRPr lang="en-US" sz="2000" b="1" dirty="0">
                      <a:solidFill>
                        <a:srgbClr val="496990"/>
                      </a:solidFill>
                      <a:ea typeface="Calibri" panose="020F0502020204030204" pitchFamily="34" charset="0"/>
                      <a:cs typeface="Times New Roman" panose="02020603050405020304" pitchFamily="18" charset="0"/>
                    </a:endParaRPr>
                  </a:p>
                </p:txBody>
              </p:sp>
              <p:grpSp>
                <p:nvGrpSpPr>
                  <p:cNvPr id="31" name="Group 30"/>
                  <p:cNvGrpSpPr/>
                  <p:nvPr/>
                </p:nvGrpSpPr>
                <p:grpSpPr>
                  <a:xfrm>
                    <a:off x="230521" y="0"/>
                    <a:ext cx="5009021" cy="4073255"/>
                    <a:chOff x="230521" y="0"/>
                    <a:chExt cx="5009021" cy="4073255"/>
                  </a:xfrm>
                </p:grpSpPr>
                <p:sp>
                  <p:nvSpPr>
                    <p:cNvPr id="32" name="Text Box 2"/>
                    <p:cNvSpPr txBox="1">
                      <a:spLocks noChangeArrowheads="1"/>
                    </p:cNvSpPr>
                    <p:nvPr/>
                  </p:nvSpPr>
                  <p:spPr bwMode="auto">
                    <a:xfrm>
                      <a:off x="230521" y="3322209"/>
                      <a:ext cx="2377440" cy="751045"/>
                    </a:xfrm>
                    <a:prstGeom prst="rect">
                      <a:avLst/>
                    </a:prstGeom>
                    <a:noFill/>
                    <a:ln w="9525">
                      <a:noFill/>
                      <a:miter lim="800000"/>
                      <a:headEnd/>
                      <a:tailEnd/>
                    </a:ln>
                  </p:spPr>
                  <p:txBody>
                    <a:bodyPr rot="0" vert="horz" wrap="square" lIns="91440" tIns="45720" rIns="91440" bIns="45720" anchor="t" anchorCtr="0">
                      <a:spAutoFit/>
                    </a:bodyPr>
                    <a:lstStyle/>
                    <a:p>
                      <a:pPr algn="ctr" defTabSz="457200" eaLnBrk="1" fontAlgn="auto" hangingPunct="1">
                        <a:lnSpc>
                          <a:spcPct val="107000"/>
                        </a:lnSpc>
                        <a:spcBef>
                          <a:spcPts val="0"/>
                        </a:spcBef>
                        <a:spcAft>
                          <a:spcPts val="800"/>
                        </a:spcAft>
                      </a:pPr>
                      <a:r>
                        <a:rPr lang="en-US" sz="2000" b="1" dirty="0">
                          <a:solidFill>
                            <a:srgbClr val="496990"/>
                          </a:solidFill>
                          <a:latin typeface="Arial" panose="020B0604020202020204" pitchFamily="34" charset="0"/>
                          <a:ea typeface="Calibri" panose="020F0502020204030204" pitchFamily="34" charset="0"/>
                          <a:cs typeface="Times New Roman" panose="02020603050405020304" pitchFamily="18" charset="0"/>
                        </a:rPr>
                        <a:t>Poor Relationships</a:t>
                      </a:r>
                      <a:endParaRPr lang="en-US" sz="2000" b="1" dirty="0">
                        <a:solidFill>
                          <a:srgbClr val="496990"/>
                        </a:solidFill>
                        <a:ea typeface="Calibri" panose="020F0502020204030204" pitchFamily="34" charset="0"/>
                        <a:cs typeface="Times New Roman" panose="02020603050405020304" pitchFamily="18" charset="0"/>
                      </a:endParaRPr>
                    </a:p>
                  </p:txBody>
                </p:sp>
                <p:grpSp>
                  <p:nvGrpSpPr>
                    <p:cNvPr id="33" name="Group 32"/>
                    <p:cNvGrpSpPr/>
                    <p:nvPr/>
                  </p:nvGrpSpPr>
                  <p:grpSpPr>
                    <a:xfrm>
                      <a:off x="819398" y="0"/>
                      <a:ext cx="4420144" cy="4073255"/>
                      <a:chOff x="819398" y="0"/>
                      <a:chExt cx="4420144" cy="4073255"/>
                    </a:xfrm>
                  </p:grpSpPr>
                  <p:grpSp>
                    <p:nvGrpSpPr>
                      <p:cNvPr id="34" name="Group 33"/>
                      <p:cNvGrpSpPr/>
                      <p:nvPr/>
                    </p:nvGrpSpPr>
                    <p:grpSpPr>
                      <a:xfrm>
                        <a:off x="819398" y="0"/>
                        <a:ext cx="3491221" cy="3324967"/>
                        <a:chOff x="0" y="0"/>
                        <a:chExt cx="3491221" cy="3324967"/>
                      </a:xfrm>
                    </p:grpSpPr>
                    <p:sp>
                      <p:nvSpPr>
                        <p:cNvPr id="36" name="Up Arrow 35"/>
                        <p:cNvSpPr/>
                        <p:nvPr/>
                      </p:nvSpPr>
                      <p:spPr>
                        <a:xfrm>
                          <a:off x="1401226" y="0"/>
                          <a:ext cx="688769" cy="949902"/>
                        </a:xfrm>
                        <a:prstGeom prst="upArrow">
                          <a:avLst/>
                        </a:prstGeom>
                        <a:solidFill>
                          <a:srgbClr val="B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457200" eaLnBrk="1" fontAlgn="auto" hangingPunct="1">
                            <a:spcBef>
                              <a:spcPts val="0"/>
                            </a:spcBef>
                            <a:spcAft>
                              <a:spcPts val="0"/>
                            </a:spcAft>
                          </a:pPr>
                          <a:endParaRPr lang="en-US">
                            <a:solidFill>
                              <a:prstClr val="white"/>
                            </a:solidFill>
                          </a:endParaRPr>
                        </a:p>
                      </p:txBody>
                    </p:sp>
                    <p:sp>
                      <p:nvSpPr>
                        <p:cNvPr id="37" name="Up Arrow 36"/>
                        <p:cNvSpPr/>
                        <p:nvPr/>
                      </p:nvSpPr>
                      <p:spPr>
                        <a:xfrm rot="12896521">
                          <a:off x="641205" y="2351315"/>
                          <a:ext cx="688769" cy="949902"/>
                        </a:xfrm>
                        <a:prstGeom prst="upArrow">
                          <a:avLst/>
                        </a:prstGeom>
                        <a:solidFill>
                          <a:srgbClr val="B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457200" eaLnBrk="1" fontAlgn="auto" hangingPunct="1">
                            <a:spcBef>
                              <a:spcPts val="0"/>
                            </a:spcBef>
                            <a:spcAft>
                              <a:spcPts val="0"/>
                            </a:spcAft>
                          </a:pPr>
                          <a:endParaRPr lang="en-US">
                            <a:solidFill>
                              <a:prstClr val="white"/>
                            </a:solidFill>
                          </a:endParaRPr>
                        </a:p>
                      </p:txBody>
                    </p:sp>
                    <p:sp>
                      <p:nvSpPr>
                        <p:cNvPr id="38" name="Up Arrow 37"/>
                        <p:cNvSpPr/>
                        <p:nvPr/>
                      </p:nvSpPr>
                      <p:spPr>
                        <a:xfrm rot="17553354">
                          <a:off x="130566" y="855024"/>
                          <a:ext cx="688769" cy="949902"/>
                        </a:xfrm>
                        <a:prstGeom prst="upArrow">
                          <a:avLst/>
                        </a:prstGeom>
                        <a:solidFill>
                          <a:srgbClr val="B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457200" eaLnBrk="1" fontAlgn="auto" hangingPunct="1">
                            <a:spcBef>
                              <a:spcPts val="0"/>
                            </a:spcBef>
                            <a:spcAft>
                              <a:spcPts val="0"/>
                            </a:spcAft>
                          </a:pPr>
                          <a:endParaRPr lang="en-US">
                            <a:solidFill>
                              <a:prstClr val="white"/>
                            </a:solidFill>
                          </a:endParaRPr>
                        </a:p>
                      </p:txBody>
                    </p:sp>
                    <p:sp>
                      <p:nvSpPr>
                        <p:cNvPr id="39" name="Up Arrow 38"/>
                        <p:cNvSpPr/>
                        <p:nvPr/>
                      </p:nvSpPr>
                      <p:spPr>
                        <a:xfrm rot="8842927">
                          <a:off x="2184997" y="2375065"/>
                          <a:ext cx="688769" cy="949902"/>
                        </a:xfrm>
                        <a:prstGeom prst="upArrow">
                          <a:avLst/>
                        </a:prstGeom>
                        <a:solidFill>
                          <a:srgbClr val="B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457200" eaLnBrk="1" fontAlgn="auto" hangingPunct="1">
                            <a:spcBef>
                              <a:spcPts val="0"/>
                            </a:spcBef>
                            <a:spcAft>
                              <a:spcPts val="0"/>
                            </a:spcAft>
                          </a:pPr>
                          <a:endParaRPr lang="en-US">
                            <a:solidFill>
                              <a:prstClr val="white"/>
                            </a:solidFill>
                          </a:endParaRPr>
                        </a:p>
                      </p:txBody>
                    </p:sp>
                    <p:sp>
                      <p:nvSpPr>
                        <p:cNvPr id="40" name="Up Arrow 39"/>
                        <p:cNvSpPr/>
                        <p:nvPr/>
                      </p:nvSpPr>
                      <p:spPr>
                        <a:xfrm rot="4346529">
                          <a:off x="2671885" y="878775"/>
                          <a:ext cx="688769" cy="949902"/>
                        </a:xfrm>
                        <a:prstGeom prst="upArrow">
                          <a:avLst/>
                        </a:prstGeom>
                        <a:solidFill>
                          <a:srgbClr val="B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457200" eaLnBrk="1" fontAlgn="auto" hangingPunct="1">
                            <a:spcBef>
                              <a:spcPts val="0"/>
                            </a:spcBef>
                            <a:spcAft>
                              <a:spcPts val="0"/>
                            </a:spcAft>
                          </a:pPr>
                          <a:endParaRPr lang="en-US">
                            <a:solidFill>
                              <a:prstClr val="white"/>
                            </a:solidFill>
                          </a:endParaRPr>
                        </a:p>
                      </p:txBody>
                    </p:sp>
                    <p:sp>
                      <p:nvSpPr>
                        <p:cNvPr id="41" name="Regular Pentagon 40"/>
                        <p:cNvSpPr/>
                        <p:nvPr/>
                      </p:nvSpPr>
                      <p:spPr>
                        <a:xfrm>
                          <a:off x="498701" y="439387"/>
                          <a:ext cx="2506288" cy="2386941"/>
                        </a:xfrm>
                        <a:prstGeom prst="pentagon">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457200" eaLnBrk="1" fontAlgn="auto" hangingPunct="1">
                            <a:spcBef>
                              <a:spcPts val="0"/>
                            </a:spcBef>
                            <a:spcAft>
                              <a:spcPts val="0"/>
                            </a:spcAft>
                          </a:pPr>
                          <a:endParaRPr lang="en-US">
                            <a:solidFill>
                              <a:prstClr val="white"/>
                            </a:solidFill>
                          </a:endParaRPr>
                        </a:p>
                      </p:txBody>
                    </p:sp>
                  </p:grpSp>
                  <p:sp>
                    <p:nvSpPr>
                      <p:cNvPr id="35" name="Text Box 2"/>
                      <p:cNvSpPr txBox="1">
                        <a:spLocks noChangeArrowheads="1"/>
                      </p:cNvSpPr>
                      <p:nvPr/>
                    </p:nvSpPr>
                    <p:spPr bwMode="auto">
                      <a:xfrm>
                        <a:off x="2862102" y="3322210"/>
                        <a:ext cx="2377440" cy="751045"/>
                      </a:xfrm>
                      <a:prstGeom prst="rect">
                        <a:avLst/>
                      </a:prstGeom>
                      <a:noFill/>
                      <a:ln w="9525">
                        <a:noFill/>
                        <a:miter lim="800000"/>
                        <a:headEnd/>
                        <a:tailEnd/>
                      </a:ln>
                    </p:spPr>
                    <p:txBody>
                      <a:bodyPr rot="0" vert="horz" wrap="square" lIns="91440" tIns="45720" rIns="91440" bIns="45720" anchor="t" anchorCtr="0">
                        <a:spAutoFit/>
                      </a:bodyPr>
                      <a:lstStyle/>
                      <a:p>
                        <a:pPr algn="ctr" defTabSz="457200" eaLnBrk="1" fontAlgn="auto" hangingPunct="1">
                          <a:lnSpc>
                            <a:spcPct val="107000"/>
                          </a:lnSpc>
                          <a:spcBef>
                            <a:spcPts val="0"/>
                          </a:spcBef>
                          <a:spcAft>
                            <a:spcPts val="800"/>
                          </a:spcAft>
                        </a:pPr>
                        <a:r>
                          <a:rPr lang="en-US" sz="2000" b="1" dirty="0">
                            <a:solidFill>
                              <a:srgbClr val="496990"/>
                            </a:solidFill>
                            <a:latin typeface="Arial" panose="020B0604020202020204" pitchFamily="34" charset="0"/>
                            <a:ea typeface="Calibri" panose="020F0502020204030204" pitchFamily="34" charset="0"/>
                            <a:cs typeface="Times New Roman" panose="02020603050405020304" pitchFamily="18" charset="0"/>
                          </a:rPr>
                          <a:t>Behavioral Problems</a:t>
                        </a:r>
                        <a:endParaRPr lang="en-US" sz="2000" b="1" dirty="0">
                          <a:solidFill>
                            <a:srgbClr val="496990"/>
                          </a:solidFill>
                          <a:ea typeface="Calibri" panose="020F0502020204030204" pitchFamily="34" charset="0"/>
                          <a:cs typeface="Times New Roman" panose="02020603050405020304" pitchFamily="18" charset="0"/>
                        </a:endParaRPr>
                      </a:p>
                    </p:txBody>
                  </p:sp>
                </p:grpSp>
              </p:grpSp>
            </p:grpSp>
          </p:grpSp>
          <p:sp>
            <p:nvSpPr>
              <p:cNvPr id="27" name="Text Box 2"/>
              <p:cNvSpPr txBox="1">
                <a:spLocks noChangeArrowheads="1"/>
              </p:cNvSpPr>
              <p:nvPr/>
            </p:nvSpPr>
            <p:spPr bwMode="auto">
              <a:xfrm>
                <a:off x="1727570" y="-23021"/>
                <a:ext cx="3000145" cy="421693"/>
              </a:xfrm>
              <a:prstGeom prst="rect">
                <a:avLst/>
              </a:prstGeom>
              <a:noFill/>
              <a:ln w="9525">
                <a:noFill/>
                <a:miter lim="800000"/>
                <a:headEnd/>
                <a:tailEnd/>
              </a:ln>
            </p:spPr>
            <p:txBody>
              <a:bodyPr rot="0" vert="horz" wrap="square" lIns="91440" tIns="45720" rIns="91440" bIns="45720" anchor="t" anchorCtr="0">
                <a:spAutoFit/>
              </a:bodyPr>
              <a:lstStyle/>
              <a:p>
                <a:pPr algn="ctr" defTabSz="457200" eaLnBrk="1" fontAlgn="auto" hangingPunct="1">
                  <a:lnSpc>
                    <a:spcPct val="107000"/>
                  </a:lnSpc>
                  <a:spcBef>
                    <a:spcPts val="0"/>
                  </a:spcBef>
                  <a:spcAft>
                    <a:spcPts val="800"/>
                  </a:spcAft>
                </a:pPr>
                <a:r>
                  <a:rPr lang="en-US" sz="2000" b="1" dirty="0">
                    <a:solidFill>
                      <a:srgbClr val="496990"/>
                    </a:solidFill>
                    <a:latin typeface="Arial" panose="020B0604020202020204" pitchFamily="34" charset="0"/>
                    <a:ea typeface="Calibri" panose="020F0502020204030204" pitchFamily="34" charset="0"/>
                    <a:cs typeface="Times New Roman" panose="02020603050405020304" pitchFamily="18" charset="0"/>
                  </a:rPr>
                  <a:t>Physical Health Issues</a:t>
                </a:r>
                <a:endParaRPr lang="en-US" sz="2000" b="1" dirty="0">
                  <a:solidFill>
                    <a:srgbClr val="496990"/>
                  </a:solidFill>
                  <a:ea typeface="Calibri" panose="020F0502020204030204" pitchFamily="34" charset="0"/>
                  <a:cs typeface="Times New Roman" panose="02020603050405020304" pitchFamily="18" charset="0"/>
                </a:endParaRPr>
              </a:p>
            </p:txBody>
          </p:sp>
        </p:grpSp>
        <p:sp>
          <p:nvSpPr>
            <p:cNvPr id="25" name="Text Box 2"/>
            <p:cNvSpPr txBox="1">
              <a:spLocks noChangeArrowheads="1"/>
            </p:cNvSpPr>
            <p:nvPr/>
          </p:nvSpPr>
          <p:spPr bwMode="auto">
            <a:xfrm>
              <a:off x="2096135" y="1279652"/>
              <a:ext cx="2362333" cy="1766555"/>
            </a:xfrm>
            <a:prstGeom prst="rect">
              <a:avLst/>
            </a:prstGeom>
            <a:noFill/>
            <a:ln w="9525">
              <a:noFill/>
              <a:miter lim="800000"/>
              <a:headEnd/>
              <a:tailEnd/>
            </a:ln>
          </p:spPr>
          <p:txBody>
            <a:bodyPr rot="0" vert="horz" wrap="square" lIns="91440" tIns="45720" rIns="91440" bIns="45720" anchor="t" anchorCtr="0">
              <a:noAutofit/>
            </a:bodyPr>
            <a:lstStyle/>
            <a:p>
              <a:pPr algn="ctr" defTabSz="457200" eaLnBrk="1" fontAlgn="auto" hangingPunct="1">
                <a:lnSpc>
                  <a:spcPct val="107000"/>
                </a:lnSpc>
                <a:spcBef>
                  <a:spcPts val="0"/>
                </a:spcBef>
                <a:spcAft>
                  <a:spcPts val="800"/>
                </a:spcAft>
              </a:pPr>
              <a:r>
                <a:rPr lang="en-US" sz="2000" dirty="0">
                  <a:solidFill>
                    <a:srgbClr val="940000"/>
                  </a:solidFill>
                  <a:effectLst>
                    <a:innerShdw blurRad="114300">
                      <a:prstClr val="black"/>
                    </a:innerShdw>
                  </a:effectLst>
                  <a:latin typeface="Arial" panose="020B0604020202020204" pitchFamily="34" charset="0"/>
                  <a:ea typeface="Calibri" panose="020F0502020204030204" pitchFamily="34" charset="0"/>
                  <a:cs typeface="Times New Roman" panose="02020603050405020304" pitchFamily="18" charset="0"/>
                </a:rPr>
                <a:t>Fear</a:t>
              </a:r>
              <a:endParaRPr lang="en-US" sz="2000" dirty="0">
                <a:solidFill>
                  <a:srgbClr val="940000"/>
                </a:solidFill>
                <a:effectLst>
                  <a:innerShdw blurRad="114300">
                    <a:prstClr val="black"/>
                  </a:innerShdw>
                </a:effectLst>
                <a:ea typeface="Calibri" panose="020F0502020204030204" pitchFamily="34" charset="0"/>
                <a:cs typeface="Times New Roman" panose="02020603050405020304" pitchFamily="18" charset="0"/>
              </a:endParaRPr>
            </a:p>
            <a:p>
              <a:pPr algn="ctr" defTabSz="457200" eaLnBrk="1" fontAlgn="auto" hangingPunct="1">
                <a:lnSpc>
                  <a:spcPct val="107000"/>
                </a:lnSpc>
                <a:spcBef>
                  <a:spcPts val="0"/>
                </a:spcBef>
                <a:spcAft>
                  <a:spcPts val="800"/>
                </a:spcAft>
              </a:pPr>
              <a:r>
                <a:rPr lang="en-US" sz="2000" dirty="0">
                  <a:solidFill>
                    <a:srgbClr val="940000"/>
                  </a:solidFill>
                  <a:effectLst>
                    <a:innerShdw blurRad="114300">
                      <a:prstClr val="black"/>
                    </a:innerShdw>
                  </a:effectLst>
                  <a:latin typeface="Arial" panose="020B0604020202020204" pitchFamily="34" charset="0"/>
                  <a:ea typeface="Calibri" panose="020F0502020204030204" pitchFamily="34" charset="0"/>
                  <a:cs typeface="Times New Roman" panose="02020603050405020304" pitchFamily="18" charset="0"/>
                </a:rPr>
                <a:t>Powerlessness</a:t>
              </a:r>
              <a:endParaRPr lang="en-US" sz="2000" dirty="0">
                <a:solidFill>
                  <a:srgbClr val="940000"/>
                </a:solidFill>
                <a:effectLst>
                  <a:innerShdw blurRad="114300">
                    <a:prstClr val="black"/>
                  </a:innerShdw>
                </a:effectLst>
                <a:ea typeface="Calibri" panose="020F0502020204030204" pitchFamily="34" charset="0"/>
                <a:cs typeface="Times New Roman" panose="02020603050405020304" pitchFamily="18" charset="0"/>
              </a:endParaRPr>
            </a:p>
            <a:p>
              <a:pPr algn="ctr" defTabSz="457200" eaLnBrk="1" fontAlgn="auto" hangingPunct="1">
                <a:lnSpc>
                  <a:spcPct val="107000"/>
                </a:lnSpc>
                <a:spcBef>
                  <a:spcPts val="0"/>
                </a:spcBef>
                <a:spcAft>
                  <a:spcPts val="800"/>
                </a:spcAft>
              </a:pPr>
              <a:r>
                <a:rPr lang="en-US" sz="2000" dirty="0">
                  <a:solidFill>
                    <a:srgbClr val="940000"/>
                  </a:solidFill>
                  <a:effectLst>
                    <a:innerShdw blurRad="114300">
                      <a:prstClr val="black"/>
                    </a:innerShdw>
                  </a:effectLst>
                  <a:latin typeface="Arial" panose="020B0604020202020204" pitchFamily="34" charset="0"/>
                  <a:ea typeface="Calibri" panose="020F0502020204030204" pitchFamily="34" charset="0"/>
                  <a:cs typeface="Times New Roman" panose="02020603050405020304" pitchFamily="18" charset="0"/>
                </a:rPr>
                <a:t>Anger</a:t>
              </a:r>
              <a:endParaRPr lang="en-US" sz="2000" dirty="0">
                <a:solidFill>
                  <a:srgbClr val="940000"/>
                </a:solidFill>
                <a:effectLst>
                  <a:innerShdw blurRad="114300">
                    <a:prstClr val="black"/>
                  </a:innerShdw>
                </a:effectLst>
                <a:ea typeface="Calibri" panose="020F0502020204030204" pitchFamily="34" charset="0"/>
                <a:cs typeface="Times New Roman" panose="02020603050405020304" pitchFamily="18" charset="0"/>
              </a:endParaRPr>
            </a:p>
            <a:p>
              <a:pPr algn="ctr" defTabSz="457200" eaLnBrk="1" fontAlgn="auto" hangingPunct="1">
                <a:lnSpc>
                  <a:spcPct val="107000"/>
                </a:lnSpc>
                <a:spcBef>
                  <a:spcPts val="0"/>
                </a:spcBef>
                <a:spcAft>
                  <a:spcPts val="800"/>
                </a:spcAft>
              </a:pPr>
              <a:r>
                <a:rPr lang="en-US" sz="2000" dirty="0">
                  <a:solidFill>
                    <a:srgbClr val="940000"/>
                  </a:solidFill>
                  <a:effectLst>
                    <a:innerShdw blurRad="114300">
                      <a:prstClr val="black"/>
                    </a:innerShdw>
                  </a:effectLst>
                  <a:latin typeface="Arial" panose="020B0604020202020204" pitchFamily="34" charset="0"/>
                  <a:ea typeface="Calibri" panose="020F0502020204030204" pitchFamily="34" charset="0"/>
                  <a:cs typeface="Times New Roman" panose="02020603050405020304" pitchFamily="18" charset="0"/>
                </a:rPr>
                <a:t>Pain</a:t>
              </a:r>
              <a:endParaRPr lang="en-US" sz="2000" dirty="0">
                <a:solidFill>
                  <a:srgbClr val="940000"/>
                </a:solidFill>
                <a:effectLst>
                  <a:innerShdw blurRad="114300">
                    <a:prstClr val="black"/>
                  </a:innerShdw>
                </a:effectLst>
                <a:ea typeface="Calibri" panose="020F0502020204030204" pitchFamily="34"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4138696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7114" y="1633038"/>
            <a:ext cx="6396089" cy="4206240"/>
          </a:xfrm>
          <a:prstGeom prst="rect">
            <a:avLst/>
          </a:prstGeom>
        </p:spPr>
      </p:pic>
      <p:sp>
        <p:nvSpPr>
          <p:cNvPr id="4" name="TextBox 3"/>
          <p:cNvSpPr txBox="1"/>
          <p:nvPr/>
        </p:nvSpPr>
        <p:spPr>
          <a:xfrm>
            <a:off x="0" y="-4779"/>
            <a:ext cx="12192000" cy="769441"/>
          </a:xfrm>
          <a:prstGeom prst="rect">
            <a:avLst/>
          </a:prstGeom>
          <a:solidFill>
            <a:schemeClr val="accent2"/>
          </a:solidFill>
        </p:spPr>
        <p:txBody>
          <a:bodyPr wrap="square" rtlCol="0">
            <a:spAutoFit/>
          </a:bodyPr>
          <a:lstStyle/>
          <a:p>
            <a:pPr algn="ctr" defTabSz="457200" eaLnBrk="1" fontAlgn="auto" hangingPunct="1">
              <a:spcBef>
                <a:spcPts val="0"/>
              </a:spcBef>
              <a:spcAft>
                <a:spcPts val="0"/>
              </a:spcAft>
            </a:pPr>
            <a:r>
              <a:rPr lang="en-US" sz="4400" b="1" dirty="0">
                <a:solidFill>
                  <a:prstClr val="white"/>
                </a:solidFill>
                <a:latin typeface="Arial Black" panose="020B0A04020102020204" pitchFamily="34" charset="0"/>
                <a:ea typeface="Adobe Heiti Std R" pitchFamily="34" charset="-128"/>
              </a:rPr>
              <a:t>Individualized Experiences</a:t>
            </a:r>
          </a:p>
        </p:txBody>
      </p:sp>
      <p:sp>
        <p:nvSpPr>
          <p:cNvPr id="5" name="TextBox 4"/>
          <p:cNvSpPr txBox="1"/>
          <p:nvPr/>
        </p:nvSpPr>
        <p:spPr>
          <a:xfrm>
            <a:off x="3982067" y="1097828"/>
            <a:ext cx="1742030" cy="400110"/>
          </a:xfrm>
          <a:prstGeom prst="rect">
            <a:avLst/>
          </a:prstGeom>
          <a:noFill/>
        </p:spPr>
        <p:txBody>
          <a:bodyPr wrap="square" rtlCol="0">
            <a:spAutoFit/>
          </a:bodyPr>
          <a:lstStyle/>
          <a:p>
            <a:pPr defTabSz="457200" eaLnBrk="1" fontAlgn="auto" hangingPunct="1">
              <a:spcBef>
                <a:spcPts val="0"/>
              </a:spcBef>
              <a:spcAft>
                <a:spcPts val="0"/>
              </a:spcAft>
            </a:pPr>
            <a:r>
              <a:rPr lang="en-US" sz="2000" b="1" dirty="0">
                <a:solidFill>
                  <a:prstClr val="black"/>
                </a:solidFill>
                <a:latin typeface="Arial"/>
                <a:ea typeface="Adobe Heiti Std R" pitchFamily="34" charset="-128"/>
              </a:rPr>
              <a:t>Family ties</a:t>
            </a:r>
          </a:p>
        </p:txBody>
      </p:sp>
      <p:sp>
        <p:nvSpPr>
          <p:cNvPr id="6" name="TextBox 5"/>
          <p:cNvSpPr txBox="1"/>
          <p:nvPr/>
        </p:nvSpPr>
        <p:spPr>
          <a:xfrm>
            <a:off x="1347017" y="1266936"/>
            <a:ext cx="2153112" cy="707886"/>
          </a:xfrm>
          <a:prstGeom prst="rect">
            <a:avLst/>
          </a:prstGeom>
          <a:noFill/>
        </p:spPr>
        <p:txBody>
          <a:bodyPr wrap="square" rtlCol="0">
            <a:spAutoFit/>
          </a:bodyPr>
          <a:lstStyle/>
          <a:p>
            <a:pPr defTabSz="457200" eaLnBrk="1" fontAlgn="auto" hangingPunct="1">
              <a:spcBef>
                <a:spcPts val="0"/>
              </a:spcBef>
              <a:spcAft>
                <a:spcPts val="0"/>
              </a:spcAft>
            </a:pPr>
            <a:r>
              <a:rPr lang="en-US" sz="2000" b="1" dirty="0">
                <a:solidFill>
                  <a:prstClr val="black"/>
                </a:solidFill>
                <a:latin typeface="Arial"/>
                <a:ea typeface="Adobe Heiti Std R" pitchFamily="34" charset="-128"/>
              </a:rPr>
              <a:t>Strong primary relationship</a:t>
            </a:r>
          </a:p>
        </p:txBody>
      </p:sp>
      <p:sp>
        <p:nvSpPr>
          <p:cNvPr id="7" name="TextBox 6"/>
          <p:cNvSpPr txBox="1"/>
          <p:nvPr/>
        </p:nvSpPr>
        <p:spPr>
          <a:xfrm>
            <a:off x="1347020" y="2273860"/>
            <a:ext cx="2080732" cy="707886"/>
          </a:xfrm>
          <a:prstGeom prst="rect">
            <a:avLst/>
          </a:prstGeom>
          <a:noFill/>
        </p:spPr>
        <p:txBody>
          <a:bodyPr wrap="square" rtlCol="0">
            <a:spAutoFit/>
          </a:bodyPr>
          <a:lstStyle/>
          <a:p>
            <a:pPr defTabSz="457200" eaLnBrk="1" fontAlgn="auto" hangingPunct="1">
              <a:spcBef>
                <a:spcPts val="0"/>
              </a:spcBef>
              <a:spcAft>
                <a:spcPts val="0"/>
              </a:spcAft>
            </a:pPr>
            <a:r>
              <a:rPr lang="en-US" sz="2000" b="1" dirty="0">
                <a:solidFill>
                  <a:prstClr val="black"/>
                </a:solidFill>
                <a:latin typeface="Arial"/>
                <a:ea typeface="Adobe Heiti Std R" pitchFamily="34" charset="-128"/>
              </a:rPr>
              <a:t>Connection to community</a:t>
            </a:r>
          </a:p>
        </p:txBody>
      </p:sp>
      <p:sp>
        <p:nvSpPr>
          <p:cNvPr id="8" name="TextBox 7"/>
          <p:cNvSpPr txBox="1"/>
          <p:nvPr/>
        </p:nvSpPr>
        <p:spPr>
          <a:xfrm>
            <a:off x="1347019" y="3218854"/>
            <a:ext cx="1755475" cy="400110"/>
          </a:xfrm>
          <a:prstGeom prst="rect">
            <a:avLst/>
          </a:prstGeom>
          <a:noFill/>
        </p:spPr>
        <p:txBody>
          <a:bodyPr wrap="square" rtlCol="0">
            <a:spAutoFit/>
          </a:bodyPr>
          <a:lstStyle/>
          <a:p>
            <a:pPr defTabSz="457200" eaLnBrk="1" fontAlgn="auto" hangingPunct="1">
              <a:spcBef>
                <a:spcPts val="0"/>
              </a:spcBef>
              <a:spcAft>
                <a:spcPts val="0"/>
              </a:spcAft>
            </a:pPr>
            <a:r>
              <a:rPr lang="en-US" sz="2000" b="1" dirty="0">
                <a:solidFill>
                  <a:prstClr val="black"/>
                </a:solidFill>
                <a:latin typeface="Arial"/>
                <a:ea typeface="Adobe Heiti Std R" pitchFamily="34" charset="-128"/>
              </a:rPr>
              <a:t>Employmen</a:t>
            </a:r>
            <a:r>
              <a:rPr lang="en-US" b="1" dirty="0">
                <a:solidFill>
                  <a:prstClr val="black"/>
                </a:solidFill>
                <a:latin typeface="Arial"/>
                <a:ea typeface="Adobe Heiti Std R" pitchFamily="34" charset="-128"/>
              </a:rPr>
              <a:t>t</a:t>
            </a:r>
          </a:p>
        </p:txBody>
      </p:sp>
      <p:sp>
        <p:nvSpPr>
          <p:cNvPr id="9" name="TextBox 8"/>
          <p:cNvSpPr txBox="1"/>
          <p:nvPr/>
        </p:nvSpPr>
        <p:spPr>
          <a:xfrm>
            <a:off x="1908927" y="5801702"/>
            <a:ext cx="2320746" cy="707886"/>
          </a:xfrm>
          <a:prstGeom prst="rect">
            <a:avLst/>
          </a:prstGeom>
          <a:noFill/>
        </p:spPr>
        <p:txBody>
          <a:bodyPr wrap="square" rtlCol="0">
            <a:spAutoFit/>
          </a:bodyPr>
          <a:lstStyle/>
          <a:p>
            <a:pPr algn="r" defTabSz="457200" eaLnBrk="1" fontAlgn="auto" hangingPunct="1">
              <a:spcBef>
                <a:spcPts val="0"/>
              </a:spcBef>
              <a:spcAft>
                <a:spcPts val="0"/>
              </a:spcAft>
            </a:pPr>
            <a:r>
              <a:rPr lang="en-US" sz="2000" b="1" dirty="0">
                <a:solidFill>
                  <a:prstClr val="black"/>
                </a:solidFill>
                <a:latin typeface="Arial"/>
                <a:ea typeface="Adobe Heiti Std R" pitchFamily="34" charset="-128"/>
              </a:rPr>
              <a:t>Strong cultural or religious beliefs</a:t>
            </a:r>
          </a:p>
        </p:txBody>
      </p:sp>
      <p:sp>
        <p:nvSpPr>
          <p:cNvPr id="10" name="TextBox 9"/>
          <p:cNvSpPr txBox="1"/>
          <p:nvPr/>
        </p:nvSpPr>
        <p:spPr>
          <a:xfrm>
            <a:off x="1347017" y="4757089"/>
            <a:ext cx="1755475" cy="707886"/>
          </a:xfrm>
          <a:prstGeom prst="rect">
            <a:avLst/>
          </a:prstGeom>
          <a:noFill/>
        </p:spPr>
        <p:txBody>
          <a:bodyPr wrap="square" rtlCol="0">
            <a:spAutoFit/>
          </a:bodyPr>
          <a:lstStyle/>
          <a:p>
            <a:pPr defTabSz="457200" eaLnBrk="1" fontAlgn="auto" hangingPunct="1">
              <a:spcBef>
                <a:spcPts val="0"/>
              </a:spcBef>
              <a:spcAft>
                <a:spcPts val="0"/>
              </a:spcAft>
            </a:pPr>
            <a:r>
              <a:rPr lang="en-US" sz="2000" b="1" dirty="0">
                <a:solidFill>
                  <a:prstClr val="black"/>
                </a:solidFill>
                <a:latin typeface="Arial"/>
                <a:ea typeface="Adobe Heiti Std R" pitchFamily="34" charset="-128"/>
              </a:rPr>
              <a:t>Meaningful activity</a:t>
            </a:r>
          </a:p>
        </p:txBody>
      </p:sp>
      <p:sp>
        <p:nvSpPr>
          <p:cNvPr id="11" name="TextBox 10"/>
          <p:cNvSpPr txBox="1"/>
          <p:nvPr/>
        </p:nvSpPr>
        <p:spPr>
          <a:xfrm>
            <a:off x="9041378" y="2273860"/>
            <a:ext cx="1598215" cy="707886"/>
          </a:xfrm>
          <a:prstGeom prst="rect">
            <a:avLst/>
          </a:prstGeom>
          <a:noFill/>
        </p:spPr>
        <p:txBody>
          <a:bodyPr wrap="square" rtlCol="0">
            <a:spAutoFit/>
          </a:bodyPr>
          <a:lstStyle/>
          <a:p>
            <a:pPr algn="r" defTabSz="457200" eaLnBrk="1" fontAlgn="auto" hangingPunct="1">
              <a:spcBef>
                <a:spcPts val="0"/>
              </a:spcBef>
              <a:spcAft>
                <a:spcPts val="0"/>
              </a:spcAft>
            </a:pPr>
            <a:r>
              <a:rPr lang="en-US" sz="2000" b="1" dirty="0">
                <a:solidFill>
                  <a:prstClr val="black"/>
                </a:solidFill>
                <a:latin typeface="Arial"/>
                <a:ea typeface="Adobe Heiti Std R" pitchFamily="34" charset="-128"/>
              </a:rPr>
              <a:t>Severity of trauma</a:t>
            </a:r>
          </a:p>
        </p:txBody>
      </p:sp>
      <p:sp>
        <p:nvSpPr>
          <p:cNvPr id="12" name="TextBox 11"/>
          <p:cNvSpPr txBox="1"/>
          <p:nvPr/>
        </p:nvSpPr>
        <p:spPr>
          <a:xfrm>
            <a:off x="8899160" y="3218272"/>
            <a:ext cx="1857329" cy="707886"/>
          </a:xfrm>
          <a:prstGeom prst="rect">
            <a:avLst/>
          </a:prstGeom>
          <a:noFill/>
        </p:spPr>
        <p:txBody>
          <a:bodyPr wrap="square" rtlCol="0">
            <a:spAutoFit/>
          </a:bodyPr>
          <a:lstStyle/>
          <a:p>
            <a:pPr algn="r" defTabSz="457200" eaLnBrk="1" fontAlgn="auto" hangingPunct="1">
              <a:spcBef>
                <a:spcPts val="0"/>
              </a:spcBef>
              <a:spcAft>
                <a:spcPts val="0"/>
              </a:spcAft>
            </a:pPr>
            <a:r>
              <a:rPr lang="en-US" sz="2000" b="1" dirty="0">
                <a:solidFill>
                  <a:prstClr val="black"/>
                </a:solidFill>
                <a:latin typeface="Arial"/>
                <a:ea typeface="Adobe Heiti Std R" pitchFamily="34" charset="-128"/>
              </a:rPr>
              <a:t>Proximity to trauma</a:t>
            </a:r>
          </a:p>
        </p:txBody>
      </p:sp>
      <p:sp>
        <p:nvSpPr>
          <p:cNvPr id="13" name="TextBox 12"/>
          <p:cNvSpPr txBox="1"/>
          <p:nvPr/>
        </p:nvSpPr>
        <p:spPr>
          <a:xfrm>
            <a:off x="8208040" y="1154146"/>
            <a:ext cx="2431553" cy="1015663"/>
          </a:xfrm>
          <a:prstGeom prst="rect">
            <a:avLst/>
          </a:prstGeom>
          <a:noFill/>
        </p:spPr>
        <p:txBody>
          <a:bodyPr wrap="square" rtlCol="0">
            <a:spAutoFit/>
          </a:bodyPr>
          <a:lstStyle/>
          <a:p>
            <a:pPr algn="r" defTabSz="457200" eaLnBrk="1" fontAlgn="auto" hangingPunct="1">
              <a:spcBef>
                <a:spcPts val="0"/>
              </a:spcBef>
              <a:spcAft>
                <a:spcPts val="0"/>
              </a:spcAft>
            </a:pPr>
            <a:r>
              <a:rPr lang="en-US" sz="2000" b="1" dirty="0">
                <a:solidFill>
                  <a:prstClr val="black"/>
                </a:solidFill>
                <a:latin typeface="Arial"/>
                <a:ea typeface="Adobe Heiti Std R" pitchFamily="34" charset="-128"/>
              </a:rPr>
              <a:t>Pre-existing mental health problems</a:t>
            </a:r>
          </a:p>
        </p:txBody>
      </p:sp>
      <p:sp>
        <p:nvSpPr>
          <p:cNvPr id="14" name="TextBox 13"/>
          <p:cNvSpPr txBox="1"/>
          <p:nvPr/>
        </p:nvSpPr>
        <p:spPr>
          <a:xfrm>
            <a:off x="8965583" y="4782562"/>
            <a:ext cx="1611732" cy="707886"/>
          </a:xfrm>
          <a:prstGeom prst="rect">
            <a:avLst/>
          </a:prstGeom>
          <a:noFill/>
        </p:spPr>
        <p:txBody>
          <a:bodyPr wrap="square" rtlCol="0">
            <a:spAutoFit/>
          </a:bodyPr>
          <a:lstStyle/>
          <a:p>
            <a:pPr algn="r" defTabSz="457200" eaLnBrk="1" fontAlgn="auto" hangingPunct="1">
              <a:spcBef>
                <a:spcPts val="0"/>
              </a:spcBef>
              <a:spcAft>
                <a:spcPts val="0"/>
              </a:spcAft>
            </a:pPr>
            <a:r>
              <a:rPr lang="en-US" sz="2000" b="1" dirty="0">
                <a:solidFill>
                  <a:prstClr val="black"/>
                </a:solidFill>
                <a:latin typeface="Arial"/>
                <a:ea typeface="Adobe Heiti Std R" pitchFamily="34" charset="-128"/>
              </a:rPr>
              <a:t>Numerous traumas</a:t>
            </a:r>
          </a:p>
        </p:txBody>
      </p:sp>
      <p:sp>
        <p:nvSpPr>
          <p:cNvPr id="15" name="TextBox 14"/>
          <p:cNvSpPr txBox="1"/>
          <p:nvPr/>
        </p:nvSpPr>
        <p:spPr>
          <a:xfrm>
            <a:off x="6459792" y="1097828"/>
            <a:ext cx="1941007" cy="400110"/>
          </a:xfrm>
          <a:prstGeom prst="rect">
            <a:avLst/>
          </a:prstGeom>
          <a:noFill/>
        </p:spPr>
        <p:txBody>
          <a:bodyPr wrap="square" rtlCol="0">
            <a:spAutoFit/>
          </a:bodyPr>
          <a:lstStyle/>
          <a:p>
            <a:pPr defTabSz="457200" eaLnBrk="1" fontAlgn="auto" hangingPunct="1">
              <a:spcBef>
                <a:spcPts val="0"/>
              </a:spcBef>
              <a:spcAft>
                <a:spcPts val="0"/>
              </a:spcAft>
            </a:pPr>
            <a:r>
              <a:rPr lang="en-US" sz="2000" b="1" dirty="0">
                <a:solidFill>
                  <a:prstClr val="black"/>
                </a:solidFill>
                <a:latin typeface="Arial"/>
                <a:ea typeface="Adobe Heiti Std R" pitchFamily="34" charset="-128"/>
              </a:rPr>
              <a:t>Health issues</a:t>
            </a:r>
          </a:p>
        </p:txBody>
      </p:sp>
      <p:sp>
        <p:nvSpPr>
          <p:cNvPr id="16" name="TextBox 15"/>
          <p:cNvSpPr txBox="1"/>
          <p:nvPr/>
        </p:nvSpPr>
        <p:spPr>
          <a:xfrm>
            <a:off x="7986044" y="5697548"/>
            <a:ext cx="2875544" cy="1015663"/>
          </a:xfrm>
          <a:prstGeom prst="rect">
            <a:avLst/>
          </a:prstGeom>
          <a:noFill/>
        </p:spPr>
        <p:txBody>
          <a:bodyPr wrap="square" rtlCol="0">
            <a:spAutoFit/>
          </a:bodyPr>
          <a:lstStyle/>
          <a:p>
            <a:pPr defTabSz="457200" eaLnBrk="1" fontAlgn="auto" hangingPunct="1">
              <a:spcBef>
                <a:spcPts val="0"/>
              </a:spcBef>
              <a:spcAft>
                <a:spcPts val="0"/>
              </a:spcAft>
            </a:pPr>
            <a:r>
              <a:rPr lang="en-US" sz="2000" b="1" dirty="0">
                <a:solidFill>
                  <a:prstClr val="black"/>
                </a:solidFill>
                <a:latin typeface="Arial"/>
                <a:ea typeface="Adobe Heiti Std R" pitchFamily="34" charset="-128"/>
              </a:rPr>
              <a:t>Experiences that diminish coping capacity</a:t>
            </a:r>
          </a:p>
        </p:txBody>
      </p:sp>
      <p:sp>
        <p:nvSpPr>
          <p:cNvPr id="17" name="TextBox 16"/>
          <p:cNvSpPr txBox="1"/>
          <p:nvPr/>
        </p:nvSpPr>
        <p:spPr>
          <a:xfrm>
            <a:off x="1610239" y="4086954"/>
            <a:ext cx="1229033" cy="400110"/>
          </a:xfrm>
          <a:prstGeom prst="rect">
            <a:avLst/>
          </a:prstGeom>
          <a:noFill/>
        </p:spPr>
        <p:txBody>
          <a:bodyPr wrap="square" rtlCol="0">
            <a:spAutoFit/>
          </a:bodyPr>
          <a:lstStyle/>
          <a:p>
            <a:pPr defTabSz="457200" eaLnBrk="1" fontAlgn="auto" hangingPunct="1">
              <a:spcBef>
                <a:spcPts val="0"/>
              </a:spcBef>
              <a:spcAft>
                <a:spcPts val="0"/>
              </a:spcAft>
            </a:pPr>
            <a:r>
              <a:rPr lang="en-US" sz="2000" b="1" dirty="0">
                <a:solidFill>
                  <a:prstClr val="black"/>
                </a:solidFill>
                <a:latin typeface="Arial"/>
                <a:ea typeface="Adobe Heiti Std R" pitchFamily="34" charset="-128"/>
              </a:rPr>
              <a:t>Biology</a:t>
            </a:r>
          </a:p>
        </p:txBody>
      </p:sp>
      <p:sp>
        <p:nvSpPr>
          <p:cNvPr id="19" name="TextBox 18"/>
          <p:cNvSpPr txBox="1"/>
          <p:nvPr/>
        </p:nvSpPr>
        <p:spPr>
          <a:xfrm>
            <a:off x="9293203" y="4123018"/>
            <a:ext cx="1166011" cy="400110"/>
          </a:xfrm>
          <a:prstGeom prst="rect">
            <a:avLst/>
          </a:prstGeom>
          <a:noFill/>
        </p:spPr>
        <p:txBody>
          <a:bodyPr wrap="square" rtlCol="0">
            <a:spAutoFit/>
          </a:bodyPr>
          <a:lstStyle/>
          <a:p>
            <a:pPr algn="r" defTabSz="457200" eaLnBrk="1" fontAlgn="auto" hangingPunct="1">
              <a:spcBef>
                <a:spcPts val="0"/>
              </a:spcBef>
              <a:spcAft>
                <a:spcPts val="0"/>
              </a:spcAft>
            </a:pPr>
            <a:r>
              <a:rPr lang="en-US" sz="2000" b="1" dirty="0">
                <a:solidFill>
                  <a:prstClr val="black"/>
                </a:solidFill>
                <a:latin typeface="Arial"/>
                <a:ea typeface="Adobe Heiti Std R" pitchFamily="34" charset="-128"/>
              </a:rPr>
              <a:t>Biology</a:t>
            </a:r>
          </a:p>
        </p:txBody>
      </p:sp>
    </p:spTree>
    <p:custDataLst>
      <p:tags r:id="rId1"/>
    </p:custDataLst>
    <p:extLst>
      <p:ext uri="{BB962C8B-B14F-4D97-AF65-F5344CB8AC3E}">
        <p14:creationId xmlns:p14="http://schemas.microsoft.com/office/powerpoint/2010/main" val="6433719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0"/>
            <a:ext cx="9144000" cy="6858000"/>
          </a:xfrm>
          <a:prstGeom prst="rect">
            <a:avLst/>
          </a:prstGeom>
          <a:gradFill flip="none" rotWithShape="1">
            <a:gsLst>
              <a:gs pos="0">
                <a:srgbClr val="990100">
                  <a:shade val="30000"/>
                  <a:satMod val="115000"/>
                </a:srgbClr>
              </a:gs>
              <a:gs pos="50000">
                <a:srgbClr val="990100">
                  <a:shade val="67500"/>
                  <a:satMod val="115000"/>
                </a:srgbClr>
              </a:gs>
              <a:gs pos="100000">
                <a:srgbClr val="990100">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a:solidFill>
                <a:prstClr val="white"/>
              </a:solidFill>
            </a:endParaRPr>
          </a:p>
        </p:txBody>
      </p:sp>
      <p:sp>
        <p:nvSpPr>
          <p:cNvPr id="2" name="TextBox 1"/>
          <p:cNvSpPr txBox="1"/>
          <p:nvPr/>
        </p:nvSpPr>
        <p:spPr>
          <a:xfrm>
            <a:off x="3181489" y="833029"/>
            <a:ext cx="5829022" cy="5185522"/>
          </a:xfrm>
          <a:prstGeom prst="rect">
            <a:avLst/>
          </a:prstGeom>
          <a:noFill/>
          <a:effectLst>
            <a:outerShdw blurRad="50800" dist="50800" dir="5400000" algn="ctr" rotWithShape="0">
              <a:schemeClr val="tx1"/>
            </a:outerShdw>
          </a:effectLst>
        </p:spPr>
        <p:txBody>
          <a:bodyPr wrap="square" rtlCol="0">
            <a:spAutoFit/>
          </a:bodyPr>
          <a:lstStyle/>
          <a:p>
            <a:pPr marL="857250" indent="-857250" defTabSz="457200" eaLnBrk="1" fontAlgn="auto" hangingPunct="1">
              <a:lnSpc>
                <a:spcPct val="114000"/>
              </a:lnSpc>
              <a:spcBef>
                <a:spcPts val="0"/>
              </a:spcBef>
              <a:spcAft>
                <a:spcPts val="1200"/>
              </a:spcAft>
              <a:buClr>
                <a:srgbClr val="F0AD00">
                  <a:lumMod val="60000"/>
                  <a:lumOff val="40000"/>
                </a:srgbClr>
              </a:buClr>
              <a:buFont typeface="Wingdings" panose="05000000000000000000" pitchFamily="2" charset="2"/>
              <a:buChar char="§"/>
              <a:tabLst>
                <a:tab pos="1143000" algn="l"/>
              </a:tabLst>
            </a:pPr>
            <a:r>
              <a:rPr lang="en-US" sz="6600" b="1" dirty="0">
                <a:solidFill>
                  <a:prstClr val="white"/>
                </a:solidFill>
                <a:effectLst>
                  <a:outerShdw blurRad="38100" dist="38100" dir="2700000" algn="tl">
                    <a:srgbClr val="000000">
                      <a:alpha val="43137"/>
                    </a:srgbClr>
                  </a:outerShdw>
                </a:effectLst>
                <a:latin typeface="Zurich BT" panose="020B0603020202030204" pitchFamily="34" charset="0"/>
                <a:ea typeface="+mn-ea"/>
              </a:rPr>
              <a:t>Respect</a:t>
            </a:r>
          </a:p>
          <a:p>
            <a:pPr marL="857250" indent="-857250" defTabSz="457200" eaLnBrk="1" fontAlgn="auto" hangingPunct="1">
              <a:lnSpc>
                <a:spcPct val="114000"/>
              </a:lnSpc>
              <a:spcBef>
                <a:spcPts val="0"/>
              </a:spcBef>
              <a:spcAft>
                <a:spcPts val="1200"/>
              </a:spcAft>
              <a:buClr>
                <a:srgbClr val="F0AD00">
                  <a:lumMod val="60000"/>
                  <a:lumOff val="40000"/>
                </a:srgbClr>
              </a:buClr>
              <a:buFont typeface="Wingdings" panose="05000000000000000000" pitchFamily="2" charset="2"/>
              <a:buChar char="§"/>
            </a:pPr>
            <a:r>
              <a:rPr lang="en-US" sz="6600" b="1" dirty="0">
                <a:solidFill>
                  <a:prstClr val="white"/>
                </a:solidFill>
                <a:effectLst>
                  <a:outerShdw blurRad="38100" dist="38100" dir="2700000" algn="tl">
                    <a:srgbClr val="000000">
                      <a:alpha val="43137"/>
                    </a:srgbClr>
                  </a:outerShdw>
                </a:effectLst>
                <a:latin typeface="Zurich BT" panose="020B0603020202030204" pitchFamily="34" charset="0"/>
                <a:ea typeface="+mn-ea"/>
              </a:rPr>
              <a:t>Information</a:t>
            </a:r>
          </a:p>
          <a:p>
            <a:pPr marL="857250" indent="-857250" defTabSz="457200" eaLnBrk="1" fontAlgn="auto" hangingPunct="1">
              <a:lnSpc>
                <a:spcPct val="114000"/>
              </a:lnSpc>
              <a:spcBef>
                <a:spcPts val="0"/>
              </a:spcBef>
              <a:spcAft>
                <a:spcPts val="1200"/>
              </a:spcAft>
              <a:buClr>
                <a:srgbClr val="F0AD00">
                  <a:lumMod val="60000"/>
                  <a:lumOff val="40000"/>
                </a:srgbClr>
              </a:buClr>
              <a:buFont typeface="Wingdings" panose="05000000000000000000" pitchFamily="2" charset="2"/>
              <a:buChar char="§"/>
            </a:pPr>
            <a:r>
              <a:rPr lang="en-US" sz="6600" b="1" dirty="0">
                <a:solidFill>
                  <a:prstClr val="white"/>
                </a:solidFill>
                <a:effectLst>
                  <a:outerShdw blurRad="38100" dist="38100" dir="2700000" algn="tl">
                    <a:srgbClr val="000000">
                      <a:alpha val="43137"/>
                    </a:srgbClr>
                  </a:outerShdw>
                </a:effectLst>
                <a:latin typeface="Zurich BT" panose="020B0603020202030204" pitchFamily="34" charset="0"/>
                <a:ea typeface="+mn-ea"/>
              </a:rPr>
              <a:t>Safety</a:t>
            </a:r>
          </a:p>
          <a:p>
            <a:pPr marL="857250" indent="-857250" defTabSz="457200" eaLnBrk="1" fontAlgn="auto" hangingPunct="1">
              <a:lnSpc>
                <a:spcPct val="114000"/>
              </a:lnSpc>
              <a:spcBef>
                <a:spcPts val="0"/>
              </a:spcBef>
              <a:spcAft>
                <a:spcPts val="1200"/>
              </a:spcAft>
              <a:buClr>
                <a:srgbClr val="F0AD00">
                  <a:lumMod val="60000"/>
                  <a:lumOff val="40000"/>
                </a:srgbClr>
              </a:buClr>
              <a:buFont typeface="Wingdings" panose="05000000000000000000" pitchFamily="2" charset="2"/>
              <a:buChar char="§"/>
            </a:pPr>
            <a:r>
              <a:rPr lang="en-US" sz="6600" b="1" dirty="0">
                <a:solidFill>
                  <a:prstClr val="white"/>
                </a:solidFill>
                <a:effectLst>
                  <a:outerShdw blurRad="38100" dist="38100" dir="2700000" algn="tl">
                    <a:srgbClr val="000000">
                      <a:alpha val="43137"/>
                    </a:srgbClr>
                  </a:outerShdw>
                </a:effectLst>
                <a:latin typeface="Zurich BT" panose="020B0603020202030204" pitchFamily="34" charset="0"/>
                <a:ea typeface="+mn-ea"/>
              </a:rPr>
              <a:t>Choice</a:t>
            </a:r>
          </a:p>
        </p:txBody>
      </p:sp>
    </p:spTree>
    <p:custDataLst>
      <p:tags r:id="rId1"/>
    </p:custDataLst>
    <p:extLst>
      <p:ext uri="{BB962C8B-B14F-4D97-AF65-F5344CB8AC3E}">
        <p14:creationId xmlns:p14="http://schemas.microsoft.com/office/powerpoint/2010/main" val="8133197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pproach.jpg"/>
          <p:cNvPicPr>
            <a:picLocks noChangeAspect="1"/>
          </p:cNvPicPr>
          <p:nvPr>
            <p:custDataLst>
              <p:tags r:id="rId2"/>
            </p:custDataLst>
          </p:nvPr>
        </p:nvPicPr>
        <p:blipFill>
          <a:blip r:embed="rId5"/>
          <a:stretch>
            <a:fillRect/>
          </a:stretch>
        </p:blipFill>
        <p:spPr>
          <a:xfrm>
            <a:off x="1524000" y="0"/>
            <a:ext cx="9144000" cy="6858000"/>
          </a:xfrm>
          <a:prstGeom prst="rect">
            <a:avLst/>
          </a:prstGeom>
        </p:spPr>
      </p:pic>
      <p:sp>
        <p:nvSpPr>
          <p:cNvPr id="3" name="TextBox 2"/>
          <p:cNvSpPr txBox="1"/>
          <p:nvPr/>
        </p:nvSpPr>
        <p:spPr>
          <a:xfrm>
            <a:off x="5239012" y="5394644"/>
            <a:ext cx="3995004" cy="830997"/>
          </a:xfrm>
          <a:prstGeom prst="rect">
            <a:avLst/>
          </a:prstGeom>
          <a:noFill/>
        </p:spPr>
        <p:txBody>
          <a:bodyPr wrap="none" rtlCol="0">
            <a:spAutoFit/>
          </a:bodyPr>
          <a:lstStyle/>
          <a:p>
            <a:pPr defTabSz="457200" eaLnBrk="1" fontAlgn="auto" hangingPunct="1">
              <a:spcBef>
                <a:spcPts val="0"/>
              </a:spcBef>
              <a:spcAft>
                <a:spcPts val="0"/>
              </a:spcAft>
            </a:pPr>
            <a:r>
              <a:rPr lang="en-US" sz="4800" dirty="0">
                <a:solidFill>
                  <a:srgbClr val="F0AD00">
                    <a:lumMod val="60000"/>
                    <a:lumOff val="40000"/>
                  </a:srgbClr>
                </a:solidFill>
                <a:latin typeface="Arial"/>
                <a:ea typeface="+mn-ea"/>
              </a:rPr>
              <a:t>Empowerment</a:t>
            </a:r>
          </a:p>
        </p:txBody>
      </p:sp>
      <p:sp>
        <p:nvSpPr>
          <p:cNvPr id="6" name="TextBox 5"/>
          <p:cNvSpPr txBox="1"/>
          <p:nvPr/>
        </p:nvSpPr>
        <p:spPr>
          <a:xfrm>
            <a:off x="2239221" y="4563647"/>
            <a:ext cx="3639138" cy="830997"/>
          </a:xfrm>
          <a:prstGeom prst="rect">
            <a:avLst/>
          </a:prstGeom>
          <a:noFill/>
        </p:spPr>
        <p:txBody>
          <a:bodyPr wrap="none" rtlCol="0">
            <a:spAutoFit/>
          </a:bodyPr>
          <a:lstStyle/>
          <a:p>
            <a:pPr defTabSz="457200" eaLnBrk="1" fontAlgn="auto" hangingPunct="1">
              <a:spcBef>
                <a:spcPts val="0"/>
              </a:spcBef>
              <a:spcAft>
                <a:spcPts val="0"/>
              </a:spcAft>
            </a:pPr>
            <a:r>
              <a:rPr lang="en-US" sz="4800" dirty="0">
                <a:solidFill>
                  <a:srgbClr val="F0AD00">
                    <a:lumMod val="60000"/>
                    <a:lumOff val="40000"/>
                  </a:srgbClr>
                </a:solidFill>
                <a:latin typeface="Arial"/>
                <a:ea typeface="+mn-ea"/>
              </a:rPr>
              <a:t>Collaboration</a:t>
            </a:r>
          </a:p>
        </p:txBody>
      </p:sp>
      <p:sp>
        <p:nvSpPr>
          <p:cNvPr id="7" name="TextBox 6"/>
          <p:cNvSpPr txBox="1"/>
          <p:nvPr/>
        </p:nvSpPr>
        <p:spPr>
          <a:xfrm>
            <a:off x="4857204" y="1063199"/>
            <a:ext cx="2206823" cy="830997"/>
          </a:xfrm>
          <a:prstGeom prst="rect">
            <a:avLst/>
          </a:prstGeom>
          <a:noFill/>
        </p:spPr>
        <p:txBody>
          <a:bodyPr wrap="none" rtlCol="0">
            <a:spAutoFit/>
          </a:bodyPr>
          <a:lstStyle/>
          <a:p>
            <a:pPr defTabSz="457200" eaLnBrk="1" fontAlgn="auto" hangingPunct="1">
              <a:spcBef>
                <a:spcPts val="0"/>
              </a:spcBef>
              <a:spcAft>
                <a:spcPts val="0"/>
              </a:spcAft>
            </a:pPr>
            <a:r>
              <a:rPr lang="en-US" sz="4800" dirty="0">
                <a:solidFill>
                  <a:srgbClr val="F0AD00">
                    <a:lumMod val="60000"/>
                    <a:lumOff val="40000"/>
                  </a:srgbClr>
                </a:solidFill>
                <a:latin typeface="Arial"/>
                <a:ea typeface="+mn-ea"/>
              </a:rPr>
              <a:t>Respect</a:t>
            </a:r>
          </a:p>
        </p:txBody>
      </p:sp>
      <p:sp>
        <p:nvSpPr>
          <p:cNvPr id="8" name="TextBox 7"/>
          <p:cNvSpPr txBox="1"/>
          <p:nvPr/>
        </p:nvSpPr>
        <p:spPr>
          <a:xfrm>
            <a:off x="6249444" y="156002"/>
            <a:ext cx="4258923" cy="830997"/>
          </a:xfrm>
          <a:prstGeom prst="rect">
            <a:avLst/>
          </a:prstGeom>
          <a:noFill/>
        </p:spPr>
        <p:txBody>
          <a:bodyPr wrap="none" rtlCol="0">
            <a:spAutoFit/>
          </a:bodyPr>
          <a:lstStyle/>
          <a:p>
            <a:pPr defTabSz="457200" eaLnBrk="1" fontAlgn="auto" hangingPunct="1">
              <a:spcBef>
                <a:spcPts val="0"/>
              </a:spcBef>
              <a:spcAft>
                <a:spcPts val="0"/>
              </a:spcAft>
            </a:pPr>
            <a:r>
              <a:rPr lang="en-US" sz="4800" dirty="0">
                <a:solidFill>
                  <a:srgbClr val="F0AD00">
                    <a:lumMod val="60000"/>
                    <a:lumOff val="40000"/>
                  </a:srgbClr>
                </a:solidFill>
                <a:latin typeface="Arial"/>
                <a:ea typeface="+mn-ea"/>
              </a:rPr>
              <a:t>Trustworthiness</a:t>
            </a:r>
          </a:p>
        </p:txBody>
      </p:sp>
      <p:sp>
        <p:nvSpPr>
          <p:cNvPr id="9" name="TextBox 8"/>
          <p:cNvSpPr txBox="1"/>
          <p:nvPr/>
        </p:nvSpPr>
        <p:spPr>
          <a:xfrm>
            <a:off x="3165085" y="1778000"/>
            <a:ext cx="1920719" cy="830997"/>
          </a:xfrm>
          <a:prstGeom prst="rect">
            <a:avLst/>
          </a:prstGeom>
          <a:noFill/>
        </p:spPr>
        <p:txBody>
          <a:bodyPr wrap="none" rtlCol="0">
            <a:spAutoFit/>
          </a:bodyPr>
          <a:lstStyle/>
          <a:p>
            <a:pPr defTabSz="457200" eaLnBrk="1" fontAlgn="auto" hangingPunct="1">
              <a:spcBef>
                <a:spcPts val="0"/>
              </a:spcBef>
              <a:spcAft>
                <a:spcPts val="0"/>
              </a:spcAft>
            </a:pPr>
            <a:r>
              <a:rPr lang="en-US" sz="4800" dirty="0">
                <a:solidFill>
                  <a:srgbClr val="F0AD00">
                    <a:lumMod val="60000"/>
                    <a:lumOff val="40000"/>
                  </a:srgbClr>
                </a:solidFill>
                <a:latin typeface="Arial"/>
                <a:ea typeface="+mn-ea"/>
              </a:rPr>
              <a:t>Choice</a:t>
            </a:r>
          </a:p>
        </p:txBody>
      </p:sp>
      <p:sp>
        <p:nvSpPr>
          <p:cNvPr id="10" name="TextBox 9"/>
          <p:cNvSpPr txBox="1"/>
          <p:nvPr/>
        </p:nvSpPr>
        <p:spPr>
          <a:xfrm>
            <a:off x="1524000" y="2763748"/>
            <a:ext cx="9144000" cy="1569660"/>
          </a:xfrm>
          <a:prstGeom prst="rect">
            <a:avLst/>
          </a:prstGeom>
          <a:solidFill>
            <a:schemeClr val="tx1"/>
          </a:solidFill>
        </p:spPr>
        <p:txBody>
          <a:bodyPr wrap="square" rtlCol="0">
            <a:spAutoFit/>
          </a:bodyPr>
          <a:lstStyle/>
          <a:p>
            <a:pPr algn="ctr" defTabSz="457200" eaLnBrk="1" fontAlgn="auto" hangingPunct="1">
              <a:spcBef>
                <a:spcPts val="0"/>
              </a:spcBef>
              <a:spcAft>
                <a:spcPts val="0"/>
              </a:spcAft>
            </a:pPr>
            <a:r>
              <a:rPr lang="en-US" sz="9600" dirty="0">
                <a:solidFill>
                  <a:prstClr val="white"/>
                </a:solidFill>
                <a:latin typeface="Arial Black" pitchFamily="34" charset="0"/>
                <a:ea typeface="Adobe Heiti Std R" pitchFamily="34" charset="-128"/>
              </a:rPr>
              <a:t>INTERACT</a:t>
            </a:r>
          </a:p>
        </p:txBody>
      </p:sp>
    </p:spTree>
    <p:custDataLst>
      <p:tags r:id="rId1"/>
    </p:custDataLst>
    <p:extLst>
      <p:ext uri="{BB962C8B-B14F-4D97-AF65-F5344CB8AC3E}">
        <p14:creationId xmlns:p14="http://schemas.microsoft.com/office/powerpoint/2010/main" val="1353189926"/>
      </p:ext>
    </p:extLst>
  </p:cSld>
  <p:clrMapOvr>
    <a:masterClrMapping/>
  </p:clrMapOvr>
  <p:transition spd="slow">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1" descr="P:\PRA Images Art Photos\PurchasedArt\Trauma_Suicide\iStock_000003928567Small.jpg"/>
          <p:cNvPicPr>
            <a:picLocks noChangeAspect="1" noChangeArrowheads="1"/>
          </p:cNvPicPr>
          <p:nvPr>
            <p:custDataLst>
              <p:tags r:id="rId2"/>
            </p:custDataLst>
          </p:nvPr>
        </p:nvPicPr>
        <p:blipFill>
          <a:blip r:embed="rId5"/>
          <a:srcRect/>
          <a:stretch>
            <a:fillRect/>
          </a:stretch>
        </p:blipFill>
        <p:spPr bwMode="auto">
          <a:xfrm>
            <a:off x="317634" y="0"/>
            <a:ext cx="10349219" cy="6880453"/>
          </a:xfrm>
          <a:prstGeom prst="rect">
            <a:avLst/>
          </a:prstGeom>
          <a:ln>
            <a:noFill/>
          </a:ln>
          <a:effectLst>
            <a:softEdge rad="63500"/>
          </a:effectLst>
        </p:spPr>
      </p:pic>
      <p:sp>
        <p:nvSpPr>
          <p:cNvPr id="4" name="TextBox 3"/>
          <p:cNvSpPr txBox="1"/>
          <p:nvPr/>
        </p:nvSpPr>
        <p:spPr>
          <a:xfrm>
            <a:off x="1760305" y="246581"/>
            <a:ext cx="3235861" cy="769441"/>
          </a:xfrm>
          <a:prstGeom prst="rect">
            <a:avLst/>
          </a:prstGeom>
          <a:noFill/>
        </p:spPr>
        <p:txBody>
          <a:bodyPr wrap="square" rtlCol="0">
            <a:spAutoFit/>
          </a:bodyPr>
          <a:lstStyle/>
          <a:p>
            <a:pPr algn="ctr" eaLnBrk="1" fontAlgn="auto" hangingPunct="1">
              <a:spcBef>
                <a:spcPts val="0"/>
              </a:spcBef>
              <a:spcAft>
                <a:spcPts val="0"/>
              </a:spcAft>
            </a:pPr>
            <a:r>
              <a:rPr lang="en-US" sz="4400" b="1" dirty="0">
                <a:solidFill>
                  <a:prstClr val="white"/>
                </a:solidFill>
                <a:latin typeface="Zurich BT" panose="020B0603020202030204" pitchFamily="34" charset="0"/>
                <a:ea typeface="Adobe Heiti Std R" pitchFamily="34" charset="-128"/>
              </a:rPr>
              <a:t>Event</a:t>
            </a:r>
          </a:p>
        </p:txBody>
      </p:sp>
      <p:sp>
        <p:nvSpPr>
          <p:cNvPr id="5" name="TextBox 4"/>
          <p:cNvSpPr txBox="1"/>
          <p:nvPr/>
        </p:nvSpPr>
        <p:spPr>
          <a:xfrm>
            <a:off x="6614096" y="3647327"/>
            <a:ext cx="3693809" cy="769441"/>
          </a:xfrm>
          <a:prstGeom prst="rect">
            <a:avLst/>
          </a:prstGeom>
          <a:noFill/>
        </p:spPr>
        <p:txBody>
          <a:bodyPr wrap="square" rtlCol="0">
            <a:spAutoFit/>
          </a:bodyPr>
          <a:lstStyle/>
          <a:p>
            <a:pPr algn="ctr" eaLnBrk="1" fontAlgn="auto" hangingPunct="1">
              <a:spcBef>
                <a:spcPts val="0"/>
              </a:spcBef>
              <a:spcAft>
                <a:spcPts val="0"/>
              </a:spcAft>
            </a:pPr>
            <a:r>
              <a:rPr lang="en-US" sz="4400" b="1" dirty="0">
                <a:solidFill>
                  <a:prstClr val="white"/>
                </a:solidFill>
                <a:latin typeface="Zurich BT" panose="020B0603020202030204" pitchFamily="34" charset="0"/>
                <a:ea typeface="Adobe Heiti Std R" pitchFamily="34" charset="-128"/>
              </a:rPr>
              <a:t>Experience</a:t>
            </a:r>
          </a:p>
        </p:txBody>
      </p:sp>
      <p:sp>
        <p:nvSpPr>
          <p:cNvPr id="6" name="TextBox 5"/>
          <p:cNvSpPr txBox="1"/>
          <p:nvPr/>
        </p:nvSpPr>
        <p:spPr>
          <a:xfrm>
            <a:off x="3378235" y="6072028"/>
            <a:ext cx="3235861" cy="769441"/>
          </a:xfrm>
          <a:prstGeom prst="rect">
            <a:avLst/>
          </a:prstGeom>
          <a:noFill/>
        </p:spPr>
        <p:txBody>
          <a:bodyPr wrap="square" rtlCol="0">
            <a:spAutoFit/>
          </a:bodyPr>
          <a:lstStyle/>
          <a:p>
            <a:pPr algn="ctr" eaLnBrk="1" fontAlgn="auto" hangingPunct="1">
              <a:spcBef>
                <a:spcPts val="0"/>
              </a:spcBef>
              <a:spcAft>
                <a:spcPts val="0"/>
              </a:spcAft>
            </a:pPr>
            <a:r>
              <a:rPr lang="en-US" sz="4400" b="1" dirty="0">
                <a:solidFill>
                  <a:prstClr val="white"/>
                </a:solidFill>
                <a:latin typeface="Zurich BT" panose="020B0603020202030204" pitchFamily="34" charset="0"/>
                <a:ea typeface="Adobe Heiti Std R" pitchFamily="34" charset="-128"/>
              </a:rPr>
              <a:t>Effect</a:t>
            </a:r>
          </a:p>
        </p:txBody>
      </p:sp>
    </p:spTree>
    <p:custDataLst>
      <p:tags r:id="rId1"/>
    </p:custDataLst>
    <p:extLst>
      <p:ext uri="{BB962C8B-B14F-4D97-AF65-F5344CB8AC3E}">
        <p14:creationId xmlns:p14="http://schemas.microsoft.com/office/powerpoint/2010/main" val="13081128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8826"/>
            <a:ext cx="12192000" cy="6789174"/>
          </a:xfrm>
        </p:spPr>
        <p:txBody>
          <a:bodyPr/>
          <a:lstStyle/>
          <a:p>
            <a:r>
              <a:rPr lang="en-US" dirty="0" smtClean="0"/>
              <a:t>Becoming a Trauma-informed Organization</a:t>
            </a:r>
            <a:endParaRPr lang="en-US" dirty="0"/>
          </a:p>
        </p:txBody>
      </p:sp>
    </p:spTree>
    <p:extLst>
      <p:ext uri="{BB962C8B-B14F-4D97-AF65-F5344CB8AC3E}">
        <p14:creationId xmlns:p14="http://schemas.microsoft.com/office/powerpoint/2010/main" val="33090438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1" descr="Z:\Long-term Effect.jpg"/>
          <p:cNvPicPr>
            <a:picLocks noChangeAspect="1" noChangeArrowheads="1"/>
          </p:cNvPicPr>
          <p:nvPr>
            <p:custDataLst>
              <p:tags r:id="rId2"/>
            </p:custDataLst>
          </p:nvPr>
        </p:nvPicPr>
        <p:blipFill>
          <a:blip r:embed="rId5"/>
          <a:srcRect/>
          <a:stretch>
            <a:fillRect/>
          </a:stretch>
        </p:blipFill>
        <p:spPr bwMode="auto">
          <a:xfrm>
            <a:off x="1524000" y="-16625"/>
            <a:ext cx="9144000" cy="6858000"/>
          </a:xfrm>
          <a:prstGeom prst="rect">
            <a:avLst/>
          </a:prstGeom>
          <a:noFill/>
        </p:spPr>
      </p:pic>
      <p:sp>
        <p:nvSpPr>
          <p:cNvPr id="42" name="Rectangle 41"/>
          <p:cNvSpPr/>
          <p:nvPr/>
        </p:nvSpPr>
        <p:spPr>
          <a:xfrm>
            <a:off x="2296725" y="1522766"/>
            <a:ext cx="8027146" cy="5185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a:solidFill>
                <a:prstClr val="white"/>
              </a:solidFill>
            </a:endParaRPr>
          </a:p>
        </p:txBody>
      </p:sp>
      <p:grpSp>
        <p:nvGrpSpPr>
          <p:cNvPr id="23" name="Group 22"/>
          <p:cNvGrpSpPr/>
          <p:nvPr/>
        </p:nvGrpSpPr>
        <p:grpSpPr>
          <a:xfrm>
            <a:off x="2010696" y="1642832"/>
            <a:ext cx="8130858" cy="4908178"/>
            <a:chOff x="-399065" y="-23021"/>
            <a:chExt cx="8131011" cy="4908639"/>
          </a:xfrm>
        </p:grpSpPr>
        <p:grpSp>
          <p:nvGrpSpPr>
            <p:cNvPr id="24" name="Group 23"/>
            <p:cNvGrpSpPr/>
            <p:nvPr/>
          </p:nvGrpSpPr>
          <p:grpSpPr>
            <a:xfrm>
              <a:off x="-399065" y="-23021"/>
              <a:ext cx="8131011" cy="4908639"/>
              <a:chOff x="-399065" y="-23021"/>
              <a:chExt cx="8131011" cy="4908639"/>
            </a:xfrm>
          </p:grpSpPr>
          <p:grpSp>
            <p:nvGrpSpPr>
              <p:cNvPr id="26" name="Group 25"/>
              <p:cNvGrpSpPr/>
              <p:nvPr/>
            </p:nvGrpSpPr>
            <p:grpSpPr>
              <a:xfrm>
                <a:off x="-399065" y="273551"/>
                <a:ext cx="8131011" cy="4612067"/>
                <a:chOff x="-1075958" y="273551"/>
                <a:chExt cx="8131011" cy="4612067"/>
              </a:xfrm>
            </p:grpSpPr>
            <p:sp>
              <p:nvSpPr>
                <p:cNvPr id="28" name="Text Box 2"/>
                <p:cNvSpPr txBox="1">
                  <a:spLocks noChangeArrowheads="1"/>
                </p:cNvSpPr>
                <p:nvPr/>
              </p:nvSpPr>
              <p:spPr bwMode="auto">
                <a:xfrm>
                  <a:off x="-1075958" y="273551"/>
                  <a:ext cx="2377440" cy="1285601"/>
                </a:xfrm>
                <a:prstGeom prst="rect">
                  <a:avLst/>
                </a:prstGeom>
                <a:noFill/>
                <a:ln w="9525">
                  <a:noFill/>
                  <a:miter lim="800000"/>
                  <a:headEnd/>
                  <a:tailEnd/>
                </a:ln>
              </p:spPr>
              <p:txBody>
                <a:bodyPr rot="0" vert="horz" wrap="square" lIns="91440" tIns="45720" rIns="91440" bIns="45720" anchor="t" anchorCtr="0">
                  <a:spAutoFit/>
                </a:bodyPr>
                <a:lstStyle/>
                <a:p>
                  <a:pPr algn="ctr" defTabSz="457200" eaLnBrk="1" fontAlgn="auto" hangingPunct="1">
                    <a:lnSpc>
                      <a:spcPct val="107000"/>
                    </a:lnSpc>
                    <a:spcBef>
                      <a:spcPts val="0"/>
                    </a:spcBef>
                    <a:spcAft>
                      <a:spcPts val="800"/>
                    </a:spcAft>
                  </a:pPr>
                  <a:r>
                    <a:rPr lang="en-US" sz="2000" b="1" dirty="0">
                      <a:solidFill>
                        <a:prstClr val="black"/>
                      </a:solidFill>
                      <a:latin typeface="Arial" panose="020B0604020202020204" pitchFamily="34" charset="0"/>
                      <a:ea typeface="Calibri" panose="020F0502020204030204" pitchFamily="34" charset="0"/>
                      <a:cs typeface="Times New Roman" panose="02020603050405020304" pitchFamily="18" charset="0"/>
                    </a:rPr>
                    <a:t>Cultural,</a:t>
                  </a:r>
                </a:p>
                <a:p>
                  <a:pPr algn="ctr" defTabSz="457200" eaLnBrk="1" fontAlgn="auto" hangingPunct="1">
                    <a:lnSpc>
                      <a:spcPct val="107000"/>
                    </a:lnSpc>
                    <a:spcBef>
                      <a:spcPts val="0"/>
                    </a:spcBef>
                    <a:spcAft>
                      <a:spcPts val="800"/>
                    </a:spcAft>
                  </a:pPr>
                  <a:r>
                    <a:rPr lang="en-US" sz="2000" b="1" dirty="0">
                      <a:solidFill>
                        <a:prstClr val="black"/>
                      </a:solidFill>
                      <a:latin typeface="Arial" panose="020B0604020202020204" pitchFamily="34" charset="0"/>
                      <a:ea typeface="Calibri" panose="020F0502020204030204" pitchFamily="34" charset="0"/>
                      <a:cs typeface="Times New Roman" panose="02020603050405020304" pitchFamily="18" charset="0"/>
                    </a:rPr>
                    <a:t>Historical, &amp;</a:t>
                  </a:r>
                </a:p>
                <a:p>
                  <a:pPr algn="ctr" defTabSz="457200" eaLnBrk="1" fontAlgn="auto" hangingPunct="1">
                    <a:lnSpc>
                      <a:spcPct val="107000"/>
                    </a:lnSpc>
                    <a:spcBef>
                      <a:spcPts val="0"/>
                    </a:spcBef>
                    <a:spcAft>
                      <a:spcPts val="800"/>
                    </a:spcAft>
                  </a:pPr>
                  <a:r>
                    <a:rPr lang="en-US" sz="2000" b="1" dirty="0">
                      <a:solidFill>
                        <a:prstClr val="black"/>
                      </a:solidFill>
                      <a:latin typeface="Arial" panose="020B0604020202020204" pitchFamily="34" charset="0"/>
                      <a:ea typeface="Calibri" panose="020F0502020204030204" pitchFamily="34" charset="0"/>
                      <a:cs typeface="Times New Roman" panose="02020603050405020304" pitchFamily="18" charset="0"/>
                    </a:rPr>
                    <a:t>Gender Issues</a:t>
                  </a:r>
                  <a:endParaRPr lang="en-US" sz="2000" b="1" dirty="0">
                    <a:solidFill>
                      <a:prstClr val="black"/>
                    </a:solidFill>
                    <a:ea typeface="Calibri" panose="020F0502020204030204" pitchFamily="34" charset="0"/>
                    <a:cs typeface="Times New Roman" panose="02020603050405020304" pitchFamily="18" charset="0"/>
                  </a:endParaRPr>
                </a:p>
              </p:txBody>
            </p:sp>
            <p:grpSp>
              <p:nvGrpSpPr>
                <p:cNvPr id="29" name="Group 28"/>
                <p:cNvGrpSpPr/>
                <p:nvPr/>
              </p:nvGrpSpPr>
              <p:grpSpPr>
                <a:xfrm>
                  <a:off x="1156271" y="359586"/>
                  <a:ext cx="5898782" cy="4526032"/>
                  <a:chOff x="1156271" y="15202"/>
                  <a:chExt cx="5898782" cy="4526032"/>
                </a:xfrm>
              </p:grpSpPr>
              <p:sp>
                <p:nvSpPr>
                  <p:cNvPr id="30" name="Text Box 2"/>
                  <p:cNvSpPr txBox="1">
                    <a:spLocks noChangeArrowheads="1"/>
                  </p:cNvSpPr>
                  <p:nvPr/>
                </p:nvSpPr>
                <p:spPr bwMode="auto">
                  <a:xfrm>
                    <a:off x="4677613" y="487579"/>
                    <a:ext cx="2377440" cy="751046"/>
                  </a:xfrm>
                  <a:prstGeom prst="rect">
                    <a:avLst/>
                  </a:prstGeom>
                  <a:noFill/>
                  <a:ln w="9525">
                    <a:noFill/>
                    <a:miter lim="800000"/>
                    <a:headEnd/>
                    <a:tailEnd/>
                  </a:ln>
                </p:spPr>
                <p:txBody>
                  <a:bodyPr rot="0" vert="horz" wrap="square" lIns="91440" tIns="45720" rIns="91440" bIns="45720" anchor="t" anchorCtr="0">
                    <a:spAutoFit/>
                  </a:bodyPr>
                  <a:lstStyle/>
                  <a:p>
                    <a:pPr algn="ctr" defTabSz="457200" eaLnBrk="1" fontAlgn="auto" hangingPunct="1">
                      <a:lnSpc>
                        <a:spcPct val="107000"/>
                      </a:lnSpc>
                      <a:spcBef>
                        <a:spcPts val="0"/>
                      </a:spcBef>
                      <a:spcAft>
                        <a:spcPts val="800"/>
                      </a:spcAft>
                    </a:pPr>
                    <a:r>
                      <a:rPr lang="en-US" sz="2000" b="1" dirty="0">
                        <a:solidFill>
                          <a:prstClr val="black"/>
                        </a:solidFill>
                        <a:latin typeface="Arial" panose="020B0604020202020204" pitchFamily="34" charset="0"/>
                        <a:ea typeface="Calibri" panose="020F0502020204030204" pitchFamily="34" charset="0"/>
                        <a:cs typeface="Times New Roman" panose="02020603050405020304" pitchFamily="18" charset="0"/>
                      </a:rPr>
                      <a:t>Trustworthiness &amp; Transparency</a:t>
                    </a:r>
                    <a:endParaRPr lang="en-US" sz="2000" b="1" dirty="0">
                      <a:solidFill>
                        <a:prstClr val="black"/>
                      </a:solidFill>
                      <a:ea typeface="Calibri" panose="020F0502020204030204" pitchFamily="34" charset="0"/>
                      <a:cs typeface="Times New Roman" panose="02020603050405020304" pitchFamily="18" charset="0"/>
                    </a:endParaRPr>
                  </a:p>
                </p:txBody>
              </p:sp>
              <p:grpSp>
                <p:nvGrpSpPr>
                  <p:cNvPr id="31" name="Group 30"/>
                  <p:cNvGrpSpPr/>
                  <p:nvPr/>
                </p:nvGrpSpPr>
                <p:grpSpPr>
                  <a:xfrm>
                    <a:off x="1156271" y="15202"/>
                    <a:ext cx="5748238" cy="4526032"/>
                    <a:chOff x="1156271" y="15202"/>
                    <a:chExt cx="5748238" cy="4526032"/>
                  </a:xfrm>
                </p:grpSpPr>
                <p:sp>
                  <p:nvSpPr>
                    <p:cNvPr id="32" name="Text Box 2"/>
                    <p:cNvSpPr txBox="1">
                      <a:spLocks noChangeArrowheads="1"/>
                    </p:cNvSpPr>
                    <p:nvPr/>
                  </p:nvSpPr>
                  <p:spPr bwMode="auto">
                    <a:xfrm>
                      <a:off x="1902495" y="3790189"/>
                      <a:ext cx="2377440" cy="751045"/>
                    </a:xfrm>
                    <a:prstGeom prst="rect">
                      <a:avLst/>
                    </a:prstGeom>
                    <a:noFill/>
                    <a:ln w="9525">
                      <a:noFill/>
                      <a:miter lim="800000"/>
                      <a:headEnd/>
                      <a:tailEnd/>
                    </a:ln>
                  </p:spPr>
                  <p:txBody>
                    <a:bodyPr rot="0" vert="horz" wrap="square" lIns="91440" tIns="45720" rIns="91440" bIns="45720" anchor="t" anchorCtr="0">
                      <a:spAutoFit/>
                    </a:bodyPr>
                    <a:lstStyle/>
                    <a:p>
                      <a:pPr algn="ctr" defTabSz="457200" eaLnBrk="1" fontAlgn="auto" hangingPunct="1">
                        <a:lnSpc>
                          <a:spcPct val="107000"/>
                        </a:lnSpc>
                        <a:spcBef>
                          <a:spcPts val="0"/>
                        </a:spcBef>
                        <a:spcAft>
                          <a:spcPts val="800"/>
                        </a:spcAft>
                      </a:pPr>
                      <a:r>
                        <a:rPr lang="en-US" sz="2000" b="1" dirty="0">
                          <a:solidFill>
                            <a:prstClr val="black"/>
                          </a:solidFill>
                          <a:latin typeface="Arial" panose="020B0604020202020204" pitchFamily="34" charset="0"/>
                          <a:ea typeface="Calibri" panose="020F0502020204030204" pitchFamily="34" charset="0"/>
                          <a:cs typeface="Times New Roman" panose="02020603050405020304" pitchFamily="18" charset="0"/>
                        </a:rPr>
                        <a:t>Collaboration &amp; Mutuality</a:t>
                      </a:r>
                      <a:endParaRPr lang="en-US" sz="2000" b="1" dirty="0">
                        <a:solidFill>
                          <a:prstClr val="black"/>
                        </a:solidFill>
                        <a:ea typeface="Calibri" panose="020F0502020204030204" pitchFamily="34" charset="0"/>
                        <a:cs typeface="Times New Roman" panose="02020603050405020304" pitchFamily="18" charset="0"/>
                      </a:endParaRPr>
                    </a:p>
                  </p:txBody>
                </p:sp>
                <p:grpSp>
                  <p:nvGrpSpPr>
                    <p:cNvPr id="33" name="Group 32"/>
                    <p:cNvGrpSpPr/>
                    <p:nvPr/>
                  </p:nvGrpSpPr>
                  <p:grpSpPr>
                    <a:xfrm>
                      <a:off x="1156271" y="15202"/>
                      <a:ext cx="5748238" cy="3151168"/>
                      <a:chOff x="1156271" y="15202"/>
                      <a:chExt cx="5748238" cy="3151168"/>
                    </a:xfrm>
                  </p:grpSpPr>
                  <p:grpSp>
                    <p:nvGrpSpPr>
                      <p:cNvPr id="34" name="Group 33"/>
                      <p:cNvGrpSpPr/>
                      <p:nvPr/>
                    </p:nvGrpSpPr>
                    <p:grpSpPr>
                      <a:xfrm>
                        <a:off x="1156271" y="15202"/>
                        <a:ext cx="3686010" cy="3000653"/>
                        <a:chOff x="336873" y="15202"/>
                        <a:chExt cx="3686010" cy="3000653"/>
                      </a:xfrm>
                    </p:grpSpPr>
                    <p:sp>
                      <p:nvSpPr>
                        <p:cNvPr id="36" name="Up Arrow 35"/>
                        <p:cNvSpPr/>
                        <p:nvPr/>
                      </p:nvSpPr>
                      <p:spPr>
                        <a:xfrm rot="10800000">
                          <a:off x="1884906" y="15202"/>
                          <a:ext cx="688769" cy="806006"/>
                        </a:xfrm>
                        <a:prstGeom prst="upArrow">
                          <a:avLst/>
                        </a:prstGeom>
                        <a:solidFill>
                          <a:srgbClr val="B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457200" eaLnBrk="1" fontAlgn="auto" hangingPunct="1">
                            <a:spcBef>
                              <a:spcPts val="0"/>
                            </a:spcBef>
                            <a:spcAft>
                              <a:spcPts val="0"/>
                            </a:spcAft>
                          </a:pPr>
                          <a:endParaRPr lang="en-US">
                            <a:solidFill>
                              <a:prstClr val="white"/>
                            </a:solidFill>
                          </a:endParaRPr>
                        </a:p>
                      </p:txBody>
                    </p:sp>
                    <p:sp>
                      <p:nvSpPr>
                        <p:cNvPr id="37" name="Up Arrow 36"/>
                        <p:cNvSpPr/>
                        <p:nvPr/>
                      </p:nvSpPr>
                      <p:spPr>
                        <a:xfrm rot="3635033">
                          <a:off x="520582" y="2206936"/>
                          <a:ext cx="688821" cy="929017"/>
                        </a:xfrm>
                        <a:prstGeom prst="upArrow">
                          <a:avLst/>
                        </a:prstGeom>
                        <a:solidFill>
                          <a:srgbClr val="B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457200" eaLnBrk="1" fontAlgn="auto" hangingPunct="1">
                            <a:spcBef>
                              <a:spcPts val="0"/>
                            </a:spcBef>
                            <a:spcAft>
                              <a:spcPts val="0"/>
                            </a:spcAft>
                          </a:pPr>
                          <a:endParaRPr lang="en-US">
                            <a:solidFill>
                              <a:prstClr val="white"/>
                            </a:solidFill>
                          </a:endParaRPr>
                        </a:p>
                      </p:txBody>
                    </p:sp>
                    <p:sp>
                      <p:nvSpPr>
                        <p:cNvPr id="38" name="Up Arrow 37"/>
                        <p:cNvSpPr/>
                        <p:nvPr/>
                      </p:nvSpPr>
                      <p:spPr>
                        <a:xfrm rot="6866033">
                          <a:off x="467439" y="739816"/>
                          <a:ext cx="688769" cy="949902"/>
                        </a:xfrm>
                        <a:prstGeom prst="upArrow">
                          <a:avLst/>
                        </a:prstGeom>
                        <a:solidFill>
                          <a:srgbClr val="B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457200" eaLnBrk="1" fontAlgn="auto" hangingPunct="1">
                            <a:spcBef>
                              <a:spcPts val="0"/>
                            </a:spcBef>
                            <a:spcAft>
                              <a:spcPts val="0"/>
                            </a:spcAft>
                          </a:pPr>
                          <a:endParaRPr lang="en-US">
                            <a:solidFill>
                              <a:prstClr val="white"/>
                            </a:solidFill>
                          </a:endParaRPr>
                        </a:p>
                      </p:txBody>
                    </p:sp>
                    <p:sp>
                      <p:nvSpPr>
                        <p:cNvPr id="39" name="Up Arrow 38"/>
                        <p:cNvSpPr/>
                        <p:nvPr/>
                      </p:nvSpPr>
                      <p:spPr>
                        <a:xfrm rot="17825764">
                          <a:off x="3237029" y="2230011"/>
                          <a:ext cx="688821" cy="864939"/>
                        </a:xfrm>
                        <a:prstGeom prst="upArrow">
                          <a:avLst/>
                        </a:prstGeom>
                        <a:solidFill>
                          <a:srgbClr val="B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457200" eaLnBrk="1" fontAlgn="auto" hangingPunct="1">
                            <a:spcBef>
                              <a:spcPts val="0"/>
                            </a:spcBef>
                            <a:spcAft>
                              <a:spcPts val="0"/>
                            </a:spcAft>
                          </a:pPr>
                          <a:endParaRPr lang="en-US">
                            <a:solidFill>
                              <a:prstClr val="white"/>
                            </a:solidFill>
                          </a:endParaRPr>
                        </a:p>
                      </p:txBody>
                    </p:sp>
                    <p:sp>
                      <p:nvSpPr>
                        <p:cNvPr id="40" name="Up Arrow 39"/>
                        <p:cNvSpPr/>
                        <p:nvPr/>
                      </p:nvSpPr>
                      <p:spPr>
                        <a:xfrm rot="14588404">
                          <a:off x="3245334" y="766293"/>
                          <a:ext cx="688769" cy="866329"/>
                        </a:xfrm>
                        <a:prstGeom prst="upArrow">
                          <a:avLst/>
                        </a:prstGeom>
                        <a:solidFill>
                          <a:srgbClr val="B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457200" eaLnBrk="1" fontAlgn="auto" hangingPunct="1">
                            <a:spcBef>
                              <a:spcPts val="0"/>
                            </a:spcBef>
                            <a:spcAft>
                              <a:spcPts val="0"/>
                            </a:spcAft>
                          </a:pPr>
                          <a:endParaRPr lang="en-US">
                            <a:solidFill>
                              <a:prstClr val="white"/>
                            </a:solidFill>
                          </a:endParaRPr>
                        </a:p>
                      </p:txBody>
                    </p:sp>
                  </p:grpSp>
                  <p:sp>
                    <p:nvSpPr>
                      <p:cNvPr id="35" name="Text Box 2"/>
                      <p:cNvSpPr txBox="1">
                        <a:spLocks noChangeArrowheads="1"/>
                      </p:cNvSpPr>
                      <p:nvPr/>
                    </p:nvSpPr>
                    <p:spPr bwMode="auto">
                      <a:xfrm>
                        <a:off x="4527069" y="2761285"/>
                        <a:ext cx="2377440" cy="405085"/>
                      </a:xfrm>
                      <a:prstGeom prst="rect">
                        <a:avLst/>
                      </a:prstGeom>
                      <a:noFill/>
                      <a:ln w="9525">
                        <a:noFill/>
                        <a:miter lim="800000"/>
                        <a:headEnd/>
                        <a:tailEnd/>
                      </a:ln>
                    </p:spPr>
                    <p:txBody>
                      <a:bodyPr rot="0" vert="horz" wrap="square" lIns="91440" tIns="45720" rIns="91440" bIns="45720" anchor="t" anchorCtr="0">
                        <a:spAutoFit/>
                      </a:bodyPr>
                      <a:lstStyle/>
                      <a:p>
                        <a:pPr algn="ctr" defTabSz="457200" eaLnBrk="1" fontAlgn="auto" hangingPunct="1">
                          <a:lnSpc>
                            <a:spcPct val="107000"/>
                          </a:lnSpc>
                          <a:spcBef>
                            <a:spcPts val="0"/>
                          </a:spcBef>
                          <a:spcAft>
                            <a:spcPts val="800"/>
                          </a:spcAft>
                        </a:pPr>
                        <a:r>
                          <a:rPr lang="en-US" sz="2000" b="1" dirty="0">
                            <a:solidFill>
                              <a:prstClr val="black"/>
                            </a:solidFill>
                            <a:latin typeface="Arial" panose="020B0604020202020204" pitchFamily="34" charset="0"/>
                            <a:ea typeface="Calibri" panose="020F0502020204030204" pitchFamily="34" charset="0"/>
                            <a:cs typeface="Times New Roman" panose="02020603050405020304" pitchFamily="18" charset="0"/>
                          </a:rPr>
                          <a:t>Peer Support</a:t>
                        </a:r>
                        <a:endParaRPr lang="en-US" sz="2000" b="1" dirty="0">
                          <a:solidFill>
                            <a:prstClr val="black"/>
                          </a:solidFill>
                          <a:ea typeface="Calibri" panose="020F0502020204030204" pitchFamily="34" charset="0"/>
                          <a:cs typeface="Times New Roman" panose="02020603050405020304" pitchFamily="18" charset="0"/>
                        </a:endParaRPr>
                      </a:p>
                    </p:txBody>
                  </p:sp>
                </p:grpSp>
              </p:grpSp>
            </p:grpSp>
          </p:grpSp>
          <p:sp>
            <p:nvSpPr>
              <p:cNvPr id="27" name="Text Box 2"/>
              <p:cNvSpPr txBox="1">
                <a:spLocks noChangeArrowheads="1"/>
              </p:cNvSpPr>
              <p:nvPr/>
            </p:nvSpPr>
            <p:spPr bwMode="auto">
              <a:xfrm>
                <a:off x="2225509" y="-23021"/>
                <a:ext cx="3000145" cy="405085"/>
              </a:xfrm>
              <a:prstGeom prst="rect">
                <a:avLst/>
              </a:prstGeom>
              <a:noFill/>
              <a:ln w="9525">
                <a:noFill/>
                <a:miter lim="800000"/>
                <a:headEnd/>
                <a:tailEnd/>
              </a:ln>
            </p:spPr>
            <p:txBody>
              <a:bodyPr rot="0" vert="horz" wrap="square" lIns="91440" tIns="45720" rIns="91440" bIns="45720" anchor="t" anchorCtr="0">
                <a:spAutoFit/>
              </a:bodyPr>
              <a:lstStyle/>
              <a:p>
                <a:pPr algn="ctr" defTabSz="457200" eaLnBrk="1" fontAlgn="auto" hangingPunct="1">
                  <a:lnSpc>
                    <a:spcPct val="107000"/>
                  </a:lnSpc>
                  <a:spcBef>
                    <a:spcPts val="0"/>
                  </a:spcBef>
                  <a:spcAft>
                    <a:spcPts val="800"/>
                  </a:spcAft>
                </a:pPr>
                <a:r>
                  <a:rPr lang="en-US" sz="2000" b="1" dirty="0">
                    <a:solidFill>
                      <a:prstClr val="black"/>
                    </a:solidFill>
                    <a:latin typeface="Arial" panose="020B0604020202020204" pitchFamily="34" charset="0"/>
                    <a:ea typeface="Calibri" panose="020F0502020204030204" pitchFamily="34" charset="0"/>
                    <a:cs typeface="Times New Roman" panose="02020603050405020304" pitchFamily="18" charset="0"/>
                  </a:rPr>
                  <a:t>Safety</a:t>
                </a:r>
                <a:endParaRPr lang="en-US" sz="2000" b="1" dirty="0">
                  <a:solidFill>
                    <a:prstClr val="black"/>
                  </a:solidFill>
                  <a:ea typeface="Calibri" panose="020F0502020204030204" pitchFamily="34" charset="0"/>
                  <a:cs typeface="Times New Roman" panose="02020603050405020304" pitchFamily="18" charset="0"/>
                </a:endParaRPr>
              </a:p>
            </p:txBody>
          </p:sp>
        </p:grpSp>
        <p:sp>
          <p:nvSpPr>
            <p:cNvPr id="25" name="Text Box 2"/>
            <p:cNvSpPr txBox="1">
              <a:spLocks noChangeArrowheads="1"/>
            </p:cNvSpPr>
            <p:nvPr/>
          </p:nvSpPr>
          <p:spPr bwMode="auto">
            <a:xfrm>
              <a:off x="2556031" y="1566400"/>
              <a:ext cx="2362333" cy="1766555"/>
            </a:xfrm>
            <a:prstGeom prst="rect">
              <a:avLst/>
            </a:prstGeom>
            <a:noFill/>
            <a:ln w="9525">
              <a:noFill/>
              <a:miter lim="800000"/>
              <a:headEnd/>
              <a:tailEnd/>
            </a:ln>
          </p:spPr>
          <p:txBody>
            <a:bodyPr rot="0" vert="horz" wrap="square" lIns="91440" tIns="45720" rIns="91440" bIns="45720" anchor="t" anchorCtr="0">
              <a:noAutofit/>
            </a:bodyPr>
            <a:lstStyle/>
            <a:p>
              <a:pPr algn="ctr" defTabSz="457200" eaLnBrk="1" fontAlgn="auto" hangingPunct="1">
                <a:lnSpc>
                  <a:spcPct val="107000"/>
                </a:lnSpc>
                <a:spcBef>
                  <a:spcPts val="0"/>
                </a:spcBef>
                <a:spcAft>
                  <a:spcPts val="800"/>
                </a:spcAft>
              </a:pPr>
              <a:r>
                <a:rPr lang="en-US" sz="2000" b="1" dirty="0">
                  <a:solidFill>
                    <a:srgbClr val="940000"/>
                  </a:solidFill>
                  <a:effectLst>
                    <a:innerShdw blurRad="114300">
                      <a:prstClr val="black"/>
                    </a:innerShdw>
                  </a:effectLst>
                  <a:latin typeface="Arial" panose="020B0604020202020204" pitchFamily="34" charset="0"/>
                  <a:ea typeface="Calibri" panose="020F0502020204030204" pitchFamily="34" charset="0"/>
                  <a:cs typeface="Times New Roman" panose="02020603050405020304" pitchFamily="18" charset="0"/>
                </a:rPr>
                <a:t>Trauma-</a:t>
              </a:r>
            </a:p>
            <a:p>
              <a:pPr algn="ctr" defTabSz="457200" eaLnBrk="1" fontAlgn="auto" hangingPunct="1">
                <a:lnSpc>
                  <a:spcPct val="107000"/>
                </a:lnSpc>
                <a:spcBef>
                  <a:spcPts val="0"/>
                </a:spcBef>
                <a:spcAft>
                  <a:spcPts val="800"/>
                </a:spcAft>
              </a:pPr>
              <a:r>
                <a:rPr lang="en-US" sz="2000" b="1" dirty="0">
                  <a:solidFill>
                    <a:srgbClr val="940000"/>
                  </a:solidFill>
                  <a:effectLst>
                    <a:innerShdw blurRad="114300">
                      <a:prstClr val="black"/>
                    </a:innerShdw>
                  </a:effectLst>
                  <a:latin typeface="Arial" panose="020B0604020202020204" pitchFamily="34" charset="0"/>
                  <a:ea typeface="Calibri" panose="020F0502020204030204" pitchFamily="34" charset="0"/>
                  <a:cs typeface="Times New Roman" panose="02020603050405020304" pitchFamily="18" charset="0"/>
                </a:rPr>
                <a:t>Informed </a:t>
              </a:r>
            </a:p>
            <a:p>
              <a:pPr algn="ctr" defTabSz="457200" eaLnBrk="1" fontAlgn="auto" hangingPunct="1">
                <a:lnSpc>
                  <a:spcPct val="107000"/>
                </a:lnSpc>
                <a:spcBef>
                  <a:spcPts val="0"/>
                </a:spcBef>
                <a:spcAft>
                  <a:spcPts val="800"/>
                </a:spcAft>
              </a:pPr>
              <a:r>
                <a:rPr lang="en-US" sz="2000" b="1" dirty="0">
                  <a:solidFill>
                    <a:srgbClr val="940000"/>
                  </a:solidFill>
                  <a:effectLst>
                    <a:innerShdw blurRad="114300">
                      <a:prstClr val="black"/>
                    </a:innerShdw>
                  </a:effectLst>
                  <a:latin typeface="Arial" panose="020B0604020202020204" pitchFamily="34" charset="0"/>
                  <a:ea typeface="Calibri" panose="020F0502020204030204" pitchFamily="34" charset="0"/>
                  <a:cs typeface="Times New Roman" panose="02020603050405020304" pitchFamily="18" charset="0"/>
                </a:rPr>
                <a:t>Approach</a:t>
              </a:r>
              <a:endParaRPr lang="en-US" sz="2000" b="1" dirty="0">
                <a:solidFill>
                  <a:srgbClr val="940000"/>
                </a:solidFill>
                <a:effectLst>
                  <a:innerShdw blurRad="114300">
                    <a:prstClr val="black"/>
                  </a:innerShdw>
                </a:effectLst>
                <a:ea typeface="Calibri" panose="020F0502020204030204" pitchFamily="34" charset="0"/>
                <a:cs typeface="Times New Roman" panose="02020603050405020304" pitchFamily="18" charset="0"/>
              </a:endParaRPr>
            </a:p>
          </p:txBody>
        </p:sp>
      </p:grpSp>
      <p:sp>
        <p:nvSpPr>
          <p:cNvPr id="2" name="Rectangle 1"/>
          <p:cNvSpPr/>
          <p:nvPr/>
        </p:nvSpPr>
        <p:spPr>
          <a:xfrm>
            <a:off x="0" y="-8790"/>
            <a:ext cx="12192000" cy="1338387"/>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eaLnBrk="1" fontAlgn="auto" hangingPunct="1">
              <a:spcBef>
                <a:spcPts val="0"/>
              </a:spcBef>
              <a:spcAft>
                <a:spcPts val="0"/>
              </a:spcAft>
            </a:pPr>
            <a:r>
              <a:rPr lang="en-US" sz="3600" b="1" dirty="0">
                <a:solidFill>
                  <a:prstClr val="white"/>
                </a:solidFill>
                <a:latin typeface="Arial Black" panose="020B0A04020102020204" pitchFamily="34" charset="0"/>
              </a:rPr>
              <a:t>Principles of a Trauma-Informed Approach</a:t>
            </a:r>
          </a:p>
        </p:txBody>
      </p:sp>
      <p:sp>
        <p:nvSpPr>
          <p:cNvPr id="5" name="Hexagon 4"/>
          <p:cNvSpPr/>
          <p:nvPr/>
        </p:nvSpPr>
        <p:spPr>
          <a:xfrm>
            <a:off x="4904043" y="2839862"/>
            <a:ext cx="2462445" cy="2155857"/>
          </a:xfrm>
          <a:prstGeom prst="hexag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a:solidFill>
                <a:prstClr val="white"/>
              </a:solidFill>
            </a:endParaRPr>
          </a:p>
        </p:txBody>
      </p:sp>
      <p:sp>
        <p:nvSpPr>
          <p:cNvPr id="43" name="Up Arrow 42"/>
          <p:cNvSpPr/>
          <p:nvPr/>
        </p:nvSpPr>
        <p:spPr>
          <a:xfrm>
            <a:off x="5814514" y="4990281"/>
            <a:ext cx="688756" cy="864923"/>
          </a:xfrm>
          <a:prstGeom prst="upArrow">
            <a:avLst/>
          </a:prstGeom>
          <a:solidFill>
            <a:srgbClr val="B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457200" eaLnBrk="1" fontAlgn="auto" hangingPunct="1">
              <a:spcBef>
                <a:spcPts val="0"/>
              </a:spcBef>
              <a:spcAft>
                <a:spcPts val="0"/>
              </a:spcAft>
            </a:pPr>
            <a:endParaRPr lang="en-US">
              <a:solidFill>
                <a:prstClr val="white"/>
              </a:solidFill>
            </a:endParaRPr>
          </a:p>
        </p:txBody>
      </p:sp>
      <p:sp>
        <p:nvSpPr>
          <p:cNvPr id="44" name="Text Box 2"/>
          <p:cNvSpPr txBox="1">
            <a:spLocks noChangeArrowheads="1"/>
          </p:cNvSpPr>
          <p:nvPr/>
        </p:nvSpPr>
        <p:spPr bwMode="auto">
          <a:xfrm>
            <a:off x="2334917" y="4765065"/>
            <a:ext cx="2040779" cy="1285480"/>
          </a:xfrm>
          <a:prstGeom prst="rect">
            <a:avLst/>
          </a:prstGeom>
          <a:noFill/>
          <a:ln w="9525">
            <a:noFill/>
            <a:miter lim="800000"/>
            <a:headEnd/>
            <a:tailEnd/>
          </a:ln>
        </p:spPr>
        <p:txBody>
          <a:bodyPr rot="0" vert="horz" wrap="square" lIns="91440" tIns="45720" rIns="91440" bIns="45720" anchor="t" anchorCtr="0">
            <a:spAutoFit/>
          </a:bodyPr>
          <a:lstStyle/>
          <a:p>
            <a:pPr algn="ctr" defTabSz="457200" eaLnBrk="1" fontAlgn="auto" hangingPunct="1">
              <a:lnSpc>
                <a:spcPct val="107000"/>
              </a:lnSpc>
              <a:spcBef>
                <a:spcPts val="0"/>
              </a:spcBef>
              <a:spcAft>
                <a:spcPts val="800"/>
              </a:spcAft>
            </a:pPr>
            <a:r>
              <a:rPr lang="en-US" sz="2000" b="1" dirty="0">
                <a:solidFill>
                  <a:prstClr val="black"/>
                </a:solidFill>
                <a:latin typeface="Arial" panose="020B0604020202020204" pitchFamily="34" charset="0"/>
                <a:ea typeface="Calibri" panose="020F0502020204030204" pitchFamily="34" charset="0"/>
                <a:cs typeface="Times New Roman" panose="02020603050405020304" pitchFamily="18" charset="0"/>
              </a:rPr>
              <a:t>Empowerment,</a:t>
            </a:r>
          </a:p>
          <a:p>
            <a:pPr algn="ctr" defTabSz="457200" eaLnBrk="1" fontAlgn="auto" hangingPunct="1">
              <a:lnSpc>
                <a:spcPct val="107000"/>
              </a:lnSpc>
              <a:spcBef>
                <a:spcPts val="0"/>
              </a:spcBef>
              <a:spcAft>
                <a:spcPts val="800"/>
              </a:spcAft>
            </a:pPr>
            <a:r>
              <a:rPr lang="en-US" sz="2000" b="1" dirty="0">
                <a:solidFill>
                  <a:prstClr val="black"/>
                </a:solidFill>
                <a:latin typeface="Arial" panose="020B0604020202020204" pitchFamily="34" charset="0"/>
                <a:ea typeface="Calibri" panose="020F0502020204030204" pitchFamily="34" charset="0"/>
                <a:cs typeface="Times New Roman" panose="02020603050405020304" pitchFamily="18" charset="0"/>
              </a:rPr>
              <a:t>Voice, </a:t>
            </a:r>
          </a:p>
          <a:p>
            <a:pPr algn="ctr" defTabSz="457200" eaLnBrk="1" fontAlgn="auto" hangingPunct="1">
              <a:lnSpc>
                <a:spcPct val="107000"/>
              </a:lnSpc>
              <a:spcBef>
                <a:spcPts val="0"/>
              </a:spcBef>
              <a:spcAft>
                <a:spcPts val="800"/>
              </a:spcAft>
            </a:pPr>
            <a:r>
              <a:rPr lang="en-US" sz="2000" b="1" dirty="0">
                <a:solidFill>
                  <a:prstClr val="black"/>
                </a:solidFill>
                <a:latin typeface="Arial" panose="020B0604020202020204" pitchFamily="34" charset="0"/>
                <a:ea typeface="Calibri" panose="020F0502020204030204" pitchFamily="34" charset="0"/>
                <a:cs typeface="Times New Roman" panose="02020603050405020304" pitchFamily="18" charset="0"/>
              </a:rPr>
              <a:t>&amp; Choice</a:t>
            </a:r>
            <a:endParaRPr lang="en-US" sz="2000" b="1" dirty="0">
              <a:solidFill>
                <a:prstClr val="black"/>
              </a:solidFill>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9510879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Principles of Trauma-informed Programs</a:t>
            </a:r>
            <a:endParaRPr lang="en-US" dirty="0"/>
          </a:p>
        </p:txBody>
      </p:sp>
      <p:sp>
        <p:nvSpPr>
          <p:cNvPr id="3" name="TextBox 2"/>
          <p:cNvSpPr txBox="1"/>
          <p:nvPr/>
        </p:nvSpPr>
        <p:spPr>
          <a:xfrm>
            <a:off x="757084" y="1671483"/>
            <a:ext cx="11159613" cy="4154984"/>
          </a:xfrm>
          <a:prstGeom prst="rect">
            <a:avLst/>
          </a:prstGeom>
          <a:noFill/>
        </p:spPr>
        <p:txBody>
          <a:bodyPr wrap="square" rtlCol="0">
            <a:spAutoFit/>
          </a:bodyPr>
          <a:lstStyle/>
          <a:p>
            <a:pPr marL="342900" indent="-342900" eaLnBrk="1" fontAlgn="auto" hangingPunct="1">
              <a:spcBef>
                <a:spcPts val="0"/>
              </a:spcBef>
              <a:spcAft>
                <a:spcPts val="0"/>
              </a:spcAft>
              <a:buFont typeface="+mj-lt"/>
              <a:buAutoNum type="arabicPeriod"/>
            </a:pPr>
            <a:r>
              <a:rPr lang="en-US" sz="2400" dirty="0" smtClean="0">
                <a:solidFill>
                  <a:prstClr val="black"/>
                </a:solidFill>
                <a:latin typeface="Arial Black" panose="020B0A04020102020204" pitchFamily="34" charset="0"/>
                <a:ea typeface="+mn-ea"/>
              </a:rPr>
              <a:t>Recognize the impact of violence on development &amp; coping strategies</a:t>
            </a:r>
          </a:p>
          <a:p>
            <a:pPr marL="342900" indent="-342900" eaLnBrk="1" fontAlgn="auto" hangingPunct="1">
              <a:spcBef>
                <a:spcPts val="0"/>
              </a:spcBef>
              <a:spcAft>
                <a:spcPts val="0"/>
              </a:spcAft>
              <a:buFont typeface="+mj-lt"/>
              <a:buAutoNum type="arabicPeriod"/>
            </a:pPr>
            <a:r>
              <a:rPr lang="en-US" sz="2400" dirty="0" smtClean="0">
                <a:solidFill>
                  <a:prstClr val="black"/>
                </a:solidFill>
                <a:latin typeface="Arial Black" panose="020B0A04020102020204" pitchFamily="34" charset="0"/>
                <a:ea typeface="+mn-ea"/>
              </a:rPr>
              <a:t>Recovery is the primary goal</a:t>
            </a:r>
          </a:p>
          <a:p>
            <a:pPr marL="342900" indent="-342900" eaLnBrk="1" fontAlgn="auto" hangingPunct="1">
              <a:spcBef>
                <a:spcPts val="0"/>
              </a:spcBef>
              <a:spcAft>
                <a:spcPts val="0"/>
              </a:spcAft>
              <a:buFont typeface="+mj-lt"/>
              <a:buAutoNum type="arabicPeriod"/>
            </a:pPr>
            <a:r>
              <a:rPr lang="en-US" sz="2400" dirty="0" smtClean="0">
                <a:solidFill>
                  <a:prstClr val="black"/>
                </a:solidFill>
                <a:latin typeface="Arial Black" panose="020B0A04020102020204" pitchFamily="34" charset="0"/>
                <a:ea typeface="+mn-ea"/>
              </a:rPr>
              <a:t>Employ an empowerment model</a:t>
            </a:r>
          </a:p>
          <a:p>
            <a:pPr marL="342900" indent="-342900" eaLnBrk="1" fontAlgn="auto" hangingPunct="1">
              <a:spcBef>
                <a:spcPts val="0"/>
              </a:spcBef>
              <a:spcAft>
                <a:spcPts val="0"/>
              </a:spcAft>
              <a:buFont typeface="+mj-lt"/>
              <a:buAutoNum type="arabicPeriod"/>
            </a:pPr>
            <a:r>
              <a:rPr lang="en-US" sz="2400" dirty="0" smtClean="0">
                <a:solidFill>
                  <a:prstClr val="black"/>
                </a:solidFill>
                <a:latin typeface="Arial Black" panose="020B0A04020102020204" pitchFamily="34" charset="0"/>
                <a:ea typeface="+mn-ea"/>
              </a:rPr>
              <a:t>Emphasize voice/choice</a:t>
            </a:r>
          </a:p>
          <a:p>
            <a:pPr marL="342900" indent="-342900" eaLnBrk="1" fontAlgn="auto" hangingPunct="1">
              <a:spcBef>
                <a:spcPts val="0"/>
              </a:spcBef>
              <a:spcAft>
                <a:spcPts val="0"/>
              </a:spcAft>
              <a:buFont typeface="+mj-lt"/>
              <a:buAutoNum type="arabicPeriod"/>
            </a:pPr>
            <a:r>
              <a:rPr lang="en-US" sz="2400" dirty="0" smtClean="0">
                <a:solidFill>
                  <a:prstClr val="black"/>
                </a:solidFill>
                <a:latin typeface="Arial Black" panose="020B0A04020102020204" pitchFamily="34" charset="0"/>
                <a:ea typeface="+mn-ea"/>
              </a:rPr>
              <a:t>Stress relational collaboration</a:t>
            </a:r>
          </a:p>
          <a:p>
            <a:pPr marL="342900" indent="-342900" eaLnBrk="1" fontAlgn="auto" hangingPunct="1">
              <a:spcBef>
                <a:spcPts val="0"/>
              </a:spcBef>
              <a:spcAft>
                <a:spcPts val="0"/>
              </a:spcAft>
              <a:buFont typeface="+mj-lt"/>
              <a:buAutoNum type="arabicPeriod"/>
            </a:pPr>
            <a:r>
              <a:rPr lang="en-US" sz="2400" dirty="0" smtClean="0">
                <a:solidFill>
                  <a:prstClr val="black"/>
                </a:solidFill>
                <a:latin typeface="Arial Black" panose="020B0A04020102020204" pitchFamily="34" charset="0"/>
                <a:ea typeface="+mn-ea"/>
              </a:rPr>
              <a:t>Recognize the need for safety &amp; respect</a:t>
            </a:r>
          </a:p>
          <a:p>
            <a:pPr marL="342900" indent="-342900" eaLnBrk="1" fontAlgn="auto" hangingPunct="1">
              <a:spcBef>
                <a:spcPts val="0"/>
              </a:spcBef>
              <a:spcAft>
                <a:spcPts val="0"/>
              </a:spcAft>
              <a:buFont typeface="+mj-lt"/>
              <a:buAutoNum type="arabicPeriod"/>
            </a:pPr>
            <a:r>
              <a:rPr lang="en-US" sz="2400" dirty="0" smtClean="0">
                <a:solidFill>
                  <a:prstClr val="black"/>
                </a:solidFill>
                <a:latin typeface="Arial Black" panose="020B0A04020102020204" pitchFamily="34" charset="0"/>
                <a:ea typeface="+mn-ea"/>
              </a:rPr>
              <a:t>Emphasize strength &amp; resilience</a:t>
            </a:r>
          </a:p>
          <a:p>
            <a:pPr marL="342900" indent="-342900" eaLnBrk="1" fontAlgn="auto" hangingPunct="1">
              <a:spcBef>
                <a:spcPts val="0"/>
              </a:spcBef>
              <a:spcAft>
                <a:spcPts val="0"/>
              </a:spcAft>
              <a:buFont typeface="+mj-lt"/>
              <a:buAutoNum type="arabicPeriod"/>
            </a:pPr>
            <a:r>
              <a:rPr lang="en-US" sz="2400" dirty="0" smtClean="0">
                <a:solidFill>
                  <a:prstClr val="black"/>
                </a:solidFill>
                <a:latin typeface="Arial Black" panose="020B0A04020102020204" pitchFamily="34" charset="0"/>
                <a:ea typeface="+mn-ea"/>
              </a:rPr>
              <a:t>Minimize re-traumatization</a:t>
            </a:r>
          </a:p>
          <a:p>
            <a:pPr marL="342900" indent="-342900" eaLnBrk="1" fontAlgn="auto" hangingPunct="1">
              <a:spcBef>
                <a:spcPts val="0"/>
              </a:spcBef>
              <a:spcAft>
                <a:spcPts val="0"/>
              </a:spcAft>
              <a:buFont typeface="+mj-lt"/>
              <a:buAutoNum type="arabicPeriod"/>
            </a:pPr>
            <a:r>
              <a:rPr lang="en-US" sz="2400" dirty="0" smtClean="0">
                <a:solidFill>
                  <a:prstClr val="black"/>
                </a:solidFill>
                <a:latin typeface="Arial Black" panose="020B0A04020102020204" pitchFamily="34" charset="0"/>
                <a:ea typeface="+mn-ea"/>
              </a:rPr>
              <a:t>Cultural Competence</a:t>
            </a:r>
          </a:p>
          <a:p>
            <a:pPr marL="342900" indent="-342900" eaLnBrk="1" fontAlgn="auto" hangingPunct="1">
              <a:spcBef>
                <a:spcPts val="0"/>
              </a:spcBef>
              <a:spcAft>
                <a:spcPts val="0"/>
              </a:spcAft>
              <a:buFont typeface="+mj-lt"/>
              <a:buAutoNum type="arabicPeriod"/>
            </a:pPr>
            <a:r>
              <a:rPr lang="en-US" sz="2400" dirty="0" smtClean="0">
                <a:solidFill>
                  <a:prstClr val="black"/>
                </a:solidFill>
                <a:latin typeface="Arial Black" panose="020B0A04020102020204" pitchFamily="34" charset="0"/>
                <a:ea typeface="+mn-ea"/>
              </a:rPr>
              <a:t> Peer/consumer input is included</a:t>
            </a:r>
            <a:endParaRPr lang="en-US" sz="2400" dirty="0">
              <a:solidFill>
                <a:prstClr val="black"/>
              </a:solidFill>
              <a:latin typeface="Arial Black" panose="020B0A04020102020204" pitchFamily="34" charset="0"/>
              <a:ea typeface="+mn-ea"/>
            </a:endParaRPr>
          </a:p>
        </p:txBody>
      </p:sp>
    </p:spTree>
    <p:extLst>
      <p:ext uri="{BB962C8B-B14F-4D97-AF65-F5344CB8AC3E}">
        <p14:creationId xmlns:p14="http://schemas.microsoft.com/office/powerpoint/2010/main" val="3267786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29032"/>
          </a:xfrm>
        </p:spPr>
        <p:txBody>
          <a:bodyPr>
            <a:noAutofit/>
          </a:bodyPr>
          <a:lstStyle/>
          <a:p>
            <a:pPr algn="ctr"/>
            <a:r>
              <a:rPr lang="en-US" sz="3600" dirty="0"/>
              <a:t>Guidelines for Implementing a </a:t>
            </a:r>
            <a:br>
              <a:rPr lang="en-US" sz="3600" dirty="0"/>
            </a:br>
            <a:r>
              <a:rPr lang="en-US" sz="3600" dirty="0"/>
              <a:t>Trauma-Informed Approach</a:t>
            </a:r>
          </a:p>
        </p:txBody>
      </p:sp>
      <p:sp>
        <p:nvSpPr>
          <p:cNvPr id="3" name="Content Placeholder 2"/>
          <p:cNvSpPr>
            <a:spLocks noGrp="1"/>
          </p:cNvSpPr>
          <p:nvPr>
            <p:ph idx="1"/>
          </p:nvPr>
        </p:nvSpPr>
        <p:spPr>
          <a:xfrm>
            <a:off x="2452534" y="1986116"/>
            <a:ext cx="6972300" cy="3834581"/>
          </a:xfrm>
        </p:spPr>
        <p:txBody>
          <a:bodyPr>
            <a:normAutofit/>
          </a:bodyPr>
          <a:lstStyle/>
          <a:p>
            <a:pPr>
              <a:lnSpc>
                <a:spcPct val="150000"/>
              </a:lnSpc>
              <a:buClr>
                <a:srgbClr val="FFC000"/>
              </a:buClr>
              <a:buFont typeface="Wingdings" panose="05000000000000000000" pitchFamily="2" charset="2"/>
              <a:buChar char="§"/>
            </a:pPr>
            <a:r>
              <a:rPr lang="en-US" sz="2800" dirty="0"/>
              <a:t>Governance &amp; Leadership</a:t>
            </a:r>
          </a:p>
          <a:p>
            <a:pPr>
              <a:lnSpc>
                <a:spcPct val="150000"/>
              </a:lnSpc>
              <a:buClr>
                <a:srgbClr val="FFC000"/>
              </a:buClr>
              <a:buFont typeface="Wingdings" panose="05000000000000000000" pitchFamily="2" charset="2"/>
              <a:buChar char="§"/>
            </a:pPr>
            <a:r>
              <a:rPr lang="en-US" sz="2800" dirty="0"/>
              <a:t>Policy</a:t>
            </a:r>
          </a:p>
          <a:p>
            <a:pPr>
              <a:lnSpc>
                <a:spcPct val="150000"/>
              </a:lnSpc>
              <a:buClr>
                <a:srgbClr val="FFC000"/>
              </a:buClr>
              <a:buFont typeface="Wingdings" panose="05000000000000000000" pitchFamily="2" charset="2"/>
              <a:buChar char="§"/>
            </a:pPr>
            <a:r>
              <a:rPr lang="en-US" sz="2800" dirty="0"/>
              <a:t>Physical Environment</a:t>
            </a:r>
          </a:p>
          <a:p>
            <a:pPr>
              <a:lnSpc>
                <a:spcPct val="150000"/>
              </a:lnSpc>
              <a:buClr>
                <a:srgbClr val="FFC000"/>
              </a:buClr>
              <a:buFont typeface="Wingdings" panose="05000000000000000000" pitchFamily="2" charset="2"/>
              <a:buChar char="§"/>
            </a:pPr>
            <a:r>
              <a:rPr lang="en-US" sz="2800" dirty="0"/>
              <a:t>Engagement &amp; Involvement</a:t>
            </a:r>
          </a:p>
          <a:p>
            <a:pPr>
              <a:lnSpc>
                <a:spcPct val="150000"/>
              </a:lnSpc>
              <a:buClr>
                <a:srgbClr val="FFC000"/>
              </a:buClr>
              <a:buFont typeface="Wingdings" panose="05000000000000000000" pitchFamily="2" charset="2"/>
              <a:buChar char="§"/>
            </a:pPr>
            <a:r>
              <a:rPr lang="en-US" sz="2800" dirty="0"/>
              <a:t>Cross Sector Collaboration</a:t>
            </a:r>
          </a:p>
        </p:txBody>
      </p:sp>
    </p:spTree>
    <p:extLst>
      <p:ext uri="{BB962C8B-B14F-4D97-AF65-F5344CB8AC3E}">
        <p14:creationId xmlns:p14="http://schemas.microsoft.com/office/powerpoint/2010/main" val="3012064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52728"/>
          </a:xfrm>
        </p:spPr>
        <p:txBody>
          <a:bodyPr>
            <a:noAutofit/>
          </a:bodyPr>
          <a:lstStyle/>
          <a:p>
            <a:pPr algn="ctr"/>
            <a:r>
              <a:rPr lang="en-US" sz="3600" dirty="0"/>
              <a:t>Guidelines for Implementing a </a:t>
            </a:r>
            <a:br>
              <a:rPr lang="en-US" sz="3600" dirty="0"/>
            </a:br>
            <a:r>
              <a:rPr lang="en-US" sz="3600" dirty="0"/>
              <a:t>Trauma-Informed Approach</a:t>
            </a:r>
          </a:p>
        </p:txBody>
      </p:sp>
      <p:sp>
        <p:nvSpPr>
          <p:cNvPr id="3" name="Content Placeholder 2"/>
          <p:cNvSpPr>
            <a:spLocks noGrp="1"/>
          </p:cNvSpPr>
          <p:nvPr>
            <p:ph idx="1"/>
          </p:nvPr>
        </p:nvSpPr>
        <p:spPr>
          <a:xfrm>
            <a:off x="1189703" y="1616446"/>
            <a:ext cx="10363200" cy="4159672"/>
          </a:xfrm>
        </p:spPr>
        <p:txBody>
          <a:bodyPr>
            <a:noAutofit/>
          </a:bodyPr>
          <a:lstStyle/>
          <a:p>
            <a:pPr>
              <a:lnSpc>
                <a:spcPct val="150000"/>
              </a:lnSpc>
              <a:buClr>
                <a:srgbClr val="FFC000"/>
              </a:buClr>
              <a:buFont typeface="Wingdings" panose="05000000000000000000" pitchFamily="2" charset="2"/>
              <a:buChar char="§"/>
            </a:pPr>
            <a:r>
              <a:rPr lang="en-US" sz="2800" dirty="0" smtClean="0"/>
              <a:t>Screening, Assessment, &amp; Treatment Services</a:t>
            </a:r>
          </a:p>
          <a:p>
            <a:pPr>
              <a:lnSpc>
                <a:spcPct val="150000"/>
              </a:lnSpc>
              <a:buClr>
                <a:srgbClr val="FFC000"/>
              </a:buClr>
              <a:buFont typeface="Wingdings" panose="05000000000000000000" pitchFamily="2" charset="2"/>
              <a:buChar char="§"/>
            </a:pPr>
            <a:r>
              <a:rPr lang="en-US" sz="2800" dirty="0" smtClean="0"/>
              <a:t>Training &amp; Workforce Development</a:t>
            </a:r>
          </a:p>
          <a:p>
            <a:pPr>
              <a:lnSpc>
                <a:spcPct val="150000"/>
              </a:lnSpc>
              <a:buClr>
                <a:srgbClr val="FFC000"/>
              </a:buClr>
              <a:buFont typeface="Wingdings" panose="05000000000000000000" pitchFamily="2" charset="2"/>
              <a:buChar char="§"/>
            </a:pPr>
            <a:r>
              <a:rPr lang="en-US" sz="2800" dirty="0" smtClean="0"/>
              <a:t>Progress Monitoring &amp; Quality Assurance</a:t>
            </a:r>
          </a:p>
          <a:p>
            <a:pPr>
              <a:lnSpc>
                <a:spcPct val="150000"/>
              </a:lnSpc>
              <a:buClr>
                <a:srgbClr val="FFC000"/>
              </a:buClr>
              <a:buFont typeface="Wingdings" panose="05000000000000000000" pitchFamily="2" charset="2"/>
              <a:buChar char="§"/>
            </a:pPr>
            <a:r>
              <a:rPr lang="en-US" sz="2800" dirty="0" smtClean="0"/>
              <a:t>Financing</a:t>
            </a:r>
          </a:p>
          <a:p>
            <a:pPr>
              <a:lnSpc>
                <a:spcPct val="150000"/>
              </a:lnSpc>
              <a:buClr>
                <a:srgbClr val="FFC000"/>
              </a:buClr>
              <a:buFont typeface="Wingdings" panose="05000000000000000000" pitchFamily="2" charset="2"/>
              <a:buChar char="§"/>
            </a:pPr>
            <a:r>
              <a:rPr lang="en-US" sz="2800" dirty="0" smtClean="0"/>
              <a:t>Evaluation</a:t>
            </a:r>
            <a:endParaRPr lang="en-US" sz="2800" dirty="0"/>
          </a:p>
        </p:txBody>
      </p:sp>
    </p:spTree>
    <p:extLst>
      <p:ext uri="{BB962C8B-B14F-4D97-AF65-F5344CB8AC3E}">
        <p14:creationId xmlns:p14="http://schemas.microsoft.com/office/powerpoint/2010/main" val="1715822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en-US" sz="6000" dirty="0" smtClean="0">
                <a:solidFill>
                  <a:schemeClr val="accent2"/>
                </a:solidFill>
              </a:rPr>
              <a:t>Disclaimer</a:t>
            </a:r>
            <a:endParaRPr lang="en-US" sz="6000" dirty="0">
              <a:solidFill>
                <a:schemeClr val="accent2"/>
              </a:solidFill>
            </a:endParaRPr>
          </a:p>
        </p:txBody>
      </p:sp>
      <p:sp>
        <p:nvSpPr>
          <p:cNvPr id="3" name="Content Placeholder 2"/>
          <p:cNvSpPr>
            <a:spLocks noGrp="1"/>
          </p:cNvSpPr>
          <p:nvPr>
            <p:ph idx="1"/>
          </p:nvPr>
        </p:nvSpPr>
        <p:spPr>
          <a:xfrm>
            <a:off x="1096963" y="2062163"/>
            <a:ext cx="10058400" cy="4164012"/>
          </a:xfrm>
        </p:spPr>
        <p:txBody>
          <a:bodyPr>
            <a:normAutofit fontScale="92500"/>
          </a:bodyPr>
          <a:lstStyle/>
          <a:p>
            <a:pPr marL="282575" indent="-282575">
              <a:spcBef>
                <a:spcPts val="800"/>
              </a:spcBef>
              <a:spcAft>
                <a:spcPts val="1800"/>
              </a:spcAft>
              <a:buFont typeface="Wingdings" panose="05000000000000000000" pitchFamily="2" charset="2"/>
              <a:buChar char="§"/>
              <a:defRPr/>
            </a:pPr>
            <a:r>
              <a:rPr lang="en-US" sz="3600" dirty="0" smtClean="0"/>
              <a:t>This training is supported by the Substance Abuse and Mental Health Services Administration (SAMHSA) and the U.S. Department of Health and Human Services (DHHS)</a:t>
            </a:r>
          </a:p>
          <a:p>
            <a:pPr marL="282575" indent="-282575">
              <a:spcBef>
                <a:spcPts val="800"/>
              </a:spcBef>
              <a:spcAft>
                <a:spcPts val="1800"/>
              </a:spcAft>
              <a:buFont typeface="Wingdings" panose="05000000000000000000" pitchFamily="2" charset="2"/>
              <a:buChar char="§"/>
              <a:defRPr/>
            </a:pPr>
            <a:r>
              <a:rPr lang="en-US" sz="3600" dirty="0" smtClean="0"/>
              <a:t>The contents of this presentation do not necessarily reflect the views or policies of SAMHSA or DHHS. </a:t>
            </a:r>
          </a:p>
          <a:p>
            <a:pPr marL="282575" indent="-282575">
              <a:spcBef>
                <a:spcPts val="800"/>
              </a:spcBef>
              <a:spcAft>
                <a:spcPts val="1800"/>
              </a:spcAft>
              <a:buFont typeface="Wingdings" panose="05000000000000000000" pitchFamily="2" charset="2"/>
              <a:buChar char="§"/>
              <a:defRPr/>
            </a:pPr>
            <a:r>
              <a:rPr lang="en-US" sz="3600" dirty="0" smtClean="0"/>
              <a:t>The training should not be considered substitutes for individualized care and treatment decisions. </a:t>
            </a:r>
            <a:endParaRPr lang="en-US" sz="3600" dirty="0"/>
          </a:p>
        </p:txBody>
      </p:sp>
      <p:pic>
        <p:nvPicPr>
          <p:cNvPr id="56323" name="Picture 3"/>
          <p:cNvPicPr>
            <a:picLocks noChangeAspect="1" noChangeArrowheads="1"/>
          </p:cNvPicPr>
          <p:nvPr/>
        </p:nvPicPr>
        <p:blipFill>
          <a:blip r:embed="rId3">
            <a:extLst>
              <a:ext uri="{28A0092B-C50C-407E-A947-70E740481C1C}">
                <a14:useLocalDpi xmlns:a14="http://schemas.microsoft.com/office/drawing/2010/main" val="0"/>
              </a:ext>
            </a:extLst>
          </a:blip>
          <a:srcRect l="4723" t="12292" r="4723" b="15483"/>
          <a:stretch>
            <a:fillRect/>
          </a:stretch>
        </p:blipFill>
        <p:spPr bwMode="auto">
          <a:xfrm>
            <a:off x="114300" y="220663"/>
            <a:ext cx="20701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06888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32034"/>
          </a:xfrm>
        </p:spPr>
        <p:txBody>
          <a:bodyPr>
            <a:normAutofit/>
          </a:bodyPr>
          <a:lstStyle/>
          <a:p>
            <a:pPr algn="ctr"/>
            <a:r>
              <a:rPr lang="en-US" dirty="0" smtClean="0"/>
              <a:t>A Trauma-informed Approach – the 4 R’s</a:t>
            </a:r>
            <a:endParaRPr lang="en-US" dirty="0"/>
          </a:p>
        </p:txBody>
      </p:sp>
      <p:sp>
        <p:nvSpPr>
          <p:cNvPr id="3" name="Content Placeholder 2"/>
          <p:cNvSpPr>
            <a:spLocks noGrp="1"/>
          </p:cNvSpPr>
          <p:nvPr>
            <p:ph idx="1"/>
          </p:nvPr>
        </p:nvSpPr>
        <p:spPr>
          <a:xfrm>
            <a:off x="1484671" y="1513265"/>
            <a:ext cx="9016181" cy="4839409"/>
          </a:xfrm>
        </p:spPr>
        <p:txBody>
          <a:bodyPr>
            <a:noAutofit/>
          </a:bodyPr>
          <a:lstStyle/>
          <a:p>
            <a:pPr marL="342900" indent="-342900">
              <a:buFont typeface="+mj-lt"/>
              <a:buAutoNum type="arabicPeriod"/>
            </a:pPr>
            <a:r>
              <a:rPr lang="en-US" sz="2800" u="sng" dirty="0"/>
              <a:t>Realize</a:t>
            </a:r>
            <a:r>
              <a:rPr lang="en-US" sz="2800" dirty="0"/>
              <a:t> the prevalence of trauma &amp; why a trauma-informed approach is important</a:t>
            </a:r>
          </a:p>
          <a:p>
            <a:pPr marL="342900" indent="-342900">
              <a:buFont typeface="+mj-lt"/>
              <a:buAutoNum type="arabicPeriod"/>
            </a:pPr>
            <a:endParaRPr lang="en-US" sz="2800" dirty="0"/>
          </a:p>
          <a:p>
            <a:pPr marL="342900" indent="-342900">
              <a:buFont typeface="+mj-lt"/>
              <a:buAutoNum type="arabicPeriod"/>
            </a:pPr>
            <a:r>
              <a:rPr lang="en-US" sz="2800" u="sng" dirty="0"/>
              <a:t>Recognize</a:t>
            </a:r>
            <a:r>
              <a:rPr lang="en-US" sz="2800" dirty="0"/>
              <a:t> how trauma affects all individuals in an organization, program, system, &amp; workforce</a:t>
            </a:r>
          </a:p>
          <a:p>
            <a:pPr marL="342900" indent="-342900">
              <a:buFont typeface="+mj-lt"/>
              <a:buAutoNum type="arabicPeriod"/>
            </a:pPr>
            <a:endParaRPr lang="en-US" sz="2800" dirty="0"/>
          </a:p>
          <a:p>
            <a:pPr marL="342900" indent="-342900">
              <a:buFont typeface="+mj-lt"/>
              <a:buAutoNum type="arabicPeriod"/>
            </a:pPr>
            <a:r>
              <a:rPr lang="en-US" sz="2800" u="sng" dirty="0"/>
              <a:t>Respond</a:t>
            </a:r>
            <a:r>
              <a:rPr lang="en-US" sz="2800" dirty="0"/>
              <a:t> effectively &amp; with compassion</a:t>
            </a:r>
          </a:p>
          <a:p>
            <a:pPr marL="342900" indent="-342900">
              <a:buFont typeface="+mj-lt"/>
              <a:buAutoNum type="arabicPeriod"/>
            </a:pPr>
            <a:endParaRPr lang="en-US" sz="2800" dirty="0"/>
          </a:p>
          <a:p>
            <a:pPr marL="342900" indent="-342900">
              <a:buFont typeface="+mj-lt"/>
              <a:buAutoNum type="arabicPeriod"/>
            </a:pPr>
            <a:r>
              <a:rPr lang="en-US" sz="2800" u="sng" dirty="0"/>
              <a:t>Resist Re-traumatization</a:t>
            </a:r>
          </a:p>
        </p:txBody>
      </p:sp>
    </p:spTree>
    <p:extLst>
      <p:ext uri="{BB962C8B-B14F-4D97-AF65-F5344CB8AC3E}">
        <p14:creationId xmlns:p14="http://schemas.microsoft.com/office/powerpoint/2010/main" val="38226545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smtClean="0">
                <a:solidFill>
                  <a:schemeClr val="accent2"/>
                </a:solidFill>
              </a:rPr>
              <a:t>Applying Trauma Informed Principles To SOAR Services</a:t>
            </a:r>
            <a:endParaRPr lang="en-US" sz="7200" dirty="0">
              <a:solidFill>
                <a:schemeClr val="accent2"/>
              </a:solidFill>
            </a:endParaRPr>
          </a:p>
        </p:txBody>
      </p:sp>
      <p:sp>
        <p:nvSpPr>
          <p:cNvPr id="3" name="Subtitle 2"/>
          <p:cNvSpPr>
            <a:spLocks noGrp="1"/>
          </p:cNvSpPr>
          <p:nvPr>
            <p:ph type="subTitle" idx="1"/>
          </p:nvPr>
        </p:nvSpPr>
        <p:spPr/>
        <p:txBody>
          <a:bodyPr>
            <a:normAutofit/>
          </a:bodyPr>
          <a:lstStyle/>
          <a:p>
            <a:r>
              <a:rPr lang="en-US" dirty="0"/>
              <a:t>Kim Davidson, LCSW, Clinical Services, Director, Deborah's Place, Chicago, Illinois</a:t>
            </a:r>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l="4722" t="12293" r="4722" b="15483"/>
          <a:stretch/>
        </p:blipFill>
        <p:spPr bwMode="auto">
          <a:xfrm>
            <a:off x="114302" y="220670"/>
            <a:ext cx="2070100" cy="642930"/>
          </a:xfrm>
          <a:prstGeom prst="rect">
            <a:avLst/>
          </a:prstGeom>
          <a:ln>
            <a:noFill/>
          </a:ln>
          <a:extLst>
            <a:ext uri="{53640926-AAD7-44D8-BBD7-CCE9431645EC}">
              <a14:shadowObscured xmlns:a14="http://schemas.microsoft.com/office/drawing/2010/main"/>
            </a:ext>
          </a:extLst>
        </p:spPr>
      </p:pic>
      <p:pic>
        <p:nvPicPr>
          <p:cNvPr id="5" name="Picture 2" descr="H:\SOAR\PowerPoints\Transparent Logos\SAMHSA Logos_b_nobg.png"/>
          <p:cNvPicPr>
            <a:picLocks noChangeAspect="1" noChangeArrowheads="1"/>
          </p:cNvPicPr>
          <p:nvPr/>
        </p:nvPicPr>
        <p:blipFill>
          <a:blip r:embed="rId4" cstate="print"/>
          <a:srcRect/>
          <a:stretch>
            <a:fillRect/>
          </a:stretch>
        </p:blipFill>
        <p:spPr bwMode="auto">
          <a:xfrm>
            <a:off x="10773434" y="6415163"/>
            <a:ext cx="1313131" cy="420439"/>
          </a:xfrm>
          <a:prstGeom prst="rect">
            <a:avLst/>
          </a:prstGeom>
          <a:noFill/>
        </p:spPr>
      </p:pic>
    </p:spTree>
    <p:extLst>
      <p:ext uri="{BB962C8B-B14F-4D97-AF65-F5344CB8AC3E}">
        <p14:creationId xmlns:p14="http://schemas.microsoft.com/office/powerpoint/2010/main" val="2190681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995" y="597747"/>
            <a:ext cx="8596668" cy="1826581"/>
          </a:xfrm>
        </p:spPr>
        <p:txBody>
          <a:bodyPr/>
          <a:lstStyle/>
          <a:p>
            <a:r>
              <a:rPr lang="en-US" dirty="0" smtClean="0"/>
              <a:t>Deborah’s Place</a:t>
            </a:r>
            <a:endParaRPr lang="en-US" dirty="0"/>
          </a:p>
        </p:txBody>
      </p:sp>
      <p:sp>
        <p:nvSpPr>
          <p:cNvPr id="3" name="Text Placeholder 2"/>
          <p:cNvSpPr>
            <a:spLocks noGrp="1"/>
          </p:cNvSpPr>
          <p:nvPr>
            <p:ph type="body" idx="1"/>
          </p:nvPr>
        </p:nvSpPr>
        <p:spPr>
          <a:xfrm>
            <a:off x="677335" y="2731770"/>
            <a:ext cx="8596668" cy="2656078"/>
          </a:xfrm>
        </p:spPr>
        <p:txBody>
          <a:bodyPr>
            <a:normAutofit lnSpcReduction="10000"/>
          </a:bodyPr>
          <a:lstStyle/>
          <a:p>
            <a:pPr marL="342900" indent="-342900">
              <a:buFont typeface="Arial" pitchFamily="34" charset="0"/>
              <a:buChar char="•"/>
            </a:pPr>
            <a:r>
              <a:rPr lang="en-US" dirty="0" smtClean="0"/>
              <a:t>Supportive housing provider that provides permanent and interim housing to roughly 250 women annually</a:t>
            </a:r>
          </a:p>
          <a:p>
            <a:pPr marL="342900" indent="-342900">
              <a:buFont typeface="Arial" pitchFamily="34" charset="0"/>
              <a:buChar char="•"/>
            </a:pPr>
            <a:r>
              <a:rPr lang="en-US" dirty="0" smtClean="0"/>
              <a:t>Early adopter of harm reduction and housing first</a:t>
            </a:r>
          </a:p>
          <a:p>
            <a:pPr marL="342900" indent="-342900">
              <a:buFont typeface="Arial" pitchFamily="34" charset="0"/>
              <a:buChar char="•"/>
            </a:pPr>
            <a:r>
              <a:rPr lang="en-US" dirty="0" smtClean="0"/>
              <a:t>Trauma informed </a:t>
            </a:r>
            <a:r>
              <a:rPr lang="en-US" dirty="0"/>
              <a:t>c</a:t>
            </a:r>
            <a:r>
              <a:rPr lang="en-US" dirty="0" smtClean="0"/>
              <a:t>are is a key component of our service model </a:t>
            </a:r>
          </a:p>
          <a:p>
            <a:pPr marL="342900" indent="-342900">
              <a:buFont typeface="Arial" pitchFamily="34" charset="0"/>
              <a:buChar char="•"/>
            </a:pPr>
            <a:r>
              <a:rPr lang="en-US" dirty="0" smtClean="0"/>
              <a:t>All case managers and clinical director are trained in SOAR</a:t>
            </a:r>
          </a:p>
          <a:p>
            <a:pPr marL="342900" indent="-342900">
              <a:buFont typeface="Arial" pitchFamily="34" charset="0"/>
              <a:buChar char="•"/>
            </a:pPr>
            <a:endParaRPr lang="en-US" dirty="0"/>
          </a:p>
        </p:txBody>
      </p:sp>
      <p:pic>
        <p:nvPicPr>
          <p:cNvPr id="1026" name="Picture 2" descr="Image result for deborah's pla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2275" y="132079"/>
            <a:ext cx="3067685" cy="2293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1635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1860331"/>
            <a:ext cx="8596668" cy="2667117"/>
          </a:xfrm>
        </p:spPr>
        <p:txBody>
          <a:bodyPr>
            <a:noAutofit/>
          </a:bodyPr>
          <a:lstStyle/>
          <a:p>
            <a:r>
              <a:rPr lang="en-US" sz="5400" dirty="0">
                <a:latin typeface="Calibri Light" panose="020F0302020204030204" pitchFamily="34" charset="0"/>
              </a:rPr>
              <a:t>The Six Key Principles </a:t>
            </a:r>
            <a:r>
              <a:rPr lang="en-US" sz="5400" dirty="0" smtClean="0">
                <a:latin typeface="Calibri Light" panose="020F0302020204030204" pitchFamily="34" charset="0"/>
              </a:rPr>
              <a:t>of </a:t>
            </a:r>
            <a:r>
              <a:rPr lang="en-US" sz="5400" dirty="0">
                <a:latin typeface="Calibri Light" panose="020F0302020204030204" pitchFamily="34" charset="0"/>
              </a:rPr>
              <a:t>a </a:t>
            </a:r>
            <a:r>
              <a:rPr lang="en-US" sz="5400" dirty="0" smtClean="0">
                <a:latin typeface="Calibri Light" panose="020F0302020204030204" pitchFamily="34" charset="0"/>
              </a:rPr>
              <a:t/>
            </a:r>
            <a:br>
              <a:rPr lang="en-US" sz="5400" dirty="0" smtClean="0">
                <a:latin typeface="Calibri Light" panose="020F0302020204030204" pitchFamily="34" charset="0"/>
              </a:rPr>
            </a:br>
            <a:r>
              <a:rPr lang="en-US" sz="5400" dirty="0" smtClean="0">
                <a:latin typeface="Calibri Light" panose="020F0302020204030204" pitchFamily="34" charset="0"/>
              </a:rPr>
              <a:t>Trauma-Informed </a:t>
            </a:r>
            <a:r>
              <a:rPr lang="en-US" sz="5400" dirty="0">
                <a:latin typeface="Calibri Light" panose="020F0302020204030204" pitchFamily="34" charset="0"/>
              </a:rPr>
              <a:t/>
            </a:r>
            <a:br>
              <a:rPr lang="en-US" sz="5400" dirty="0">
                <a:latin typeface="Calibri Light" panose="020F0302020204030204" pitchFamily="34" charset="0"/>
              </a:rPr>
            </a:br>
            <a:r>
              <a:rPr lang="en-US" sz="5400" dirty="0" smtClean="0">
                <a:latin typeface="Calibri Light" panose="020F0302020204030204" pitchFamily="34" charset="0"/>
              </a:rPr>
              <a:t>Approach:</a:t>
            </a:r>
            <a:endParaRPr lang="en-US" sz="5400" dirty="0">
              <a:latin typeface="Calibri Light" panose="020F0302020204030204" pitchFamily="34" charset="0"/>
            </a:endParaRPr>
          </a:p>
        </p:txBody>
      </p:sp>
      <p:sp>
        <p:nvSpPr>
          <p:cNvPr id="3" name="Text Placeholder 2"/>
          <p:cNvSpPr>
            <a:spLocks noGrp="1"/>
          </p:cNvSpPr>
          <p:nvPr>
            <p:ph type="body" idx="1"/>
          </p:nvPr>
        </p:nvSpPr>
        <p:spPr/>
        <p:txBody>
          <a:bodyPr>
            <a:noAutofit/>
          </a:bodyPr>
          <a:lstStyle/>
          <a:p>
            <a:r>
              <a:rPr lang="en-US" sz="4400" dirty="0" smtClean="0">
                <a:latin typeface="Calibri Light" panose="020F0302020204030204" pitchFamily="34" charset="0"/>
              </a:rPr>
              <a:t>SOAR Strategies for Implementation</a:t>
            </a:r>
            <a:endParaRPr lang="en-US" sz="4400" dirty="0">
              <a:latin typeface="Calibri Light" panose="020F0302020204030204" pitchFamily="34" charset="0"/>
            </a:endParaRPr>
          </a:p>
        </p:txBody>
      </p:sp>
    </p:spTree>
    <p:extLst>
      <p:ext uri="{BB962C8B-B14F-4D97-AF65-F5344CB8AC3E}">
        <p14:creationId xmlns:p14="http://schemas.microsoft.com/office/powerpoint/2010/main" val="19283911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Light" panose="020F0302020204030204" pitchFamily="34" charset="0"/>
              </a:rPr>
              <a:t>Principle 1: Safety</a:t>
            </a:r>
            <a:endParaRPr lang="en-US" dirty="0">
              <a:latin typeface="Calibri Light" panose="020F0302020204030204" pitchFamily="34" charset="0"/>
            </a:endParaRPr>
          </a:p>
        </p:txBody>
      </p:sp>
      <p:sp>
        <p:nvSpPr>
          <p:cNvPr id="3" name="Content Placeholder 2"/>
          <p:cNvSpPr>
            <a:spLocks noGrp="1"/>
          </p:cNvSpPr>
          <p:nvPr>
            <p:ph idx="1"/>
          </p:nvPr>
        </p:nvSpPr>
        <p:spPr>
          <a:xfrm>
            <a:off x="677334" y="2160589"/>
            <a:ext cx="8596668" cy="4145618"/>
          </a:xfrm>
        </p:spPr>
        <p:txBody>
          <a:bodyPr>
            <a:normAutofit/>
          </a:bodyPr>
          <a:lstStyle/>
          <a:p>
            <a:pPr marL="457200" lvl="1" indent="0">
              <a:buNone/>
            </a:pPr>
            <a:r>
              <a:rPr lang="en-US" sz="2000" dirty="0" smtClean="0">
                <a:latin typeface="Calibri" panose="020F0502020204030204" pitchFamily="34" charset="0"/>
              </a:rPr>
              <a:t>When your safety has been compromised it can be difficult to feel safe.  Safety can be both physical and emotional.</a:t>
            </a:r>
          </a:p>
          <a:p>
            <a:pPr lvl="1">
              <a:buFont typeface="Wingdings" panose="05000000000000000000" pitchFamily="2" charset="2"/>
              <a:buChar char="§"/>
            </a:pPr>
            <a:r>
              <a:rPr lang="en-US" sz="2000" b="1" dirty="0" smtClean="0">
                <a:latin typeface="Calibri" panose="020F0502020204030204" pitchFamily="34" charset="0"/>
              </a:rPr>
              <a:t>SOAR Strategies:</a:t>
            </a:r>
          </a:p>
          <a:p>
            <a:pPr lvl="1">
              <a:buFont typeface="Wingdings" panose="05000000000000000000" pitchFamily="2" charset="2"/>
              <a:buChar char="§"/>
            </a:pPr>
            <a:r>
              <a:rPr lang="en-US" sz="2000" dirty="0" smtClean="0">
                <a:latin typeface="Calibri" panose="020F0502020204030204" pitchFamily="34" charset="0"/>
              </a:rPr>
              <a:t>Build strong trusting relationships based on honesty </a:t>
            </a:r>
          </a:p>
          <a:p>
            <a:pPr lvl="2">
              <a:buFont typeface="Wingdings" panose="05000000000000000000" pitchFamily="2" charset="2"/>
              <a:buChar char="§"/>
            </a:pPr>
            <a:r>
              <a:rPr lang="en-US" sz="2000" dirty="0" smtClean="0">
                <a:latin typeface="Calibri" panose="020F0502020204030204" pitchFamily="34" charset="0"/>
              </a:rPr>
              <a:t>This means not always telling someone what they want to hear, but letting them know the truth (even about potential denials, etc.)</a:t>
            </a:r>
          </a:p>
          <a:p>
            <a:pPr lvl="1">
              <a:buFont typeface="Wingdings" panose="05000000000000000000" pitchFamily="2" charset="2"/>
              <a:buChar char="§"/>
            </a:pPr>
            <a:r>
              <a:rPr lang="en-US" sz="2000" dirty="0" smtClean="0">
                <a:latin typeface="Calibri" panose="020F0502020204030204" pitchFamily="34" charset="0"/>
              </a:rPr>
              <a:t>Allow individuals to apply </a:t>
            </a:r>
            <a:r>
              <a:rPr lang="en-US" sz="2000" dirty="0">
                <a:latin typeface="Calibri" panose="020F0502020204030204" pitchFamily="34" charset="0"/>
              </a:rPr>
              <a:t>(or at least complete the MSR) </a:t>
            </a:r>
            <a:r>
              <a:rPr lang="en-US" sz="2000" dirty="0" smtClean="0">
                <a:latin typeface="Calibri" panose="020F0502020204030204" pitchFamily="34" charset="0"/>
              </a:rPr>
              <a:t>with those they trust the most</a:t>
            </a:r>
          </a:p>
          <a:p>
            <a:pPr lvl="1">
              <a:buFont typeface="Wingdings" panose="05000000000000000000" pitchFamily="2" charset="2"/>
              <a:buChar char="§"/>
            </a:pPr>
            <a:r>
              <a:rPr lang="en-US" sz="2000" dirty="0" smtClean="0">
                <a:latin typeface="Calibri" panose="020F0502020204030204" pitchFamily="34" charset="0"/>
              </a:rPr>
              <a:t>Don’t ask for more information than you need</a:t>
            </a:r>
            <a:endParaRPr lang="en-US" sz="2000" dirty="0">
              <a:latin typeface="Calibri" panose="020F0502020204030204" pitchFamily="34" charset="0"/>
            </a:endParaRPr>
          </a:p>
        </p:txBody>
      </p:sp>
      <p:pic>
        <p:nvPicPr>
          <p:cNvPr id="2050" name="Picture 2" descr="Image result for safety trau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3815" y="148590"/>
            <a:ext cx="2738745" cy="2069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8633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Light" panose="020F0302020204030204" pitchFamily="34" charset="0"/>
              </a:rPr>
              <a:t>Principle 1: Safety</a:t>
            </a:r>
            <a:endParaRPr lang="en-US" dirty="0">
              <a:latin typeface="Calibri Light" panose="020F0302020204030204" pitchFamily="34" charset="0"/>
            </a:endParaRPr>
          </a:p>
        </p:txBody>
      </p:sp>
      <p:sp>
        <p:nvSpPr>
          <p:cNvPr id="3" name="Content Placeholder 2"/>
          <p:cNvSpPr>
            <a:spLocks noGrp="1"/>
          </p:cNvSpPr>
          <p:nvPr>
            <p:ph idx="1"/>
          </p:nvPr>
        </p:nvSpPr>
        <p:spPr/>
        <p:txBody>
          <a:bodyPr>
            <a:normAutofit/>
          </a:bodyPr>
          <a:lstStyle/>
          <a:p>
            <a:pPr lvl="1">
              <a:buFont typeface="Wingdings" panose="05000000000000000000" pitchFamily="2" charset="2"/>
              <a:buChar char="§"/>
            </a:pPr>
            <a:r>
              <a:rPr lang="en-US" sz="2400" dirty="0" smtClean="0">
                <a:latin typeface="Calibri" panose="020F0502020204030204" pitchFamily="34" charset="0"/>
              </a:rPr>
              <a:t>Complete the application/interview in spaces where the participant chooses and feels safe</a:t>
            </a:r>
          </a:p>
          <a:p>
            <a:pPr lvl="1">
              <a:buFont typeface="Wingdings" panose="05000000000000000000" pitchFamily="2" charset="2"/>
              <a:buChar char="§"/>
            </a:pPr>
            <a:r>
              <a:rPr lang="en-US" sz="2400" dirty="0" smtClean="0">
                <a:latin typeface="Calibri" panose="020F0502020204030204" pitchFamily="34" charset="0"/>
              </a:rPr>
              <a:t>Have a conversation at the beginning of the process explaining the information being asked, exploring how they will know if it is too much, and what they need if they are triggered.. Allow  and normalize breaks</a:t>
            </a:r>
          </a:p>
          <a:p>
            <a:pPr lvl="1">
              <a:buFont typeface="Wingdings" panose="05000000000000000000" pitchFamily="2" charset="2"/>
              <a:buChar char="§"/>
            </a:pPr>
            <a:r>
              <a:rPr lang="en-US" sz="2400" dirty="0" smtClean="0">
                <a:latin typeface="Calibri" panose="020F0502020204030204" pitchFamily="34" charset="0"/>
              </a:rPr>
              <a:t>Give options of things that might make it more comfortable (food, drink, movie clips, coloring books)</a:t>
            </a:r>
          </a:p>
          <a:p>
            <a:pPr lvl="1">
              <a:buFont typeface="Wingdings" panose="05000000000000000000" pitchFamily="2" charset="2"/>
              <a:buChar char="§"/>
            </a:pPr>
            <a:r>
              <a:rPr lang="en-US" sz="2400" dirty="0" smtClean="0">
                <a:latin typeface="Calibri" panose="020F0502020204030204" pitchFamily="34" charset="0"/>
              </a:rPr>
              <a:t>CELEBRATE after completing every single step</a:t>
            </a:r>
          </a:p>
        </p:txBody>
      </p:sp>
    </p:spTree>
    <p:extLst>
      <p:ext uri="{BB962C8B-B14F-4D97-AF65-F5344CB8AC3E}">
        <p14:creationId xmlns:p14="http://schemas.microsoft.com/office/powerpoint/2010/main" val="3798464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latin typeface="Calibri Light" panose="020F0302020204030204" pitchFamily="34" charset="0"/>
              </a:rPr>
              <a:t>Principle 2: Trustworthiness and Transparency</a:t>
            </a:r>
            <a:endParaRPr lang="en-US" sz="3200" dirty="0">
              <a:latin typeface="Calibri Light" panose="020F0302020204030204" pitchFamily="34" charset="0"/>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latin typeface="Calibri" panose="020F0502020204030204" pitchFamily="34" charset="0"/>
              </a:rPr>
              <a:t>When someone’s boundaries have been violated in the past, they may have a difficult time setting them.  You want to be very clear about your role and the process.</a:t>
            </a:r>
          </a:p>
          <a:p>
            <a:pPr marL="0" indent="0">
              <a:buNone/>
            </a:pPr>
            <a:r>
              <a:rPr lang="en-US" b="1" dirty="0" smtClean="0">
                <a:latin typeface="Calibri" panose="020F0502020204030204" pitchFamily="34" charset="0"/>
              </a:rPr>
              <a:t> SOAR Strategies:</a:t>
            </a:r>
          </a:p>
          <a:p>
            <a:pPr>
              <a:buFont typeface="Wingdings" panose="05000000000000000000" pitchFamily="2" charset="2"/>
              <a:buChar char="§"/>
            </a:pPr>
            <a:r>
              <a:rPr lang="en-US" dirty="0" smtClean="0">
                <a:latin typeface="Calibri" panose="020F0502020204030204" pitchFamily="34" charset="0"/>
              </a:rPr>
              <a:t>Give lots of opportunities for information to be learned(info sessions, trips to social security offices, etc.)</a:t>
            </a:r>
          </a:p>
          <a:p>
            <a:pPr>
              <a:buFont typeface="Wingdings" panose="05000000000000000000" pitchFamily="2" charset="2"/>
              <a:buChar char="§"/>
            </a:pPr>
            <a:r>
              <a:rPr lang="en-US" dirty="0" smtClean="0">
                <a:latin typeface="Calibri" panose="020F0502020204030204" pitchFamily="34" charset="0"/>
              </a:rPr>
              <a:t>Clearly explain every step of the application process and everyone’s role</a:t>
            </a:r>
          </a:p>
          <a:p>
            <a:pPr>
              <a:buFont typeface="Wingdings" panose="05000000000000000000" pitchFamily="2" charset="2"/>
              <a:buChar char="§"/>
            </a:pPr>
            <a:r>
              <a:rPr lang="en-US" dirty="0" smtClean="0">
                <a:latin typeface="Calibri" panose="020F0502020204030204" pitchFamily="34" charset="0"/>
              </a:rPr>
              <a:t>Explain the positives AND negatives of applying for benefits (decisional balance)</a:t>
            </a:r>
          </a:p>
          <a:p>
            <a:endParaRPr lang="en-US" dirty="0"/>
          </a:p>
        </p:txBody>
      </p:sp>
    </p:spTree>
    <p:extLst>
      <p:ext uri="{BB962C8B-B14F-4D97-AF65-F5344CB8AC3E}">
        <p14:creationId xmlns:p14="http://schemas.microsoft.com/office/powerpoint/2010/main" val="7483698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latin typeface="Calibri Light" panose="020F0302020204030204" pitchFamily="34" charset="0"/>
              </a:rPr>
              <a:t>Principle 3: Peer Support</a:t>
            </a:r>
            <a:endParaRPr lang="en-US" sz="3200" dirty="0">
              <a:latin typeface="Calibri Light" panose="020F0302020204030204" pitchFamily="34" charset="0"/>
            </a:endParaRPr>
          </a:p>
        </p:txBody>
      </p:sp>
      <p:sp>
        <p:nvSpPr>
          <p:cNvPr id="3" name="Content Placeholder 2"/>
          <p:cNvSpPr>
            <a:spLocks noGrp="1"/>
          </p:cNvSpPr>
          <p:nvPr>
            <p:ph idx="1"/>
          </p:nvPr>
        </p:nvSpPr>
        <p:spPr/>
        <p:txBody>
          <a:bodyPr>
            <a:normAutofit/>
          </a:bodyPr>
          <a:lstStyle/>
          <a:p>
            <a:pPr marL="0" indent="0">
              <a:buNone/>
            </a:pPr>
            <a:r>
              <a:rPr lang="en-US" dirty="0" smtClean="0">
                <a:latin typeface="Calibri" panose="020F0502020204030204" pitchFamily="34" charset="0"/>
              </a:rPr>
              <a:t>Those that we work with are experts in their own lives.  They should have every opportunity to use their expertise and share it with others</a:t>
            </a:r>
          </a:p>
          <a:p>
            <a:pPr marL="0" indent="0">
              <a:buNone/>
            </a:pPr>
            <a:r>
              <a:rPr lang="en-US" b="1" dirty="0" smtClean="0">
                <a:latin typeface="Calibri" panose="020F0502020204030204" pitchFamily="34" charset="0"/>
              </a:rPr>
              <a:t>SOAR Strategies:</a:t>
            </a:r>
          </a:p>
          <a:p>
            <a:pPr>
              <a:buFont typeface="Wingdings" panose="05000000000000000000" pitchFamily="2" charset="2"/>
              <a:buChar char="§"/>
            </a:pPr>
            <a:r>
              <a:rPr lang="en-US" dirty="0" smtClean="0">
                <a:latin typeface="Calibri" panose="020F0502020204030204" pitchFamily="34" charset="0"/>
              </a:rPr>
              <a:t>Have forums where others can share their stories of the process</a:t>
            </a:r>
          </a:p>
          <a:p>
            <a:pPr>
              <a:buFont typeface="Wingdings" panose="05000000000000000000" pitchFamily="2" charset="2"/>
              <a:buChar char="§"/>
            </a:pPr>
            <a:r>
              <a:rPr lang="en-US" dirty="0" smtClean="0">
                <a:latin typeface="Calibri" panose="020F0502020204030204" pitchFamily="34" charset="0"/>
              </a:rPr>
              <a:t>Give every opportunity for participants to educate you about their life, and not the other way around</a:t>
            </a:r>
            <a:endParaRPr lang="en-US" dirty="0">
              <a:latin typeface="Calibri" panose="020F0502020204030204" pitchFamily="34" charset="0"/>
            </a:endParaRPr>
          </a:p>
        </p:txBody>
      </p:sp>
    </p:spTree>
    <p:extLst>
      <p:ext uri="{BB962C8B-B14F-4D97-AF65-F5344CB8AC3E}">
        <p14:creationId xmlns:p14="http://schemas.microsoft.com/office/powerpoint/2010/main" val="35408575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Light" panose="020F0302020204030204" pitchFamily="34" charset="0"/>
              </a:rPr>
              <a:t>Principle 4: Collaboration and Mutuality</a:t>
            </a:r>
            <a:endParaRPr lang="en-US" dirty="0">
              <a:latin typeface="Calibri Light" panose="020F0302020204030204" pitchFamily="34" charset="0"/>
            </a:endParaRPr>
          </a:p>
        </p:txBody>
      </p:sp>
      <p:sp>
        <p:nvSpPr>
          <p:cNvPr id="3" name="Content Placeholder 2"/>
          <p:cNvSpPr>
            <a:spLocks noGrp="1"/>
          </p:cNvSpPr>
          <p:nvPr>
            <p:ph idx="1"/>
          </p:nvPr>
        </p:nvSpPr>
        <p:spPr/>
        <p:txBody>
          <a:bodyPr>
            <a:normAutofit/>
          </a:bodyPr>
          <a:lstStyle/>
          <a:p>
            <a:pPr marL="0" indent="0">
              <a:buNone/>
            </a:pPr>
            <a:r>
              <a:rPr lang="en-US" dirty="0" smtClean="0">
                <a:latin typeface="Calibri" panose="020F0502020204030204" pitchFamily="34" charset="0"/>
              </a:rPr>
              <a:t>All services should be partnerships, and every opportunity for autonomy should be honored.</a:t>
            </a:r>
          </a:p>
          <a:p>
            <a:pPr marL="0" indent="0">
              <a:buNone/>
            </a:pPr>
            <a:r>
              <a:rPr lang="en-US" b="1" dirty="0" smtClean="0">
                <a:latin typeface="Calibri" panose="020F0502020204030204" pitchFamily="34" charset="0"/>
              </a:rPr>
              <a:t>SOAR Strategies:</a:t>
            </a:r>
          </a:p>
          <a:p>
            <a:pPr>
              <a:buFont typeface="Wingdings" panose="05000000000000000000" pitchFamily="2" charset="2"/>
              <a:buChar char="§"/>
            </a:pPr>
            <a:r>
              <a:rPr lang="en-US" dirty="0" smtClean="0">
                <a:latin typeface="Calibri" panose="020F0502020204030204" pitchFamily="34" charset="0"/>
              </a:rPr>
              <a:t>Give opportunities to cancel/postpone an application throughout the process</a:t>
            </a:r>
          </a:p>
          <a:p>
            <a:pPr>
              <a:buFont typeface="Wingdings" panose="05000000000000000000" pitchFamily="2" charset="2"/>
              <a:buChar char="§"/>
            </a:pPr>
            <a:r>
              <a:rPr lang="en-US" dirty="0" smtClean="0">
                <a:latin typeface="Calibri" panose="020F0502020204030204" pitchFamily="34" charset="0"/>
              </a:rPr>
              <a:t>Use Motivational Interviewing to guide conversations (OARS)</a:t>
            </a:r>
          </a:p>
          <a:p>
            <a:pPr>
              <a:buFont typeface="Wingdings" panose="05000000000000000000" pitchFamily="2" charset="2"/>
              <a:buChar char="§"/>
            </a:pPr>
            <a:r>
              <a:rPr lang="en-US" dirty="0" smtClean="0">
                <a:latin typeface="Calibri" panose="020F0502020204030204" pitchFamily="34" charset="0"/>
              </a:rPr>
              <a:t>Ask less questions and listen to more stories </a:t>
            </a:r>
          </a:p>
          <a:p>
            <a:pPr marL="0" indent="0">
              <a:buNone/>
            </a:pPr>
            <a:endParaRPr lang="en-US" dirty="0" smtClean="0">
              <a:latin typeface="Calibri" panose="020F0502020204030204" pitchFamily="34" charset="0"/>
            </a:endParaRPr>
          </a:p>
        </p:txBody>
      </p:sp>
    </p:spTree>
    <p:extLst>
      <p:ext uri="{BB962C8B-B14F-4D97-AF65-F5344CB8AC3E}">
        <p14:creationId xmlns:p14="http://schemas.microsoft.com/office/powerpoint/2010/main" val="38508176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alibri Light" panose="020F0302020204030204" pitchFamily="34" charset="0"/>
              </a:rPr>
              <a:t>Principle 5: Empowerment, Voice, and Choice</a:t>
            </a:r>
            <a:endParaRPr lang="en-US" dirty="0">
              <a:latin typeface="Calibri Light" panose="020F0302020204030204" pitchFamily="34" charset="0"/>
            </a:endParaRPr>
          </a:p>
        </p:txBody>
      </p:sp>
      <p:sp>
        <p:nvSpPr>
          <p:cNvPr id="3" name="Content Placeholder 2"/>
          <p:cNvSpPr>
            <a:spLocks noGrp="1"/>
          </p:cNvSpPr>
          <p:nvPr>
            <p:ph idx="1"/>
          </p:nvPr>
        </p:nvSpPr>
        <p:spPr>
          <a:xfrm>
            <a:off x="677334" y="2160589"/>
            <a:ext cx="8596668" cy="4285931"/>
          </a:xfrm>
        </p:spPr>
        <p:txBody>
          <a:bodyPr>
            <a:normAutofit fontScale="92500" lnSpcReduction="10000"/>
          </a:bodyPr>
          <a:lstStyle/>
          <a:p>
            <a:pPr marL="0" indent="0">
              <a:buNone/>
            </a:pPr>
            <a:r>
              <a:rPr lang="en-US" dirty="0" smtClean="0">
                <a:latin typeface="Calibri" panose="020F0502020204030204" pitchFamily="34" charset="0"/>
              </a:rPr>
              <a:t>Traumatic experiences often involve losing one’s voice and feeling like control is taken away.  We must restore control whenever possible.</a:t>
            </a:r>
          </a:p>
          <a:p>
            <a:pPr marL="0" indent="0">
              <a:buNone/>
            </a:pPr>
            <a:r>
              <a:rPr lang="en-US" b="1" dirty="0" smtClean="0">
                <a:latin typeface="Calibri" panose="020F0502020204030204" pitchFamily="34" charset="0"/>
              </a:rPr>
              <a:t>SOAR Strategies:</a:t>
            </a:r>
          </a:p>
          <a:p>
            <a:pPr>
              <a:buFont typeface="Wingdings" panose="05000000000000000000" pitchFamily="2" charset="2"/>
              <a:buChar char="§"/>
            </a:pPr>
            <a:r>
              <a:rPr lang="en-US" dirty="0" smtClean="0">
                <a:latin typeface="Calibri" panose="020F0502020204030204" pitchFamily="34" charset="0"/>
              </a:rPr>
              <a:t>Explore the meaning of benefits (positive and negative) for those you serve</a:t>
            </a:r>
          </a:p>
          <a:p>
            <a:pPr>
              <a:buFont typeface="Wingdings" panose="05000000000000000000" pitchFamily="2" charset="2"/>
              <a:buChar char="§"/>
            </a:pPr>
            <a:r>
              <a:rPr lang="en-US" dirty="0" smtClean="0">
                <a:latin typeface="Calibri" panose="020F0502020204030204" pitchFamily="34" charset="0"/>
              </a:rPr>
              <a:t>Explore the meaning of disability and fears about the label</a:t>
            </a:r>
          </a:p>
          <a:p>
            <a:pPr>
              <a:buFont typeface="Wingdings" panose="05000000000000000000" pitchFamily="2" charset="2"/>
              <a:buChar char="§"/>
            </a:pPr>
            <a:r>
              <a:rPr lang="en-US" dirty="0" smtClean="0">
                <a:latin typeface="Calibri" panose="020F0502020204030204" pitchFamily="34" charset="0"/>
              </a:rPr>
              <a:t>Don’t </a:t>
            </a:r>
            <a:r>
              <a:rPr lang="en-US" dirty="0">
                <a:latin typeface="Calibri" panose="020F0502020204030204" pitchFamily="34" charset="0"/>
              </a:rPr>
              <a:t>make participants feel that they have to undergo any treatment they aren’t comfortable with to strengthen an application </a:t>
            </a:r>
          </a:p>
          <a:p>
            <a:pPr>
              <a:buFont typeface="Wingdings" panose="05000000000000000000" pitchFamily="2" charset="2"/>
              <a:buChar char="§"/>
            </a:pPr>
            <a:r>
              <a:rPr lang="en-US" dirty="0">
                <a:latin typeface="Calibri" panose="020F0502020204030204" pitchFamily="34" charset="0"/>
              </a:rPr>
              <a:t>Infuse every step of the process with small activities and interventions that help build recovery and skills(breathing exercises, grounding techniques, self care plans, etc.)</a:t>
            </a:r>
          </a:p>
        </p:txBody>
      </p:sp>
    </p:spTree>
    <p:extLst>
      <p:ext uri="{BB962C8B-B14F-4D97-AF65-F5344CB8AC3E}">
        <p14:creationId xmlns:p14="http://schemas.microsoft.com/office/powerpoint/2010/main" val="2213872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eaLnBrk="1" fontAlgn="auto" hangingPunct="1">
              <a:spcAft>
                <a:spcPts val="0"/>
              </a:spcAft>
              <a:defRPr/>
            </a:pPr>
            <a:r>
              <a:rPr lang="en-US" sz="6000" dirty="0" smtClean="0">
                <a:solidFill>
                  <a:schemeClr val="accent2"/>
                </a:solidFill>
                <a:ea typeface="+mj-ea"/>
                <a:cs typeface="+mj-cs"/>
              </a:rPr>
              <a:t>Webinar Instructions</a:t>
            </a:r>
            <a:endParaRPr lang="en-US" sz="6000" dirty="0">
              <a:solidFill>
                <a:schemeClr val="accent2"/>
              </a:solidFill>
              <a:ea typeface="+mj-ea"/>
              <a:cs typeface="+mj-cs"/>
            </a:endParaRPr>
          </a:p>
        </p:txBody>
      </p:sp>
      <p:sp>
        <p:nvSpPr>
          <p:cNvPr id="16387" name="Subtitle 2"/>
          <p:cNvSpPr>
            <a:spLocks noGrp="1"/>
          </p:cNvSpPr>
          <p:nvPr>
            <p:ph idx="1"/>
          </p:nvPr>
        </p:nvSpPr>
        <p:spPr>
          <a:xfrm>
            <a:off x="1208088" y="1928813"/>
            <a:ext cx="10042525" cy="3938587"/>
          </a:xfrm>
        </p:spPr>
        <p:txBody>
          <a:bodyPr/>
          <a:lstStyle/>
          <a:p>
            <a:pPr marL="342900" indent="-342900" eaLnBrk="1" hangingPunct="1">
              <a:buFont typeface="Wingdings" panose="05000000000000000000" pitchFamily="2" charset="2"/>
              <a:buChar char="§"/>
            </a:pPr>
            <a:r>
              <a:rPr lang="en-US" altLang="en-US" sz="4000" dirty="0" smtClean="0"/>
              <a:t>Muting</a:t>
            </a:r>
          </a:p>
          <a:p>
            <a:pPr marL="342900" indent="-342900" eaLnBrk="1" hangingPunct="1">
              <a:buFont typeface="Wingdings" panose="05000000000000000000" pitchFamily="2" charset="2"/>
              <a:buChar char="§"/>
            </a:pPr>
            <a:r>
              <a:rPr lang="en-US" altLang="en-US" sz="4000" dirty="0" smtClean="0"/>
              <a:t>Recording availability</a:t>
            </a:r>
          </a:p>
          <a:p>
            <a:pPr marL="342900" indent="-342900" eaLnBrk="1" hangingPunct="1">
              <a:buFont typeface="Wingdings" panose="05000000000000000000" pitchFamily="2" charset="2"/>
              <a:buChar char="§"/>
            </a:pPr>
            <a:r>
              <a:rPr lang="en-US" altLang="en-US" sz="4000" dirty="0" smtClean="0"/>
              <a:t>Downloading documents</a:t>
            </a:r>
          </a:p>
          <a:p>
            <a:pPr marL="342900" indent="-342900" eaLnBrk="1" hangingPunct="1">
              <a:buFont typeface="Wingdings" panose="05000000000000000000" pitchFamily="2" charset="2"/>
              <a:buChar char="§"/>
            </a:pPr>
            <a:r>
              <a:rPr lang="en-US" altLang="en-US" sz="4000" dirty="0" smtClean="0"/>
              <a:t>Evaluation</a:t>
            </a:r>
          </a:p>
          <a:p>
            <a:pPr marL="342900" indent="-342900" eaLnBrk="1" hangingPunct="1">
              <a:buFont typeface="Wingdings" panose="05000000000000000000" pitchFamily="2" charset="2"/>
              <a:buChar char="§"/>
            </a:pPr>
            <a:r>
              <a:rPr lang="en-US" altLang="en-US" sz="4000" dirty="0" smtClean="0"/>
              <a:t>Question instructions</a:t>
            </a:r>
          </a:p>
        </p:txBody>
      </p:sp>
      <p:pic>
        <p:nvPicPr>
          <p:cNvPr id="16388" name="Picture 9"/>
          <p:cNvPicPr>
            <a:picLocks noChangeAspect="1" noChangeArrowheads="1"/>
          </p:cNvPicPr>
          <p:nvPr/>
        </p:nvPicPr>
        <p:blipFill>
          <a:blip r:embed="rId2">
            <a:extLst>
              <a:ext uri="{28A0092B-C50C-407E-A947-70E740481C1C}">
                <a14:useLocalDpi xmlns:a14="http://schemas.microsoft.com/office/drawing/2010/main" val="0"/>
              </a:ext>
            </a:extLst>
          </a:blip>
          <a:srcRect l="4723" t="12292" r="4723" b="15483"/>
          <a:stretch>
            <a:fillRect/>
          </a:stretch>
        </p:blipFill>
        <p:spPr bwMode="auto">
          <a:xfrm>
            <a:off x="114300" y="220663"/>
            <a:ext cx="20701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2" descr="H:\SOAR\PowerPoints\Transparent Logos\SAMHSA Logos_b_nob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2775" y="6415088"/>
            <a:ext cx="131445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libri Light" panose="020F0302020204030204" pitchFamily="34" charset="0"/>
              </a:rPr>
              <a:t>Principle 6: </a:t>
            </a:r>
            <a:r>
              <a:rPr lang="en-US" dirty="0">
                <a:latin typeface="Calibri Light" panose="020F0302020204030204" pitchFamily="34" charset="0"/>
              </a:rPr>
              <a:t>Cultural, Historical, and Gender Issues</a:t>
            </a:r>
            <a:br>
              <a:rPr lang="en-US" dirty="0">
                <a:latin typeface="Calibri Light" panose="020F0302020204030204" pitchFamily="34" charset="0"/>
              </a:rPr>
            </a:br>
            <a:endParaRPr lang="en-US" dirty="0">
              <a:latin typeface="Calibri Light" panose="020F0302020204030204" pitchFamily="34" charset="0"/>
            </a:endParaRPr>
          </a:p>
        </p:txBody>
      </p:sp>
      <p:sp>
        <p:nvSpPr>
          <p:cNvPr id="3" name="Content Placeholder 2"/>
          <p:cNvSpPr>
            <a:spLocks noGrp="1"/>
          </p:cNvSpPr>
          <p:nvPr>
            <p:ph idx="1"/>
          </p:nvPr>
        </p:nvSpPr>
        <p:spPr/>
        <p:txBody>
          <a:bodyPr>
            <a:normAutofit/>
          </a:bodyPr>
          <a:lstStyle/>
          <a:p>
            <a:pPr marL="0" indent="0">
              <a:buNone/>
            </a:pPr>
            <a:r>
              <a:rPr lang="en-US" dirty="0" smtClean="0">
                <a:latin typeface="Calibri" panose="020F0502020204030204" pitchFamily="34" charset="0"/>
              </a:rPr>
              <a:t>The experience of navigating an oppressive world is also traumatic, and people experience this differently based on their identities.</a:t>
            </a:r>
          </a:p>
          <a:p>
            <a:pPr marL="0" indent="0">
              <a:buNone/>
            </a:pPr>
            <a:r>
              <a:rPr lang="en-US" b="1" dirty="0" smtClean="0">
                <a:latin typeface="Calibri" panose="020F0502020204030204" pitchFamily="34" charset="0"/>
              </a:rPr>
              <a:t>SOAR Strategies:</a:t>
            </a:r>
          </a:p>
          <a:p>
            <a:pPr>
              <a:buFont typeface="Wingdings" panose="05000000000000000000" pitchFamily="2" charset="2"/>
              <a:buChar char="§"/>
            </a:pPr>
            <a:r>
              <a:rPr lang="en-US" dirty="0" smtClean="0">
                <a:latin typeface="Calibri" panose="020F0502020204030204" pitchFamily="34" charset="0"/>
              </a:rPr>
              <a:t>Recognize that some traumas disproportionately affect some identities more than others</a:t>
            </a:r>
          </a:p>
          <a:p>
            <a:pPr>
              <a:buFont typeface="Wingdings" panose="05000000000000000000" pitchFamily="2" charset="2"/>
              <a:buChar char="§"/>
            </a:pPr>
            <a:r>
              <a:rPr lang="en-US" dirty="0" smtClean="0">
                <a:latin typeface="Calibri" panose="020F0502020204030204" pitchFamily="34" charset="0"/>
              </a:rPr>
              <a:t>Recognize the additional barriers that your participants may face in the application process and advocate to minimize those barriers</a:t>
            </a:r>
            <a:endParaRPr lang="en-US" dirty="0">
              <a:latin typeface="Calibri" panose="020F0502020204030204" pitchFamily="34" charset="0"/>
            </a:endParaRPr>
          </a:p>
        </p:txBody>
      </p:sp>
    </p:spTree>
    <p:extLst>
      <p:ext uri="{BB962C8B-B14F-4D97-AF65-F5344CB8AC3E}">
        <p14:creationId xmlns:p14="http://schemas.microsoft.com/office/powerpoint/2010/main" val="33875319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Calibri Light" panose="020F0302020204030204" pitchFamily="34" charset="0"/>
              </a:rPr>
              <a:t>The Importance of Self Care</a:t>
            </a:r>
            <a:endParaRPr lang="en-US" sz="4400" dirty="0">
              <a:latin typeface="Calibri Light" panose="020F0302020204030204" pitchFamily="34" charset="0"/>
            </a:endParaRP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
            </a:pPr>
            <a:r>
              <a:rPr lang="en-US" dirty="0" smtClean="0">
                <a:latin typeface="Calibri" panose="020F0502020204030204" pitchFamily="34" charset="0"/>
              </a:rPr>
              <a:t>To absorb the pain of others, we must have room within ourselves</a:t>
            </a:r>
          </a:p>
          <a:p>
            <a:pPr lvl="1">
              <a:buFont typeface="Wingdings" panose="05000000000000000000" pitchFamily="2" charset="2"/>
              <a:buChar char="§"/>
            </a:pPr>
            <a:r>
              <a:rPr lang="en-US" sz="2400" dirty="0" smtClean="0">
                <a:latin typeface="Calibri" panose="020F0502020204030204" pitchFamily="34" charset="0"/>
              </a:rPr>
              <a:t>What makes space for you? </a:t>
            </a:r>
          </a:p>
          <a:p>
            <a:pPr>
              <a:buFont typeface="Wingdings" panose="05000000000000000000" pitchFamily="2" charset="2"/>
              <a:buChar char="§"/>
            </a:pPr>
            <a:r>
              <a:rPr lang="en-US" dirty="0" smtClean="0">
                <a:latin typeface="Calibri" panose="020F0502020204030204" pitchFamily="34" charset="0"/>
              </a:rPr>
              <a:t>Find ways to infuse your days with small practices that build your reserves</a:t>
            </a:r>
          </a:p>
          <a:p>
            <a:pPr lvl="1">
              <a:buFont typeface="Wingdings" panose="05000000000000000000" pitchFamily="2" charset="2"/>
              <a:buChar char="§"/>
            </a:pPr>
            <a:r>
              <a:rPr lang="en-US" sz="2400" dirty="0" smtClean="0">
                <a:latin typeface="Calibri" panose="020F0502020204030204" pitchFamily="34" charset="0"/>
              </a:rPr>
              <a:t>Self care doesn’t have to be huge</a:t>
            </a:r>
          </a:p>
          <a:p>
            <a:pPr>
              <a:buFont typeface="Wingdings" panose="05000000000000000000" pitchFamily="2" charset="2"/>
              <a:buChar char="§"/>
            </a:pPr>
            <a:r>
              <a:rPr lang="en-US" dirty="0" smtClean="0">
                <a:latin typeface="Calibri" panose="020F0502020204030204" pitchFamily="34" charset="0"/>
              </a:rPr>
              <a:t>Recognize signs of burnout and hopelessness and seek support</a:t>
            </a:r>
          </a:p>
          <a:p>
            <a:pPr>
              <a:buFont typeface="Wingdings" panose="05000000000000000000" pitchFamily="2" charset="2"/>
              <a:buChar char="§"/>
            </a:pPr>
            <a:r>
              <a:rPr lang="en-US" dirty="0" smtClean="0">
                <a:latin typeface="Calibri" panose="020F0502020204030204" pitchFamily="34" charset="0"/>
              </a:rPr>
              <a:t>Find creative ways to do the application (from home, music, lots of breaks) </a:t>
            </a:r>
            <a:endParaRPr lang="en-US" dirty="0">
              <a:latin typeface="Calibri" panose="020F0502020204030204" pitchFamily="34" charset="0"/>
            </a:endParaRPr>
          </a:p>
        </p:txBody>
      </p:sp>
    </p:spTree>
    <p:extLst>
      <p:ext uri="{BB962C8B-B14F-4D97-AF65-F5344CB8AC3E}">
        <p14:creationId xmlns:p14="http://schemas.microsoft.com/office/powerpoint/2010/main" val="18861050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96963" y="758825"/>
            <a:ext cx="10058400" cy="3565525"/>
          </a:xfrm>
        </p:spPr>
        <p:txBody>
          <a:bodyPr>
            <a:normAutofit/>
          </a:bodyPr>
          <a:lstStyle/>
          <a:p>
            <a:pPr eaLnBrk="1" fontAlgn="auto" hangingPunct="1">
              <a:spcAft>
                <a:spcPts val="0"/>
              </a:spcAft>
              <a:defRPr/>
            </a:pPr>
            <a:r>
              <a:rPr lang="en-US" sz="6000" dirty="0" smtClean="0">
                <a:solidFill>
                  <a:schemeClr val="accent2"/>
                </a:solidFill>
                <a:ea typeface="+mj-ea"/>
                <a:cs typeface="+mj-cs"/>
              </a:rPr>
              <a:t>SOAR Vignettes: Applying Trauma Informed Principles</a:t>
            </a:r>
            <a:endParaRPr lang="en-US" sz="6000" dirty="0">
              <a:solidFill>
                <a:schemeClr val="accent2"/>
              </a:solidFill>
              <a:ea typeface="+mj-ea"/>
              <a:cs typeface="+mj-cs"/>
            </a:endParaRPr>
          </a:p>
        </p:txBody>
      </p:sp>
      <p:sp>
        <p:nvSpPr>
          <p:cNvPr id="5" name="Subtitle 4"/>
          <p:cNvSpPr>
            <a:spLocks noGrp="1"/>
          </p:cNvSpPr>
          <p:nvPr>
            <p:ph type="subTitle" idx="1"/>
          </p:nvPr>
        </p:nvSpPr>
        <p:spPr>
          <a:xfrm>
            <a:off x="1100138" y="4456113"/>
            <a:ext cx="10058400" cy="1143000"/>
          </a:xfrm>
        </p:spPr>
        <p:txBody>
          <a:bodyPr rtlCol="0">
            <a:normAutofit/>
          </a:bodyPr>
          <a:lstStyle/>
          <a:p>
            <a:r>
              <a:rPr lang="en-US" dirty="0" smtClean="0"/>
              <a:t>Eleni Marsh, soar case manager, </a:t>
            </a:r>
            <a:r>
              <a:rPr lang="en-US" dirty="0"/>
              <a:t>Deborah's Place, Chicago, Illinois</a:t>
            </a:r>
          </a:p>
        </p:txBody>
      </p:sp>
      <p:pic>
        <p:nvPicPr>
          <p:cNvPr id="23555" name="Picture 2" descr="H:\SOAR\PowerPoints\Transparent Logos\SAMHSA Logos_b_nob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72775" y="6415088"/>
            <a:ext cx="131445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9"/>
          <p:cNvPicPr>
            <a:picLocks noChangeAspect="1" noChangeArrowheads="1"/>
          </p:cNvPicPr>
          <p:nvPr/>
        </p:nvPicPr>
        <p:blipFill>
          <a:blip r:embed="rId4">
            <a:extLst>
              <a:ext uri="{28A0092B-C50C-407E-A947-70E740481C1C}">
                <a14:useLocalDpi xmlns:a14="http://schemas.microsoft.com/office/drawing/2010/main" val="0"/>
              </a:ext>
            </a:extLst>
          </a:blip>
          <a:srcRect l="4723" t="12292" r="4723" b="15483"/>
          <a:stretch>
            <a:fillRect/>
          </a:stretch>
        </p:blipFill>
        <p:spPr bwMode="auto">
          <a:xfrm>
            <a:off x="114300" y="220663"/>
            <a:ext cx="4187825" cy="130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28716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400" dirty="0" smtClean="0">
                <a:latin typeface="Calibri Light" panose="020F0302020204030204" pitchFamily="34" charset="0"/>
              </a:rPr>
              <a:t>SOAR Vignettes</a:t>
            </a:r>
            <a:endParaRPr lang="en-US" sz="4400" dirty="0">
              <a:latin typeface="Calibri Light" panose="020F0302020204030204" pitchFamily="34" charset="0"/>
            </a:endParaRPr>
          </a:p>
        </p:txBody>
      </p:sp>
      <p:sp>
        <p:nvSpPr>
          <p:cNvPr id="5" name="Content Placeholder 4"/>
          <p:cNvSpPr>
            <a:spLocks noGrp="1"/>
          </p:cNvSpPr>
          <p:nvPr>
            <p:ph idx="1"/>
          </p:nvPr>
        </p:nvSpPr>
        <p:spPr/>
        <p:txBody>
          <a:bodyPr>
            <a:normAutofit fontScale="92500" lnSpcReduction="10000"/>
          </a:bodyPr>
          <a:lstStyle/>
          <a:p>
            <a:pPr>
              <a:buFont typeface="Wingdings" panose="05000000000000000000" pitchFamily="2" charset="2"/>
              <a:buChar char="§"/>
            </a:pPr>
            <a:r>
              <a:rPr lang="en-US" sz="2600" dirty="0" smtClean="0">
                <a:latin typeface="Calibri" panose="020F0502020204030204" pitchFamily="34" charset="0"/>
              </a:rPr>
              <a:t>The following vignettes describe SOAR applicants who were unable to fully disclose their mental health disorders early in the disability determination process, or even at all.</a:t>
            </a:r>
          </a:p>
          <a:p>
            <a:pPr>
              <a:buFont typeface="Wingdings" panose="05000000000000000000" pitchFamily="2" charset="2"/>
              <a:buChar char="§"/>
            </a:pPr>
            <a:r>
              <a:rPr lang="en-US" b="1" dirty="0" smtClean="0">
                <a:latin typeface="Calibri" panose="020F0502020204030204" pitchFamily="34" charset="0"/>
              </a:rPr>
              <a:t>Vignette #1:  S.S</a:t>
            </a:r>
          </a:p>
          <a:p>
            <a:pPr lvl="1">
              <a:buFont typeface="Wingdings" panose="05000000000000000000" pitchFamily="2" charset="2"/>
              <a:buChar char="§"/>
            </a:pPr>
            <a:r>
              <a:rPr lang="en-US" sz="2400" dirty="0" smtClean="0">
                <a:latin typeface="Calibri" panose="020F0502020204030204" pitchFamily="34" charset="0"/>
              </a:rPr>
              <a:t>S.S applied for SSA benefits alleging physical impairments only.</a:t>
            </a:r>
          </a:p>
          <a:p>
            <a:pPr lvl="1">
              <a:buFont typeface="Wingdings" panose="05000000000000000000" pitchFamily="2" charset="2"/>
              <a:buChar char="§"/>
            </a:pPr>
            <a:r>
              <a:rPr lang="en-US" sz="2400" dirty="0" smtClean="0">
                <a:latin typeface="Calibri" panose="020F0502020204030204" pitchFamily="34" charset="0"/>
              </a:rPr>
              <a:t>We included in the SSA-3368 (Disability Report) and Medical Summary Report (MSR) our observations (or signs) of behavioral health symptoms which significantly impaired functional limitations in several areas. </a:t>
            </a:r>
          </a:p>
          <a:p>
            <a:pPr lvl="1">
              <a:buFont typeface="Wingdings" panose="05000000000000000000" pitchFamily="2" charset="2"/>
              <a:buChar char="§"/>
            </a:pPr>
            <a:r>
              <a:rPr lang="en-US" sz="2400" dirty="0" smtClean="0">
                <a:latin typeface="Calibri" panose="020F0502020204030204" pitchFamily="34" charset="0"/>
              </a:rPr>
              <a:t>S.S’s disability claim was awarded! </a:t>
            </a:r>
          </a:p>
        </p:txBody>
      </p:sp>
    </p:spTree>
    <p:extLst>
      <p:ext uri="{BB962C8B-B14F-4D97-AF65-F5344CB8AC3E}">
        <p14:creationId xmlns:p14="http://schemas.microsoft.com/office/powerpoint/2010/main" val="17379187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latin typeface="Calibri Light" panose="020F0302020204030204" pitchFamily="34" charset="0"/>
              </a:rPr>
              <a:t>SOAR Vignettes cont.	</a:t>
            </a:r>
            <a:r>
              <a:rPr lang="en-US" dirty="0" smtClean="0"/>
              <a:t>	</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sz="2900" b="1" dirty="0" smtClean="0">
                <a:latin typeface="Calibri" panose="020F0502020204030204" pitchFamily="34" charset="0"/>
              </a:rPr>
              <a:t>Vignette #2: A.G </a:t>
            </a:r>
          </a:p>
          <a:p>
            <a:pPr>
              <a:buFont typeface="Wingdings" panose="05000000000000000000" pitchFamily="2" charset="2"/>
              <a:buChar char="§"/>
            </a:pPr>
            <a:r>
              <a:rPr lang="en-US" sz="2900" dirty="0" smtClean="0">
                <a:latin typeface="Calibri" panose="020F0502020204030204" pitchFamily="34" charset="0"/>
              </a:rPr>
              <a:t>A.G’s initial SOAR application included medical documentation showing a long history of seizure activity, with multiple ER visits. </a:t>
            </a:r>
          </a:p>
          <a:p>
            <a:pPr>
              <a:buFont typeface="Wingdings" panose="05000000000000000000" pitchFamily="2" charset="2"/>
              <a:buChar char="§"/>
            </a:pPr>
            <a:r>
              <a:rPr lang="en-US" sz="2900" dirty="0" smtClean="0">
                <a:latin typeface="Calibri" panose="020F0502020204030204" pitchFamily="34" charset="0"/>
              </a:rPr>
              <a:t>A.G’s initial claim was denied.</a:t>
            </a:r>
          </a:p>
          <a:p>
            <a:pPr>
              <a:buFont typeface="Wingdings" panose="05000000000000000000" pitchFamily="2" charset="2"/>
              <a:buChar char="§"/>
            </a:pPr>
            <a:r>
              <a:rPr lang="en-US" sz="2900" dirty="0" smtClean="0">
                <a:latin typeface="Calibri" panose="020F0502020204030204" pitchFamily="34" charset="0"/>
              </a:rPr>
              <a:t>As I spent more time with A.G, it became clearer that her claim for disability benefits would be strengthened by including psychiatric signs and symptoms. </a:t>
            </a:r>
          </a:p>
          <a:p>
            <a:pPr>
              <a:buFont typeface="Wingdings" panose="05000000000000000000" pitchFamily="2" charset="2"/>
              <a:buChar char="§"/>
            </a:pPr>
            <a:r>
              <a:rPr lang="en-US" sz="2900" dirty="0" smtClean="0">
                <a:latin typeface="Calibri" panose="020F0502020204030204" pitchFamily="34" charset="0"/>
              </a:rPr>
              <a:t>A.G was not ready to be evaluated for the purpose obtaining a mental health diagnosis. </a:t>
            </a:r>
          </a:p>
          <a:p>
            <a:pPr>
              <a:buFont typeface="Wingdings" panose="05000000000000000000" pitchFamily="2" charset="2"/>
              <a:buChar char="§"/>
            </a:pPr>
            <a:r>
              <a:rPr lang="en-US" sz="2900" dirty="0" smtClean="0">
                <a:latin typeface="Calibri" panose="020F0502020204030204" pitchFamily="34" charset="0"/>
              </a:rPr>
              <a:t>A.G’s appeal was denied.</a:t>
            </a:r>
          </a:p>
          <a:p>
            <a:pPr>
              <a:buFont typeface="Wingdings" panose="05000000000000000000" pitchFamily="2" charset="2"/>
              <a:buChar char="§"/>
            </a:pPr>
            <a:endParaRPr lang="en-US" dirty="0">
              <a:latin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12042468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latin typeface="Calibri Light" panose="020F0302020204030204" pitchFamily="34" charset="0"/>
              </a:rPr>
              <a:t>SOAR Vignettes cont.	</a:t>
            </a:r>
            <a:r>
              <a:rPr lang="en-US" dirty="0" smtClean="0"/>
              <a:t>	</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sz="3100" b="1" dirty="0" smtClean="0">
                <a:latin typeface="Calibri" panose="020F0502020204030204" pitchFamily="34" charset="0"/>
              </a:rPr>
              <a:t>Vignette #3: S.M </a:t>
            </a:r>
          </a:p>
          <a:p>
            <a:pPr>
              <a:buFont typeface="Wingdings" panose="05000000000000000000" pitchFamily="2" charset="2"/>
              <a:buChar char="§"/>
            </a:pPr>
            <a:r>
              <a:rPr lang="en-US" sz="3100" dirty="0" smtClean="0">
                <a:latin typeface="Calibri" panose="020F0502020204030204" pitchFamily="34" charset="0"/>
              </a:rPr>
              <a:t>S.M suffers from chronic cardiovascular impairments, but also experiences serious functional limitations related to being fearful </a:t>
            </a:r>
            <a:r>
              <a:rPr lang="en-US" sz="3100" dirty="0">
                <a:latin typeface="Calibri" panose="020F0502020204030204" pitchFamily="34" charset="0"/>
              </a:rPr>
              <a:t>of others, including Kim and me. </a:t>
            </a:r>
            <a:endParaRPr lang="en-US" sz="3100" dirty="0" smtClean="0">
              <a:latin typeface="Calibri" panose="020F0502020204030204" pitchFamily="34" charset="0"/>
            </a:endParaRPr>
          </a:p>
          <a:p>
            <a:pPr>
              <a:buFont typeface="Wingdings" panose="05000000000000000000" pitchFamily="2" charset="2"/>
              <a:buChar char="§"/>
            </a:pPr>
            <a:r>
              <a:rPr lang="en-US" sz="3100" dirty="0" smtClean="0">
                <a:latin typeface="Calibri" panose="020F0502020204030204" pitchFamily="34" charset="0"/>
              </a:rPr>
              <a:t>S.M did not have a formal mental health disorder diagnosis.</a:t>
            </a:r>
            <a:endParaRPr lang="en-US" sz="3100" dirty="0">
              <a:latin typeface="Calibri" panose="020F0502020204030204" pitchFamily="34" charset="0"/>
            </a:endParaRPr>
          </a:p>
          <a:p>
            <a:pPr>
              <a:buFont typeface="Wingdings" panose="05000000000000000000" pitchFamily="2" charset="2"/>
              <a:buChar char="§"/>
            </a:pPr>
            <a:r>
              <a:rPr lang="en-US" sz="3100" dirty="0" smtClean="0">
                <a:latin typeface="Calibri" panose="020F0502020204030204" pitchFamily="34" charset="0"/>
              </a:rPr>
              <a:t>S.M applied for disability benefits </a:t>
            </a:r>
            <a:r>
              <a:rPr lang="en-US" sz="3100" dirty="0">
                <a:latin typeface="Calibri" panose="020F0502020204030204" pitchFamily="34" charset="0"/>
              </a:rPr>
              <a:t>based on the medical </a:t>
            </a:r>
            <a:r>
              <a:rPr lang="en-US" sz="3100" dirty="0" smtClean="0">
                <a:latin typeface="Calibri" panose="020F0502020204030204" pitchFamily="34" charset="0"/>
              </a:rPr>
              <a:t>issues only. </a:t>
            </a:r>
          </a:p>
          <a:p>
            <a:pPr>
              <a:buFont typeface="Wingdings" panose="05000000000000000000" pitchFamily="2" charset="2"/>
              <a:buChar char="§"/>
            </a:pPr>
            <a:r>
              <a:rPr lang="en-US" sz="3100" dirty="0">
                <a:latin typeface="Calibri" panose="020F0502020204030204" pitchFamily="34" charset="0"/>
              </a:rPr>
              <a:t>S.M </a:t>
            </a:r>
            <a:r>
              <a:rPr lang="en-US" sz="3100" dirty="0" smtClean="0">
                <a:latin typeface="Calibri" panose="020F0502020204030204" pitchFamily="34" charset="0"/>
              </a:rPr>
              <a:t> </a:t>
            </a:r>
            <a:r>
              <a:rPr lang="en-US" sz="3100" dirty="0">
                <a:latin typeface="Calibri" panose="020F0502020204030204" pitchFamily="34" charset="0"/>
              </a:rPr>
              <a:t>was even too fearful to attend either of the </a:t>
            </a:r>
            <a:r>
              <a:rPr lang="en-US" sz="3100" dirty="0" smtClean="0">
                <a:latin typeface="Calibri" panose="020F0502020204030204" pitchFamily="34" charset="0"/>
              </a:rPr>
              <a:t>Consultative Exams (CE’s) </a:t>
            </a:r>
            <a:r>
              <a:rPr lang="en-US" sz="3100" dirty="0">
                <a:latin typeface="Calibri" panose="020F0502020204030204" pitchFamily="34" charset="0"/>
              </a:rPr>
              <a:t>scheduled for </a:t>
            </a:r>
            <a:r>
              <a:rPr lang="en-US" sz="3100" dirty="0" smtClean="0">
                <a:latin typeface="Calibri" panose="020F0502020204030204" pitchFamily="34" charset="0"/>
              </a:rPr>
              <a:t>her by DDS.</a:t>
            </a:r>
            <a:endParaRPr lang="en-US" sz="3100" dirty="0">
              <a:latin typeface="Calibri" panose="020F0502020204030204" pitchFamily="34" charset="0"/>
            </a:endParaRPr>
          </a:p>
          <a:p>
            <a:pPr>
              <a:buFont typeface="Wingdings" panose="05000000000000000000" pitchFamily="2" charset="2"/>
              <a:buChar char="§"/>
            </a:pPr>
            <a:r>
              <a:rPr lang="en-US" sz="3100" dirty="0" smtClean="0">
                <a:latin typeface="Calibri" panose="020F0502020204030204" pitchFamily="34" charset="0"/>
              </a:rPr>
              <a:t>S.M </a:t>
            </a:r>
            <a:r>
              <a:rPr lang="en-US" sz="3100" dirty="0">
                <a:latin typeface="Calibri" panose="020F0502020204030204" pitchFamily="34" charset="0"/>
              </a:rPr>
              <a:t>won her case without the </a:t>
            </a:r>
            <a:r>
              <a:rPr lang="en-US" sz="3100" dirty="0" smtClean="0">
                <a:latin typeface="Calibri" panose="020F0502020204030204" pitchFamily="34" charset="0"/>
              </a:rPr>
              <a:t>CE’s, </a:t>
            </a:r>
            <a:r>
              <a:rPr lang="en-US" sz="3100" dirty="0">
                <a:latin typeface="Calibri" panose="020F0502020204030204" pitchFamily="34" charset="0"/>
              </a:rPr>
              <a:t>likely on the strength of the contents of her hospitalization records. </a:t>
            </a:r>
          </a:p>
          <a:p>
            <a:pPr>
              <a:buFont typeface="Wingdings" panose="05000000000000000000" pitchFamily="2" charset="2"/>
              <a:buChar char="§"/>
            </a:pPr>
            <a:endParaRPr lang="en-US" dirty="0">
              <a:latin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5620234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latin typeface="Calibri Light" panose="020F0302020204030204" pitchFamily="34" charset="0"/>
              </a:rPr>
              <a:t>The Importance of the MSR &amp; Collaboration</a:t>
            </a:r>
            <a:endParaRPr lang="en-US" dirty="0">
              <a:latin typeface="Calibri Light" panose="020F0302020204030204"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dirty="0" smtClean="0">
                <a:latin typeface="Calibri" panose="020F0502020204030204" pitchFamily="34" charset="0"/>
              </a:rPr>
              <a:t>I see the MSR as a way to paint an overall picture of the applicant, no matter which reason they choose to use to apply.</a:t>
            </a:r>
          </a:p>
          <a:p>
            <a:pPr>
              <a:buFont typeface="Wingdings" panose="05000000000000000000" pitchFamily="2" charset="2"/>
              <a:buChar char="§"/>
            </a:pPr>
            <a:r>
              <a:rPr lang="en-US" dirty="0" smtClean="0">
                <a:latin typeface="Calibri" panose="020F0502020204030204" pitchFamily="34" charset="0"/>
              </a:rPr>
              <a:t>I want to highlight the impact of their early experiences, particularly traumatic events, on the applicant’s day-to-day functioning. </a:t>
            </a:r>
          </a:p>
          <a:p>
            <a:pPr>
              <a:buFont typeface="Wingdings" panose="05000000000000000000" pitchFamily="2" charset="2"/>
              <a:buChar char="§"/>
            </a:pPr>
            <a:r>
              <a:rPr lang="en-US" dirty="0" smtClean="0">
                <a:latin typeface="Calibri" panose="020F0502020204030204" pitchFamily="34" charset="0"/>
              </a:rPr>
              <a:t>I cannot get to an effective MSR without building rapport, trust, and proving myself to be a reliable and dependable practitioner who is responsive to the SOAR applicant’s goals and wishes.</a:t>
            </a:r>
          </a:p>
          <a:p>
            <a:pPr>
              <a:buFont typeface="Wingdings" panose="05000000000000000000" pitchFamily="2" charset="2"/>
              <a:buChar char="§"/>
            </a:pPr>
            <a:endParaRPr lang="en-US" dirty="0"/>
          </a:p>
        </p:txBody>
      </p:sp>
    </p:spTree>
    <p:extLst>
      <p:ext uri="{BB962C8B-B14F-4D97-AF65-F5344CB8AC3E}">
        <p14:creationId xmlns:p14="http://schemas.microsoft.com/office/powerpoint/2010/main" val="30079015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270398"/>
            <a:ext cx="8878790" cy="762793"/>
          </a:xfrm>
        </p:spPr>
        <p:txBody>
          <a:bodyPr>
            <a:noAutofit/>
          </a:bodyPr>
          <a:lstStyle/>
          <a:p>
            <a:r>
              <a:rPr lang="en-US" sz="2400" dirty="0" smtClean="0">
                <a:latin typeface="Calibri Light" panose="020F0302020204030204" pitchFamily="34" charset="0"/>
              </a:rPr>
              <a:t>What I’ve Learned About the Importance of MSR’s, Collaborations and the SOAR Process</a:t>
            </a:r>
            <a:endParaRPr lang="en-US" sz="2400" dirty="0">
              <a:latin typeface="Calibri Light" panose="020F0302020204030204" pitchFamily="34" charset="0"/>
            </a:endParaRPr>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
            </a:pPr>
            <a:r>
              <a:rPr lang="en-US" dirty="0" smtClean="0">
                <a:latin typeface="Calibri" panose="020F0502020204030204" pitchFamily="34" charset="0"/>
              </a:rPr>
              <a:t>SOAR applicants share with me their early trauma experiences which have not been shared with anyone before. </a:t>
            </a:r>
          </a:p>
          <a:p>
            <a:pPr>
              <a:buFont typeface="Wingdings" panose="05000000000000000000" pitchFamily="2" charset="2"/>
              <a:buChar char="§"/>
            </a:pPr>
            <a:r>
              <a:rPr lang="en-US" dirty="0" smtClean="0">
                <a:latin typeface="Calibri" panose="020F0502020204030204" pitchFamily="34" charset="0"/>
              </a:rPr>
              <a:t>I make it clear that I am using this personal information for the purpose of the MSR and how it impacts current functioning. </a:t>
            </a:r>
          </a:p>
          <a:p>
            <a:pPr>
              <a:buFont typeface="Wingdings" panose="05000000000000000000" pitchFamily="2" charset="2"/>
              <a:buChar char="§"/>
            </a:pPr>
            <a:r>
              <a:rPr lang="en-US" dirty="0" smtClean="0">
                <a:latin typeface="Calibri" panose="020F0502020204030204" pitchFamily="34" charset="0"/>
              </a:rPr>
              <a:t>Although appeals may be denied, I felt that I presented a very strong MSR because of the bravery in sharing and willingness to collaborate.</a:t>
            </a:r>
          </a:p>
          <a:p>
            <a:pPr>
              <a:buFont typeface="Wingdings" panose="05000000000000000000" pitchFamily="2" charset="2"/>
              <a:buChar char="§"/>
            </a:pPr>
            <a:r>
              <a:rPr lang="en-US" dirty="0" smtClean="0">
                <a:latin typeface="Calibri" panose="020F0502020204030204" pitchFamily="34" charset="0"/>
              </a:rPr>
              <a:t>For example, when A.G’s claim with seizures was denied, I asked her about trying for mental health reasons. </a:t>
            </a:r>
          </a:p>
          <a:p>
            <a:pPr lvl="1">
              <a:buFont typeface="Wingdings" panose="05000000000000000000" pitchFamily="2" charset="2"/>
              <a:buChar char="§"/>
            </a:pPr>
            <a:r>
              <a:rPr lang="en-US" dirty="0" smtClean="0">
                <a:latin typeface="Calibri" panose="020F0502020204030204" pitchFamily="34" charset="0"/>
              </a:rPr>
              <a:t>Even though I asked her many different ways about her “worst days” and what that was like for her, she could or would not tell me. </a:t>
            </a:r>
          </a:p>
          <a:p>
            <a:pPr lvl="1">
              <a:buFont typeface="Wingdings" panose="05000000000000000000" pitchFamily="2" charset="2"/>
              <a:buChar char="§"/>
            </a:pPr>
            <a:r>
              <a:rPr lang="en-US" dirty="0" smtClean="0">
                <a:latin typeface="Calibri" panose="020F0502020204030204" pitchFamily="34" charset="0"/>
              </a:rPr>
              <a:t>I don’t think we had that rapport or that I had her final buy-in to shift the focus.</a:t>
            </a:r>
            <a:endParaRPr lang="en-US" dirty="0">
              <a:latin typeface="Calibri" panose="020F0502020204030204" pitchFamily="34" charset="0"/>
            </a:endParaRPr>
          </a:p>
        </p:txBody>
      </p:sp>
    </p:spTree>
    <p:extLst>
      <p:ext uri="{BB962C8B-B14F-4D97-AF65-F5344CB8AC3E}">
        <p14:creationId xmlns:p14="http://schemas.microsoft.com/office/powerpoint/2010/main" val="29975433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96963" y="758825"/>
            <a:ext cx="10058400" cy="3565525"/>
          </a:xfrm>
        </p:spPr>
        <p:txBody>
          <a:bodyPr>
            <a:normAutofit/>
          </a:bodyPr>
          <a:lstStyle/>
          <a:p>
            <a:pPr eaLnBrk="1" fontAlgn="auto" hangingPunct="1">
              <a:spcAft>
                <a:spcPts val="0"/>
              </a:spcAft>
              <a:defRPr/>
            </a:pPr>
            <a:r>
              <a:rPr lang="en-US" sz="6000" dirty="0" smtClean="0">
                <a:solidFill>
                  <a:schemeClr val="accent2"/>
                </a:solidFill>
                <a:ea typeface="+mj-ea"/>
                <a:cs typeface="+mj-cs"/>
              </a:rPr>
              <a:t>Looking at SSA’s New Trauma and Stressor Related Disorders Listing- 12.15</a:t>
            </a:r>
            <a:endParaRPr lang="en-US" sz="6000" dirty="0">
              <a:solidFill>
                <a:schemeClr val="accent2"/>
              </a:solidFill>
              <a:ea typeface="+mj-ea"/>
              <a:cs typeface="+mj-cs"/>
            </a:endParaRPr>
          </a:p>
        </p:txBody>
      </p:sp>
      <p:sp>
        <p:nvSpPr>
          <p:cNvPr id="5" name="Subtitle 4"/>
          <p:cNvSpPr>
            <a:spLocks noGrp="1"/>
          </p:cNvSpPr>
          <p:nvPr>
            <p:ph type="subTitle" idx="1"/>
          </p:nvPr>
        </p:nvSpPr>
        <p:spPr>
          <a:xfrm>
            <a:off x="1100138" y="4456113"/>
            <a:ext cx="10058400" cy="1143000"/>
          </a:xfrm>
        </p:spPr>
        <p:txBody>
          <a:bodyPr rtlCol="0">
            <a:normAutofit/>
          </a:bodyPr>
          <a:lstStyle/>
          <a:p>
            <a:r>
              <a:rPr lang="en-US" dirty="0" smtClean="0"/>
              <a:t>PAM HEINE, </a:t>
            </a:r>
            <a:r>
              <a:rPr lang="en-US" dirty="0" err="1" smtClean="0"/>
              <a:t>MSw</a:t>
            </a:r>
            <a:r>
              <a:rPr lang="en-US" dirty="0" smtClean="0"/>
              <a:t>, </a:t>
            </a:r>
            <a:r>
              <a:rPr lang="en-US" dirty="0" err="1" smtClean="0"/>
              <a:t>lsW</a:t>
            </a:r>
            <a:r>
              <a:rPr lang="en-US" dirty="0" smtClean="0"/>
              <a:t>, SENIOR PROJECT ASSOCIATE, SAMHSA SOAR TA CENTER, POLICY RESEARCH ASSOCIATES, INC., DELMAR, New York</a:t>
            </a:r>
            <a:endParaRPr lang="en-US" dirty="0"/>
          </a:p>
        </p:txBody>
      </p:sp>
      <p:pic>
        <p:nvPicPr>
          <p:cNvPr id="23555" name="Picture 2" descr="H:\SOAR\PowerPoints\Transparent Logos\SAMHSA Logos_b_nob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72775" y="6415088"/>
            <a:ext cx="131445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9"/>
          <p:cNvPicPr>
            <a:picLocks noChangeAspect="1" noChangeArrowheads="1"/>
          </p:cNvPicPr>
          <p:nvPr/>
        </p:nvPicPr>
        <p:blipFill>
          <a:blip r:embed="rId4">
            <a:extLst>
              <a:ext uri="{28A0092B-C50C-407E-A947-70E740481C1C}">
                <a14:useLocalDpi xmlns:a14="http://schemas.microsoft.com/office/drawing/2010/main" val="0"/>
              </a:ext>
            </a:extLst>
          </a:blip>
          <a:srcRect l="4723" t="12292" r="4723" b="15483"/>
          <a:stretch>
            <a:fillRect/>
          </a:stretch>
        </p:blipFill>
        <p:spPr bwMode="auto">
          <a:xfrm>
            <a:off x="114300" y="220663"/>
            <a:ext cx="4187825" cy="130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97968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NEW SSA Mental Disorder Listing! </a:t>
            </a:r>
            <a:br>
              <a:rPr lang="en-US" sz="4400" dirty="0" smtClean="0"/>
            </a:br>
            <a:r>
              <a:rPr lang="en-US" sz="4400" dirty="0" smtClean="0"/>
              <a:t>12.15 Trauma- and stressor-related disorders</a:t>
            </a:r>
            <a:endParaRPr lang="en-US" sz="5400" dirty="0"/>
          </a:p>
        </p:txBody>
      </p:sp>
      <p:sp>
        <p:nvSpPr>
          <p:cNvPr id="3" name="Content Placeholder 2"/>
          <p:cNvSpPr>
            <a:spLocks noGrp="1"/>
          </p:cNvSpPr>
          <p:nvPr>
            <p:ph idx="1"/>
          </p:nvPr>
        </p:nvSpPr>
        <p:spPr>
          <a:xfrm>
            <a:off x="1097280" y="1845737"/>
            <a:ext cx="10058400" cy="4563530"/>
          </a:xfrm>
        </p:spPr>
        <p:txBody>
          <a:bodyPr>
            <a:normAutofit fontScale="92500" lnSpcReduction="10000"/>
          </a:bodyPr>
          <a:lstStyle/>
          <a:p>
            <a:pPr marL="233363" indent="-233363">
              <a:lnSpc>
                <a:spcPct val="120000"/>
              </a:lnSpc>
              <a:spcBef>
                <a:spcPts val="600"/>
              </a:spcBef>
              <a:spcAft>
                <a:spcPts val="1800"/>
              </a:spcAft>
              <a:buFont typeface="Wingdings" panose="05000000000000000000" pitchFamily="2" charset="2"/>
              <a:buChar char="§"/>
            </a:pPr>
            <a:r>
              <a:rPr lang="en-US" sz="2200" b="1" dirty="0" smtClean="0"/>
              <a:t>Characterized by: </a:t>
            </a:r>
            <a:r>
              <a:rPr lang="en-US" sz="2200" dirty="0"/>
              <a:t>experiencing or witnessing a traumatic or stressful event, or learning of a traumatic event occurring to a close family member or close friend, and the psychological aftermath of clinically significant effects on </a:t>
            </a:r>
            <a:r>
              <a:rPr lang="en-US" sz="2200" dirty="0" smtClean="0"/>
              <a:t>functioning</a:t>
            </a:r>
          </a:p>
          <a:p>
            <a:pPr marL="233363" indent="-233363">
              <a:lnSpc>
                <a:spcPct val="120000"/>
              </a:lnSpc>
              <a:spcBef>
                <a:spcPts val="600"/>
              </a:spcBef>
              <a:spcAft>
                <a:spcPts val="1800"/>
              </a:spcAft>
              <a:buFont typeface="Wingdings" panose="05000000000000000000" pitchFamily="2" charset="2"/>
              <a:buChar char="§"/>
            </a:pPr>
            <a:r>
              <a:rPr lang="en-US" sz="2200" b="1" dirty="0" smtClean="0"/>
              <a:t>Symptoms </a:t>
            </a:r>
            <a:r>
              <a:rPr lang="en-US" sz="2200" b="1" dirty="0"/>
              <a:t>and </a:t>
            </a:r>
            <a:r>
              <a:rPr lang="en-US" sz="2200" b="1" dirty="0" smtClean="0"/>
              <a:t>signs: </a:t>
            </a:r>
            <a:r>
              <a:rPr lang="en-US" sz="2200" dirty="0" smtClean="0"/>
              <a:t>distressing </a:t>
            </a:r>
            <a:r>
              <a:rPr lang="en-US" sz="2200" dirty="0"/>
              <a:t>memories, dreams, and flashbacks related to the trauma or stressor; avoidant behavior; diminished interest or participation in significant activities; persistent negative emotional states </a:t>
            </a:r>
            <a:r>
              <a:rPr lang="en-US" sz="2200" dirty="0" smtClean="0"/>
              <a:t>(e.g., </a:t>
            </a:r>
            <a:r>
              <a:rPr lang="en-US" sz="2200" dirty="0"/>
              <a:t>fear, anger) or persistent inability to experience positive emotions </a:t>
            </a:r>
            <a:r>
              <a:rPr lang="en-US" sz="2200" dirty="0" smtClean="0"/>
              <a:t>(e.g., </a:t>
            </a:r>
            <a:r>
              <a:rPr lang="en-US" sz="2200" dirty="0"/>
              <a:t>satisfaction, affection); anxiety; irritability; aggression; exaggerated startle response; difficulty concentrating; and sleep </a:t>
            </a:r>
            <a:r>
              <a:rPr lang="en-US" sz="2200" dirty="0" smtClean="0"/>
              <a:t>disturbance</a:t>
            </a:r>
          </a:p>
          <a:p>
            <a:pPr marL="233363" indent="-233363">
              <a:lnSpc>
                <a:spcPct val="120000"/>
              </a:lnSpc>
              <a:spcBef>
                <a:spcPts val="600"/>
              </a:spcBef>
              <a:spcAft>
                <a:spcPts val="1800"/>
              </a:spcAft>
              <a:buFont typeface="Wingdings" panose="05000000000000000000" pitchFamily="2" charset="2"/>
              <a:buChar char="§"/>
            </a:pPr>
            <a:r>
              <a:rPr lang="en-US" sz="2200" dirty="0">
                <a:hlinkClick r:id="rId3"/>
              </a:rPr>
              <a:t>https://www.ssa.gov/disability/professionals/bluebook/12.00-MentalDisorders-Adult.htm#12_15</a:t>
            </a:r>
            <a:endParaRPr lang="en-US" sz="2200" dirty="0"/>
          </a:p>
          <a:p>
            <a:pPr marL="233363" indent="-233363">
              <a:lnSpc>
                <a:spcPct val="120000"/>
              </a:lnSpc>
              <a:spcBef>
                <a:spcPts val="600"/>
              </a:spcBef>
              <a:spcAft>
                <a:spcPts val="1800"/>
              </a:spcAft>
              <a:buFont typeface="Wingdings" panose="05000000000000000000" pitchFamily="2" charset="2"/>
              <a:buChar char="§"/>
            </a:pPr>
            <a:endParaRPr lang="en-US" sz="2200" dirty="0"/>
          </a:p>
        </p:txBody>
      </p:sp>
      <p:pic>
        <p:nvPicPr>
          <p:cNvPr id="4" name="Picture 3"/>
          <p:cNvPicPr/>
          <p:nvPr/>
        </p:nvPicPr>
        <p:blipFill rotWithShape="1">
          <a:blip r:embed="rId4" cstate="print">
            <a:extLst>
              <a:ext uri="{28A0092B-C50C-407E-A947-70E740481C1C}">
                <a14:useLocalDpi xmlns:a14="http://schemas.microsoft.com/office/drawing/2010/main" val="0"/>
              </a:ext>
            </a:extLst>
          </a:blip>
          <a:srcRect l="4722" t="12293" r="4722" b="15483"/>
          <a:stretch/>
        </p:blipFill>
        <p:spPr bwMode="auto">
          <a:xfrm>
            <a:off x="114302" y="220670"/>
            <a:ext cx="2070100" cy="64293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40744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en-US" sz="6000" dirty="0" smtClean="0">
                <a:solidFill>
                  <a:schemeClr val="accent2"/>
                </a:solidFill>
              </a:rPr>
              <a:t>Learning Objectives</a:t>
            </a:r>
            <a:endParaRPr lang="en-US" sz="6000" dirty="0">
              <a:solidFill>
                <a:schemeClr val="accent2"/>
              </a:solidFill>
            </a:endParaRPr>
          </a:p>
        </p:txBody>
      </p:sp>
      <p:sp>
        <p:nvSpPr>
          <p:cNvPr id="17411" name="Content Placeholder 2"/>
          <p:cNvSpPr>
            <a:spLocks noGrp="1"/>
          </p:cNvSpPr>
          <p:nvPr>
            <p:ph idx="1"/>
          </p:nvPr>
        </p:nvSpPr>
        <p:spPr/>
        <p:txBody>
          <a:bodyPr/>
          <a:lstStyle/>
          <a:p>
            <a:pPr marL="0" indent="0">
              <a:buNone/>
            </a:pPr>
            <a:endParaRPr lang="en-US" altLang="en-US" sz="3200" dirty="0" smtClean="0"/>
          </a:p>
          <a:p>
            <a:pPr marL="285750" indent="-285750" eaLnBrk="1" hangingPunct="1">
              <a:buFont typeface="Wingdings" panose="05000000000000000000" pitchFamily="2" charset="2"/>
              <a:buChar char="§"/>
            </a:pPr>
            <a:endParaRPr lang="en-US" altLang="en-US" sz="4000" dirty="0">
              <a:latin typeface="+mj-lt"/>
            </a:endParaRPr>
          </a:p>
        </p:txBody>
      </p:sp>
      <p:sp>
        <p:nvSpPr>
          <p:cNvPr id="4" name="Rectangle 3"/>
          <p:cNvSpPr/>
          <p:nvPr/>
        </p:nvSpPr>
        <p:spPr>
          <a:xfrm>
            <a:off x="1096963" y="1990845"/>
            <a:ext cx="9944076" cy="4401205"/>
          </a:xfrm>
          <a:prstGeom prst="rect">
            <a:avLst/>
          </a:prstGeom>
        </p:spPr>
        <p:txBody>
          <a:bodyPr wrap="square">
            <a:spAutoFit/>
          </a:bodyPr>
          <a:lstStyle/>
          <a:p>
            <a:pPr marL="457200" lvl="0" indent="-457200">
              <a:buClr>
                <a:schemeClr val="accent1"/>
              </a:buClr>
              <a:buFont typeface="Wingdings" panose="05000000000000000000" pitchFamily="2" charset="2"/>
              <a:buChar char="§"/>
            </a:pPr>
            <a:r>
              <a:rPr lang="en-US" sz="2800" dirty="0">
                <a:latin typeface="+mn-lt"/>
              </a:rPr>
              <a:t>Increase SOAR community awareness of trauma impact and trauma-informed </a:t>
            </a:r>
            <a:r>
              <a:rPr lang="en-US" sz="2800" dirty="0" smtClean="0">
                <a:latin typeface="+mn-lt"/>
              </a:rPr>
              <a:t>care.</a:t>
            </a:r>
          </a:p>
          <a:p>
            <a:pPr marL="457200" lvl="0" indent="-457200">
              <a:buClr>
                <a:schemeClr val="accent1"/>
              </a:buClr>
              <a:buFont typeface="Wingdings" panose="05000000000000000000" pitchFamily="2" charset="2"/>
              <a:buChar char="§"/>
            </a:pPr>
            <a:r>
              <a:rPr lang="en-US" sz="2800" dirty="0" smtClean="0">
                <a:latin typeface="+mn-lt"/>
              </a:rPr>
              <a:t>Integrate </a:t>
            </a:r>
            <a:r>
              <a:rPr lang="en-US" sz="2800" dirty="0">
                <a:latin typeface="+mn-lt"/>
              </a:rPr>
              <a:t>trauma-informed principles when providing SOAR services within a variety of settings, e.g. </a:t>
            </a:r>
            <a:r>
              <a:rPr lang="en-US" sz="2800" dirty="0" smtClean="0">
                <a:latin typeface="+mn-lt"/>
              </a:rPr>
              <a:t>criminal justice, Veteran</a:t>
            </a:r>
            <a:r>
              <a:rPr lang="en-US" sz="2800" dirty="0">
                <a:latin typeface="+mn-lt"/>
              </a:rPr>
              <a:t>, youth, homeless shelters, domestic violence and mental </a:t>
            </a:r>
            <a:r>
              <a:rPr lang="en-US" sz="2800" dirty="0" smtClean="0">
                <a:latin typeface="+mn-lt"/>
              </a:rPr>
              <a:t>health.</a:t>
            </a:r>
          </a:p>
          <a:p>
            <a:pPr marL="457200" lvl="0" indent="-457200">
              <a:buClr>
                <a:schemeClr val="accent1"/>
              </a:buClr>
              <a:buFont typeface="Wingdings" panose="05000000000000000000" pitchFamily="2" charset="2"/>
              <a:buChar char="§"/>
            </a:pPr>
            <a:r>
              <a:rPr lang="en-US" sz="2800" dirty="0" smtClean="0">
                <a:latin typeface="+mn-lt"/>
              </a:rPr>
              <a:t>Apply </a:t>
            </a:r>
            <a:r>
              <a:rPr lang="en-US" sz="2800" dirty="0">
                <a:latin typeface="+mn-lt"/>
              </a:rPr>
              <a:t>trauma-informed principles to gather a thorough history and greatest amount of information in a way which minimizes </a:t>
            </a:r>
            <a:r>
              <a:rPr lang="en-US" sz="2800" dirty="0" smtClean="0">
                <a:latin typeface="+mn-lt"/>
              </a:rPr>
              <a:t>re-traumatization.</a:t>
            </a:r>
          </a:p>
          <a:p>
            <a:pPr marL="457200" lvl="0" indent="-457200">
              <a:buClr>
                <a:schemeClr val="accent1"/>
              </a:buClr>
              <a:buFont typeface="Wingdings" panose="05000000000000000000" pitchFamily="2" charset="2"/>
              <a:buChar char="§"/>
            </a:pPr>
            <a:r>
              <a:rPr lang="en-US" sz="2800" dirty="0" smtClean="0">
                <a:latin typeface="+mn-lt"/>
              </a:rPr>
              <a:t>Understand more about SSA’s new Trauma Listing.</a:t>
            </a:r>
            <a:endParaRPr lang="en-US" sz="2800" dirty="0">
              <a:latin typeface="+mn-lt"/>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NEW! </a:t>
            </a:r>
            <a:br>
              <a:rPr lang="en-US" sz="4400" dirty="0" smtClean="0"/>
            </a:br>
            <a:r>
              <a:rPr lang="en-US" sz="4400" dirty="0" smtClean="0"/>
              <a:t>12.15 Trauma- and stressor-related disorders</a:t>
            </a:r>
            <a:endParaRPr lang="en-US" sz="5400" dirty="0"/>
          </a:p>
        </p:txBody>
      </p:sp>
      <p:sp>
        <p:nvSpPr>
          <p:cNvPr id="3" name="Content Placeholder 2"/>
          <p:cNvSpPr>
            <a:spLocks noGrp="1"/>
          </p:cNvSpPr>
          <p:nvPr>
            <p:ph idx="1"/>
          </p:nvPr>
        </p:nvSpPr>
        <p:spPr>
          <a:xfrm>
            <a:off x="1097280" y="1845737"/>
            <a:ext cx="10058400" cy="4563530"/>
          </a:xfrm>
        </p:spPr>
        <p:txBody>
          <a:bodyPr>
            <a:noAutofit/>
          </a:bodyPr>
          <a:lstStyle/>
          <a:p>
            <a:pPr marL="233363" indent="-233363">
              <a:lnSpc>
                <a:spcPct val="120000"/>
              </a:lnSpc>
              <a:spcBef>
                <a:spcPts val="600"/>
              </a:spcBef>
              <a:spcAft>
                <a:spcPts val="1800"/>
              </a:spcAft>
              <a:buFont typeface="Wingdings" panose="05000000000000000000" pitchFamily="2" charset="2"/>
              <a:buChar char="§"/>
            </a:pPr>
            <a:r>
              <a:rPr lang="en-US" sz="2200" b="1" dirty="0" smtClean="0"/>
              <a:t>Disorders: </a:t>
            </a:r>
            <a:r>
              <a:rPr lang="en-US" sz="2200" dirty="0" smtClean="0"/>
              <a:t>posttraumatic </a:t>
            </a:r>
            <a:r>
              <a:rPr lang="en-US" sz="2200" dirty="0"/>
              <a:t>stress disorder and other specified trauma- and stressor-related disorders (such as adjustment-like disorders with prolonged duration without prolonged duration of </a:t>
            </a:r>
            <a:r>
              <a:rPr lang="en-US" sz="2200" dirty="0" smtClean="0"/>
              <a:t>stressor)</a:t>
            </a:r>
            <a:endParaRPr lang="en-US" sz="2200" dirty="0"/>
          </a:p>
          <a:p>
            <a:pPr marL="233363" indent="-233363">
              <a:lnSpc>
                <a:spcPct val="120000"/>
              </a:lnSpc>
              <a:spcBef>
                <a:spcPts val="600"/>
              </a:spcBef>
              <a:spcAft>
                <a:spcPts val="1800"/>
              </a:spcAft>
              <a:buFont typeface="Wingdings" panose="05000000000000000000" pitchFamily="2" charset="2"/>
              <a:buChar char="§"/>
            </a:pPr>
            <a:r>
              <a:rPr lang="en-US" sz="2200" b="1" dirty="0" smtClean="0"/>
              <a:t>Special Considerations: </a:t>
            </a:r>
            <a:r>
              <a:rPr lang="en-US" sz="2200" dirty="0" smtClean="0"/>
              <a:t>does not </a:t>
            </a:r>
            <a:r>
              <a:rPr lang="en-US" sz="2200" dirty="0"/>
              <a:t>include the mental disorders </a:t>
            </a:r>
            <a:r>
              <a:rPr lang="en-US" sz="2200" dirty="0" smtClean="0"/>
              <a:t>evaluated under </a:t>
            </a:r>
            <a:r>
              <a:rPr lang="en-US" sz="2200" dirty="0"/>
              <a:t>anxiety and obsessive-compulsive disorders (12.06), and cognitive impairments that result from neurological disorders, such as a traumatic brain injury, </a:t>
            </a:r>
            <a:r>
              <a:rPr lang="en-US" sz="2200" dirty="0" smtClean="0"/>
              <a:t>evaluated under </a:t>
            </a:r>
            <a:r>
              <a:rPr lang="en-US" sz="2200" dirty="0"/>
              <a:t>neurocognitive disorders (12.02</a:t>
            </a:r>
            <a:r>
              <a:rPr lang="en-US" sz="2200" dirty="0" smtClean="0"/>
              <a:t>)</a:t>
            </a:r>
          </a:p>
          <a:p>
            <a:pPr marL="233363" indent="-233363">
              <a:lnSpc>
                <a:spcPct val="120000"/>
              </a:lnSpc>
              <a:spcBef>
                <a:spcPts val="600"/>
              </a:spcBef>
              <a:spcAft>
                <a:spcPts val="1800"/>
              </a:spcAft>
              <a:buFont typeface="Wingdings" panose="05000000000000000000" pitchFamily="2" charset="2"/>
              <a:buChar char="§"/>
            </a:pPr>
            <a:r>
              <a:rPr lang="en-US" sz="2200" dirty="0">
                <a:hlinkClick r:id="rId3"/>
              </a:rPr>
              <a:t>https://</a:t>
            </a:r>
            <a:r>
              <a:rPr lang="en-US" sz="2200" dirty="0" smtClean="0">
                <a:hlinkClick r:id="rId3"/>
              </a:rPr>
              <a:t>www.ssa.gov/disability/professionals/bluebook/12.00-MentalDisorders-Adult.htm#12_15</a:t>
            </a:r>
            <a:endParaRPr lang="en-US" sz="2200" dirty="0" smtClean="0"/>
          </a:p>
          <a:p>
            <a:pPr marL="233363" indent="-233363">
              <a:lnSpc>
                <a:spcPct val="120000"/>
              </a:lnSpc>
              <a:spcBef>
                <a:spcPts val="600"/>
              </a:spcBef>
              <a:spcAft>
                <a:spcPts val="1800"/>
              </a:spcAft>
              <a:buFont typeface="Wingdings" panose="05000000000000000000" pitchFamily="2" charset="2"/>
              <a:buChar char="§"/>
            </a:pPr>
            <a:endParaRPr lang="en-US" sz="2400" dirty="0"/>
          </a:p>
        </p:txBody>
      </p:sp>
      <p:pic>
        <p:nvPicPr>
          <p:cNvPr id="4" name="Picture 3"/>
          <p:cNvPicPr/>
          <p:nvPr/>
        </p:nvPicPr>
        <p:blipFill rotWithShape="1">
          <a:blip r:embed="rId4" cstate="print">
            <a:extLst>
              <a:ext uri="{28A0092B-C50C-407E-A947-70E740481C1C}">
                <a14:useLocalDpi xmlns:a14="http://schemas.microsoft.com/office/drawing/2010/main" val="0"/>
              </a:ext>
            </a:extLst>
          </a:blip>
          <a:srcRect l="4722" t="12293" r="4722" b="15483"/>
          <a:stretch/>
        </p:blipFill>
        <p:spPr bwMode="auto">
          <a:xfrm>
            <a:off x="114302" y="220670"/>
            <a:ext cx="2070100" cy="64293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649581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pPr algn="ctr" eaLnBrk="1" fontAlgn="auto" hangingPunct="1">
              <a:spcAft>
                <a:spcPts val="0"/>
              </a:spcAft>
              <a:defRPr/>
            </a:pPr>
            <a:r>
              <a:rPr lang="en-US" sz="6000" dirty="0">
                <a:solidFill>
                  <a:schemeClr val="accent2"/>
                </a:solidFill>
                <a:ea typeface="ＭＳ Ｐゴシック" pitchFamily="34" charset="-128"/>
                <a:cs typeface="+mj-cs"/>
              </a:rPr>
              <a:t>Questions and Answers</a:t>
            </a:r>
            <a:endParaRPr lang="en-US" sz="6000" dirty="0">
              <a:solidFill>
                <a:schemeClr val="accent2"/>
              </a:solidFill>
              <a:ea typeface="+mj-ea"/>
              <a:cs typeface="+mj-cs"/>
            </a:endParaRPr>
          </a:p>
        </p:txBody>
      </p:sp>
      <p:sp>
        <p:nvSpPr>
          <p:cNvPr id="89091" name="Content Placeholder 4"/>
          <p:cNvSpPr>
            <a:spLocks noGrp="1"/>
          </p:cNvSpPr>
          <p:nvPr>
            <p:ph idx="1"/>
          </p:nvPr>
        </p:nvSpPr>
        <p:spPr>
          <a:xfrm>
            <a:off x="1096963" y="1846263"/>
            <a:ext cx="10058400" cy="4160254"/>
          </a:xfrm>
        </p:spPr>
        <p:txBody>
          <a:bodyPr/>
          <a:lstStyle/>
          <a:p>
            <a:pPr algn="ctr" eaLnBrk="1" hangingPunct="1">
              <a:defRPr/>
            </a:pPr>
            <a:r>
              <a:rPr lang="en-US" sz="3600" b="1" dirty="0" smtClean="0"/>
              <a:t>Facilitated By:</a:t>
            </a:r>
          </a:p>
          <a:p>
            <a:pPr algn="ctr" eaLnBrk="1" hangingPunct="1">
              <a:defRPr/>
            </a:pPr>
            <a:r>
              <a:rPr lang="en-US" sz="3600" dirty="0" smtClean="0"/>
              <a:t>SAMHSA SOAR Technical Assistance Center</a:t>
            </a:r>
            <a:br>
              <a:rPr lang="en-US" sz="3600" dirty="0" smtClean="0"/>
            </a:br>
            <a:r>
              <a:rPr lang="en-US" sz="3600" dirty="0" smtClean="0"/>
              <a:t>Policy Research Associates, Inc.</a:t>
            </a:r>
          </a:p>
          <a:p>
            <a:pPr marL="285750" indent="-285750" eaLnBrk="1" hangingPunct="1">
              <a:buFont typeface="Wingdings" panose="05000000000000000000" pitchFamily="2" charset="2"/>
              <a:buChar char="Ø"/>
              <a:defRPr/>
            </a:pPr>
            <a:r>
              <a:rPr lang="en-US" sz="2800" dirty="0" smtClean="0"/>
              <a:t>Please type your question into the </a:t>
            </a:r>
            <a:r>
              <a:rPr lang="en-US" sz="2800" u="sng" dirty="0" smtClean="0"/>
              <a:t>Q&amp;A panel</a:t>
            </a:r>
            <a:r>
              <a:rPr lang="en-US" sz="2800" dirty="0" smtClean="0"/>
              <a:t> located underneath the participant tab, </a:t>
            </a:r>
            <a:r>
              <a:rPr lang="en-US" sz="2800" u="sng" dirty="0" smtClean="0"/>
              <a:t>or</a:t>
            </a:r>
          </a:p>
          <a:p>
            <a:pPr marL="285750" indent="-285750" eaLnBrk="1" hangingPunct="1">
              <a:buFont typeface="Wingdings" panose="05000000000000000000" pitchFamily="2" charset="2"/>
              <a:buChar char="Ø"/>
              <a:defRPr/>
            </a:pPr>
            <a:r>
              <a:rPr lang="en-US" sz="2800" dirty="0"/>
              <a:t>To ask a question by </a:t>
            </a:r>
            <a:r>
              <a:rPr lang="en-US" sz="2800" u="sng" dirty="0"/>
              <a:t>phone,</a:t>
            </a:r>
            <a:r>
              <a:rPr lang="en-US" sz="2800" dirty="0"/>
              <a:t> please raise your hand by </a:t>
            </a:r>
            <a:r>
              <a:rPr lang="en-US" sz="2800" u="sng" dirty="0"/>
              <a:t>clicking the hand icon </a:t>
            </a:r>
            <a:r>
              <a:rPr lang="en-US" sz="2800" dirty="0"/>
              <a:t>in the participant pod. We will unmute you so you can ask your </a:t>
            </a:r>
            <a:r>
              <a:rPr lang="en-US" sz="2800" dirty="0" smtClean="0"/>
              <a:t>question.</a:t>
            </a:r>
            <a:endParaRPr lang="en-US" sz="2800" i="1" dirty="0"/>
          </a:p>
          <a:p>
            <a:pPr marL="0" indent="0" algn="ctr" eaLnBrk="1" hangingPunct="1">
              <a:buFont typeface="Calibri" panose="020F0502020204030204" pitchFamily="34" charset="0"/>
              <a:buNone/>
              <a:defRPr/>
            </a:pPr>
            <a:endParaRPr lang="en-US" sz="2800" i="1" dirty="0" smtClean="0"/>
          </a:p>
        </p:txBody>
      </p:sp>
      <p:pic>
        <p:nvPicPr>
          <p:cNvPr id="69636" name="Picture 2" descr="H:\SOAR\PowerPoints\Transparent Logos\SAMHSA Logos_b_nob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2775" y="6415088"/>
            <a:ext cx="131445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eaLnBrk="1" fontAlgn="auto" hangingPunct="1">
              <a:spcAft>
                <a:spcPts val="0"/>
              </a:spcAft>
              <a:defRPr/>
            </a:pPr>
            <a:r>
              <a:rPr lang="en-US" sz="6000" dirty="0">
                <a:solidFill>
                  <a:schemeClr val="accent2"/>
                </a:solidFill>
                <a:ea typeface="ヒラギノ角ゴ Pro W3" pitchFamily="-84" charset="-128"/>
                <a:cs typeface="+mj-cs"/>
              </a:rPr>
              <a:t>For More Information on </a:t>
            </a:r>
            <a:r>
              <a:rPr lang="en-US" sz="6000" dirty="0" smtClean="0">
                <a:solidFill>
                  <a:schemeClr val="accent2"/>
                </a:solidFill>
                <a:ea typeface="ヒラギノ角ゴ Pro W3" pitchFamily="-84" charset="-128"/>
                <a:cs typeface="+mj-cs"/>
              </a:rPr>
              <a:t>SOAR</a:t>
            </a:r>
            <a:endParaRPr lang="en-US" sz="6000" dirty="0">
              <a:solidFill>
                <a:schemeClr val="accent2"/>
              </a:solidFill>
              <a:ea typeface="+mj-ea"/>
              <a:cs typeface="+mj-cs"/>
            </a:endParaRPr>
          </a:p>
        </p:txBody>
      </p:sp>
      <p:sp>
        <p:nvSpPr>
          <p:cNvPr id="70659" name="Content Placeholder 2"/>
          <p:cNvSpPr>
            <a:spLocks noGrp="1"/>
          </p:cNvSpPr>
          <p:nvPr>
            <p:ph idx="1"/>
          </p:nvPr>
        </p:nvSpPr>
        <p:spPr>
          <a:xfrm>
            <a:off x="1096963" y="1939925"/>
            <a:ext cx="10058400" cy="4022725"/>
          </a:xfrm>
        </p:spPr>
        <p:txBody>
          <a:bodyPr/>
          <a:lstStyle/>
          <a:p>
            <a:pPr algn="ctr" eaLnBrk="1" hangingPunct="1">
              <a:lnSpc>
                <a:spcPct val="80000"/>
              </a:lnSpc>
            </a:pPr>
            <a:endParaRPr lang="en-US" altLang="en-US" sz="2400" dirty="0" smtClean="0">
              <a:latin typeface="Calibri Light" panose="020F0302020204030204" pitchFamily="34" charset="0"/>
            </a:endParaRPr>
          </a:p>
          <a:p>
            <a:pPr algn="ctr" eaLnBrk="1" hangingPunct="1">
              <a:lnSpc>
                <a:spcPct val="80000"/>
              </a:lnSpc>
            </a:pPr>
            <a:r>
              <a:rPr lang="en-US" altLang="en-US" sz="4800" dirty="0" smtClean="0">
                <a:latin typeface="Calibri Light" panose="020F0302020204030204" pitchFamily="34" charset="0"/>
              </a:rPr>
              <a:t>http://soarworks.prainc.com </a:t>
            </a:r>
          </a:p>
          <a:p>
            <a:pPr algn="ctr" eaLnBrk="1" hangingPunct="1">
              <a:lnSpc>
                <a:spcPct val="80000"/>
              </a:lnSpc>
            </a:pPr>
            <a:r>
              <a:rPr lang="en-US" altLang="en-US" sz="3200" b="1" dirty="0" smtClean="0">
                <a:solidFill>
                  <a:schemeClr val="accent2"/>
                </a:solidFill>
                <a:latin typeface="Calibri Light" panose="020F0302020204030204" pitchFamily="34" charset="0"/>
              </a:rPr>
              <a:t>SAMHSA SOAR TA Center</a:t>
            </a:r>
            <a:br>
              <a:rPr lang="en-US" altLang="en-US" sz="3200" b="1" dirty="0" smtClean="0">
                <a:solidFill>
                  <a:schemeClr val="accent2"/>
                </a:solidFill>
                <a:latin typeface="Calibri Light" panose="020F0302020204030204" pitchFamily="34" charset="0"/>
              </a:rPr>
            </a:br>
            <a:r>
              <a:rPr lang="en-US" altLang="en-US" sz="3200" b="1" dirty="0" smtClean="0">
                <a:solidFill>
                  <a:schemeClr val="accent2"/>
                </a:solidFill>
                <a:latin typeface="Calibri Light" panose="020F0302020204030204" pitchFamily="34" charset="0"/>
              </a:rPr>
              <a:t>345 Delaware Avenue</a:t>
            </a:r>
            <a:br>
              <a:rPr lang="en-US" altLang="en-US" sz="3200" b="1" dirty="0" smtClean="0">
                <a:solidFill>
                  <a:schemeClr val="accent2"/>
                </a:solidFill>
                <a:latin typeface="Calibri Light" panose="020F0302020204030204" pitchFamily="34" charset="0"/>
              </a:rPr>
            </a:br>
            <a:r>
              <a:rPr lang="en-US" altLang="en-US" sz="3200" b="1" dirty="0" smtClean="0">
                <a:solidFill>
                  <a:schemeClr val="accent2"/>
                </a:solidFill>
                <a:latin typeface="Calibri Light" panose="020F0302020204030204" pitchFamily="34" charset="0"/>
              </a:rPr>
              <a:t>Delmar, New York 12054</a:t>
            </a:r>
            <a:br>
              <a:rPr lang="en-US" altLang="en-US" sz="3200" b="1" dirty="0" smtClean="0">
                <a:solidFill>
                  <a:schemeClr val="accent2"/>
                </a:solidFill>
                <a:latin typeface="Calibri Light" panose="020F0302020204030204" pitchFamily="34" charset="0"/>
              </a:rPr>
            </a:br>
            <a:r>
              <a:rPr lang="en-US" altLang="en-US" sz="3200" b="1" dirty="0" smtClean="0">
                <a:solidFill>
                  <a:schemeClr val="accent2"/>
                </a:solidFill>
                <a:latin typeface="Calibri Light" panose="020F0302020204030204" pitchFamily="34" charset="0"/>
              </a:rPr>
              <a:t>(518) 439-7415</a:t>
            </a:r>
          </a:p>
          <a:p>
            <a:pPr algn="ctr" eaLnBrk="1" hangingPunct="1">
              <a:lnSpc>
                <a:spcPct val="80000"/>
              </a:lnSpc>
            </a:pPr>
            <a:r>
              <a:rPr lang="en-US" altLang="en-US" sz="4800" dirty="0" smtClean="0">
                <a:latin typeface="Calibri Light" panose="020F0302020204030204" pitchFamily="34" charset="0"/>
              </a:rPr>
              <a:t>soar@prainc.com</a:t>
            </a:r>
          </a:p>
          <a:p>
            <a:pPr algn="ctr" eaLnBrk="1" hangingPunct="1">
              <a:lnSpc>
                <a:spcPct val="80000"/>
              </a:lnSpc>
            </a:pPr>
            <a:r>
              <a:rPr lang="en-US" altLang="en-US" sz="3200" dirty="0" smtClean="0">
                <a:latin typeface="Calibri Light" panose="020F0302020204030204" pitchFamily="34" charset="0"/>
              </a:rPr>
              <a:t/>
            </a:r>
            <a:br>
              <a:rPr lang="en-US" altLang="en-US" sz="3200" dirty="0" smtClean="0">
                <a:latin typeface="Calibri Light" panose="020F0302020204030204" pitchFamily="34" charset="0"/>
              </a:rPr>
            </a:br>
            <a:endParaRPr lang="en-US" altLang="en-US" sz="3200" dirty="0" smtClean="0">
              <a:latin typeface="Calibri Light" panose="020F0302020204030204" pitchFamily="34" charset="0"/>
            </a:endParaRPr>
          </a:p>
        </p:txBody>
      </p:sp>
      <p:pic>
        <p:nvPicPr>
          <p:cNvPr id="70664" name="Picture 7"/>
          <p:cNvPicPr>
            <a:picLocks noChangeAspect="1" noChangeArrowheads="1"/>
          </p:cNvPicPr>
          <p:nvPr/>
        </p:nvPicPr>
        <p:blipFill>
          <a:blip r:embed="rId3">
            <a:extLst>
              <a:ext uri="{28A0092B-C50C-407E-A947-70E740481C1C}">
                <a14:useLocalDpi xmlns:a14="http://schemas.microsoft.com/office/drawing/2010/main" val="0"/>
              </a:ext>
            </a:extLst>
          </a:blip>
          <a:srcRect l="4723" t="12292" r="4723" b="15483"/>
          <a:stretch>
            <a:fillRect/>
          </a:stretch>
        </p:blipFill>
        <p:spPr bwMode="auto">
          <a:xfrm>
            <a:off x="114300" y="220663"/>
            <a:ext cx="20701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5" name="Picture 2" descr="H:\SOAR\PowerPoints\Transparent Logos\SAMHSA Logos_b_nob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72775" y="6415088"/>
            <a:ext cx="131445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096963" y="220663"/>
            <a:ext cx="10058400" cy="1438276"/>
          </a:xfrm>
        </p:spPr>
        <p:txBody>
          <a:bodyPr/>
          <a:lstStyle/>
          <a:p>
            <a:pPr algn="ctr" eaLnBrk="1" fontAlgn="auto" hangingPunct="1">
              <a:spcAft>
                <a:spcPts val="0"/>
              </a:spcAft>
              <a:defRPr/>
            </a:pPr>
            <a:r>
              <a:rPr lang="en-US" sz="6000" dirty="0" smtClean="0">
                <a:solidFill>
                  <a:schemeClr val="accent2"/>
                </a:solidFill>
                <a:ea typeface="+mj-ea"/>
                <a:cs typeface="+mj-cs"/>
              </a:rPr>
              <a:t>Agenda</a:t>
            </a:r>
            <a:endParaRPr lang="en-US" sz="6000" dirty="0">
              <a:solidFill>
                <a:schemeClr val="accent2"/>
              </a:solidFill>
              <a:ea typeface="+mj-ea"/>
              <a:cs typeface="+mj-cs"/>
            </a:endParaRPr>
          </a:p>
        </p:txBody>
      </p:sp>
      <p:sp>
        <p:nvSpPr>
          <p:cNvPr id="18435" name="Subtitle 2"/>
          <p:cNvSpPr>
            <a:spLocks noGrp="1"/>
          </p:cNvSpPr>
          <p:nvPr>
            <p:ph idx="1"/>
          </p:nvPr>
        </p:nvSpPr>
        <p:spPr>
          <a:xfrm>
            <a:off x="1096963" y="1854200"/>
            <a:ext cx="10058400" cy="4365625"/>
          </a:xfrm>
        </p:spPr>
        <p:txBody>
          <a:bodyPr/>
          <a:lstStyle/>
          <a:p>
            <a:pPr marL="57150" indent="0" eaLnBrk="1" hangingPunct="1">
              <a:lnSpc>
                <a:spcPct val="100000"/>
              </a:lnSpc>
              <a:spcBef>
                <a:spcPts val="100"/>
              </a:spcBef>
              <a:spcAft>
                <a:spcPts val="100"/>
              </a:spcAft>
              <a:buNone/>
            </a:pPr>
            <a:r>
              <a:rPr lang="en-US" altLang="en-US" sz="2200" b="1" dirty="0" smtClean="0"/>
              <a:t>What Does it Mean to be Trauma Informed?</a:t>
            </a:r>
            <a:endParaRPr lang="en-US" altLang="en-US" sz="2200" b="1" dirty="0"/>
          </a:p>
          <a:p>
            <a:pPr lvl="1">
              <a:lnSpc>
                <a:spcPct val="100000"/>
              </a:lnSpc>
              <a:spcBef>
                <a:spcPts val="100"/>
              </a:spcBef>
              <a:spcAft>
                <a:spcPts val="100"/>
              </a:spcAft>
              <a:buFont typeface="Wingdings" charset="2"/>
              <a:buChar char="§"/>
            </a:pPr>
            <a:r>
              <a:rPr lang="en-US" sz="2200" dirty="0"/>
              <a:t>Lisa Callahan, PhD, Senior Research Associate, </a:t>
            </a:r>
            <a:r>
              <a:rPr lang="en-US" sz="2200" dirty="0" smtClean="0"/>
              <a:t>SAMHSA </a:t>
            </a:r>
            <a:r>
              <a:rPr lang="en-US" sz="2200" dirty="0"/>
              <a:t>GAINS Center, Policy Research </a:t>
            </a:r>
            <a:r>
              <a:rPr lang="en-US" sz="2200" dirty="0" smtClean="0"/>
              <a:t>Associates, </a:t>
            </a:r>
            <a:r>
              <a:rPr lang="en-US" sz="2200" dirty="0"/>
              <a:t>Inc., Delmar, New </a:t>
            </a:r>
            <a:r>
              <a:rPr lang="en-US" sz="2200" dirty="0" smtClean="0"/>
              <a:t>York</a:t>
            </a:r>
          </a:p>
          <a:p>
            <a:pPr marL="200025" lvl="1" indent="0">
              <a:lnSpc>
                <a:spcPct val="100000"/>
              </a:lnSpc>
              <a:spcBef>
                <a:spcPts val="100"/>
              </a:spcBef>
              <a:spcAft>
                <a:spcPts val="100"/>
              </a:spcAft>
              <a:buNone/>
            </a:pPr>
            <a:r>
              <a:rPr lang="en-US" sz="2200" b="1" dirty="0" smtClean="0"/>
              <a:t>Applying SAMHSA’s 10 Trauma Informed Principles at Deborah’s Place</a:t>
            </a:r>
          </a:p>
          <a:p>
            <a:pPr lvl="1">
              <a:lnSpc>
                <a:spcPct val="100000"/>
              </a:lnSpc>
              <a:spcBef>
                <a:spcPts val="100"/>
              </a:spcBef>
              <a:spcAft>
                <a:spcPts val="100"/>
              </a:spcAft>
              <a:buFont typeface="Wingdings" charset="2"/>
              <a:buChar char="§"/>
            </a:pPr>
            <a:r>
              <a:rPr lang="en-US" sz="2200" dirty="0" smtClean="0"/>
              <a:t>Kim </a:t>
            </a:r>
            <a:r>
              <a:rPr lang="en-US" sz="2200" dirty="0"/>
              <a:t>Davidson, LCSW, Clinical Services, Director, Deborah's Place, Chicago, </a:t>
            </a:r>
            <a:r>
              <a:rPr lang="en-US" sz="2200" dirty="0" smtClean="0"/>
              <a:t>Illinois</a:t>
            </a:r>
          </a:p>
          <a:p>
            <a:pPr marL="200025" lvl="1" indent="0">
              <a:lnSpc>
                <a:spcPct val="100000"/>
              </a:lnSpc>
              <a:spcBef>
                <a:spcPts val="100"/>
              </a:spcBef>
              <a:spcAft>
                <a:spcPts val="100"/>
              </a:spcAft>
              <a:buNone/>
            </a:pPr>
            <a:r>
              <a:rPr lang="en-US" sz="2200" b="1" dirty="0" smtClean="0"/>
              <a:t>Trauma Informed Case Management : </a:t>
            </a:r>
            <a:r>
              <a:rPr lang="en-US" sz="2200" b="1" dirty="0"/>
              <a:t>SOAR </a:t>
            </a:r>
            <a:r>
              <a:rPr lang="en-US" sz="2200" b="1" dirty="0" smtClean="0"/>
              <a:t>Applicant Case Studies</a:t>
            </a:r>
          </a:p>
          <a:p>
            <a:pPr lvl="1">
              <a:lnSpc>
                <a:spcPct val="100000"/>
              </a:lnSpc>
              <a:spcBef>
                <a:spcPts val="100"/>
              </a:spcBef>
              <a:spcAft>
                <a:spcPts val="100"/>
              </a:spcAft>
              <a:buFont typeface="Wingdings" charset="2"/>
              <a:buChar char="§"/>
            </a:pPr>
            <a:r>
              <a:rPr lang="en-US" sz="2200" dirty="0" smtClean="0"/>
              <a:t>Eleni Marsh, SOAR Case Manager, Deborah’s Place, Chicago, Illinois</a:t>
            </a:r>
          </a:p>
          <a:p>
            <a:pPr marL="200025" lvl="1" indent="0">
              <a:lnSpc>
                <a:spcPct val="100000"/>
              </a:lnSpc>
              <a:spcBef>
                <a:spcPts val="100"/>
              </a:spcBef>
              <a:spcAft>
                <a:spcPts val="100"/>
              </a:spcAft>
              <a:buNone/>
            </a:pPr>
            <a:r>
              <a:rPr lang="en-US" sz="2200" b="1" dirty="0" smtClean="0"/>
              <a:t>SSA’s New Trauma Listing: 12.15</a:t>
            </a:r>
          </a:p>
          <a:p>
            <a:pPr lvl="1">
              <a:lnSpc>
                <a:spcPct val="100000"/>
              </a:lnSpc>
              <a:spcBef>
                <a:spcPts val="100"/>
              </a:spcBef>
              <a:spcAft>
                <a:spcPts val="100"/>
              </a:spcAft>
              <a:buFont typeface="Wingdings" charset="2"/>
              <a:buChar char="§"/>
            </a:pPr>
            <a:r>
              <a:rPr lang="en-US" sz="2200" dirty="0" smtClean="0"/>
              <a:t>Pam Heine, Senior Project Associate, SAMHSA SOAR TA Center, Policy Research Associates, Inc., Delmar, New York</a:t>
            </a:r>
          </a:p>
          <a:p>
            <a:pPr marL="57150" indent="0" eaLnBrk="1" hangingPunct="1">
              <a:lnSpc>
                <a:spcPct val="100000"/>
              </a:lnSpc>
              <a:spcBef>
                <a:spcPts val="100"/>
              </a:spcBef>
              <a:spcAft>
                <a:spcPts val="100"/>
              </a:spcAft>
              <a:buNone/>
            </a:pPr>
            <a:r>
              <a:rPr lang="en-US" altLang="en-US" sz="2200" b="1" dirty="0" smtClean="0"/>
              <a:t>Questions </a:t>
            </a:r>
            <a:r>
              <a:rPr lang="en-US" altLang="en-US" sz="2200" b="1" dirty="0"/>
              <a:t>&amp; Answers</a:t>
            </a:r>
          </a:p>
          <a:p>
            <a:pPr indent="0" eaLnBrk="1" hangingPunct="1">
              <a:lnSpc>
                <a:spcPct val="100000"/>
              </a:lnSpc>
              <a:spcBef>
                <a:spcPts val="100"/>
              </a:spcBef>
              <a:spcAft>
                <a:spcPts val="100"/>
              </a:spcAft>
              <a:buFont typeface="Wingdings" panose="05000000000000000000" pitchFamily="2" charset="2"/>
              <a:buChar char="§"/>
            </a:pPr>
            <a:r>
              <a:rPr lang="en-US" altLang="en-US" sz="2200" dirty="0" smtClean="0"/>
              <a:t>   Facilitated by SOAR TA Center Staff </a:t>
            </a:r>
          </a:p>
        </p:txBody>
      </p:sp>
      <p:pic>
        <p:nvPicPr>
          <p:cNvPr id="18436" name="Picture 9"/>
          <p:cNvPicPr>
            <a:picLocks noChangeAspect="1" noChangeArrowheads="1"/>
          </p:cNvPicPr>
          <p:nvPr/>
        </p:nvPicPr>
        <p:blipFill>
          <a:blip r:embed="rId3">
            <a:extLst>
              <a:ext uri="{28A0092B-C50C-407E-A947-70E740481C1C}">
                <a14:useLocalDpi xmlns:a14="http://schemas.microsoft.com/office/drawing/2010/main" val="0"/>
              </a:ext>
            </a:extLst>
          </a:blip>
          <a:srcRect l="4723" t="12292" r="4723" b="15483"/>
          <a:stretch>
            <a:fillRect/>
          </a:stretch>
        </p:blipFill>
        <p:spPr bwMode="auto">
          <a:xfrm>
            <a:off x="114300" y="220663"/>
            <a:ext cx="20701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2" descr="H:\SOAR\PowerPoints\Transparent Logos\SAMHSA Logos_b_nob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72775" y="6415088"/>
            <a:ext cx="131445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96963" y="758825"/>
            <a:ext cx="10058400" cy="3565525"/>
          </a:xfrm>
        </p:spPr>
        <p:txBody>
          <a:bodyPr>
            <a:normAutofit/>
          </a:bodyPr>
          <a:lstStyle/>
          <a:p>
            <a:pPr eaLnBrk="1" fontAlgn="auto" hangingPunct="1">
              <a:spcAft>
                <a:spcPts val="0"/>
              </a:spcAft>
              <a:defRPr/>
            </a:pPr>
            <a:r>
              <a:rPr lang="en-US" sz="6000" dirty="0" smtClean="0">
                <a:solidFill>
                  <a:schemeClr val="accent2"/>
                </a:solidFill>
                <a:ea typeface="+mj-ea"/>
                <a:cs typeface="+mj-cs"/>
              </a:rPr>
              <a:t>What Does It Mean to be Trauma Informed? </a:t>
            </a:r>
            <a:endParaRPr lang="en-US" sz="6000" dirty="0">
              <a:solidFill>
                <a:schemeClr val="accent2"/>
              </a:solidFill>
              <a:ea typeface="+mj-ea"/>
              <a:cs typeface="+mj-cs"/>
            </a:endParaRPr>
          </a:p>
        </p:txBody>
      </p:sp>
      <p:sp>
        <p:nvSpPr>
          <p:cNvPr id="5" name="Subtitle 4"/>
          <p:cNvSpPr>
            <a:spLocks noGrp="1"/>
          </p:cNvSpPr>
          <p:nvPr>
            <p:ph type="subTitle" idx="1"/>
          </p:nvPr>
        </p:nvSpPr>
        <p:spPr>
          <a:xfrm>
            <a:off x="1100138" y="4456113"/>
            <a:ext cx="10058400" cy="1143000"/>
          </a:xfrm>
        </p:spPr>
        <p:txBody>
          <a:bodyPr rtlCol="0">
            <a:normAutofit/>
          </a:bodyPr>
          <a:lstStyle/>
          <a:p>
            <a:r>
              <a:rPr lang="en-US" dirty="0"/>
              <a:t>Lisa Callahan, </a:t>
            </a:r>
            <a:r>
              <a:rPr lang="en-US" dirty="0" smtClean="0"/>
              <a:t>PhD</a:t>
            </a:r>
            <a:r>
              <a:rPr lang="en-US" dirty="0"/>
              <a:t>, Senior Research </a:t>
            </a:r>
            <a:r>
              <a:rPr lang="en-US" dirty="0" smtClean="0"/>
              <a:t>Associate, SAMHSA </a:t>
            </a:r>
            <a:r>
              <a:rPr lang="en-US" dirty="0"/>
              <a:t>GAINS </a:t>
            </a:r>
            <a:r>
              <a:rPr lang="en-US" dirty="0" smtClean="0"/>
              <a:t>Center, Policy </a:t>
            </a:r>
            <a:r>
              <a:rPr lang="en-US" dirty="0"/>
              <a:t>Research </a:t>
            </a:r>
            <a:r>
              <a:rPr lang="en-US" dirty="0" smtClean="0"/>
              <a:t>Associates, </a:t>
            </a:r>
            <a:r>
              <a:rPr lang="en-US" dirty="0"/>
              <a:t>Inc</a:t>
            </a:r>
            <a:r>
              <a:rPr lang="en-US" dirty="0" smtClean="0"/>
              <a:t>. </a:t>
            </a:r>
            <a:r>
              <a:rPr lang="en-US" dirty="0"/>
              <a:t>Delmar, New York</a:t>
            </a:r>
            <a:r>
              <a:rPr lang="en-US" b="1" dirty="0"/>
              <a:t> </a:t>
            </a:r>
            <a:endParaRPr lang="en-US" dirty="0"/>
          </a:p>
        </p:txBody>
      </p:sp>
      <p:pic>
        <p:nvPicPr>
          <p:cNvPr id="23555" name="Picture 2" descr="H:\SOAR\PowerPoints\Transparent Logos\SAMHSA Logos_b_nob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72775" y="6415088"/>
            <a:ext cx="131445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9"/>
          <p:cNvPicPr>
            <a:picLocks noChangeAspect="1" noChangeArrowheads="1"/>
          </p:cNvPicPr>
          <p:nvPr/>
        </p:nvPicPr>
        <p:blipFill>
          <a:blip r:embed="rId4">
            <a:extLst>
              <a:ext uri="{28A0092B-C50C-407E-A947-70E740481C1C}">
                <a14:useLocalDpi xmlns:a14="http://schemas.microsoft.com/office/drawing/2010/main" val="0"/>
              </a:ext>
            </a:extLst>
          </a:blip>
          <a:srcRect l="4723" t="12292" r="4723" b="15483"/>
          <a:stretch>
            <a:fillRect/>
          </a:stretch>
        </p:blipFill>
        <p:spPr bwMode="auto">
          <a:xfrm>
            <a:off x="114300" y="220663"/>
            <a:ext cx="4187825" cy="130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05449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Why Learn About Trauma?</a:t>
            </a:r>
            <a:endParaRPr lang="en-US" dirty="0"/>
          </a:p>
        </p:txBody>
      </p:sp>
      <p:sp>
        <p:nvSpPr>
          <p:cNvPr id="5" name="Content Placeholder 2"/>
          <p:cNvSpPr txBox="1">
            <a:spLocks/>
          </p:cNvSpPr>
          <p:nvPr/>
        </p:nvSpPr>
        <p:spPr>
          <a:xfrm>
            <a:off x="1448603" y="1861818"/>
            <a:ext cx="8465418" cy="4625609"/>
          </a:xfrm>
          <a:prstGeom prst="rect">
            <a:avLst/>
          </a:prstGeom>
        </p:spPr>
        <p:txBody>
          <a:bodyPr>
            <a:normAutofit/>
          </a:bodyPr>
          <a:lstStyle>
            <a:lvl1pPr marL="342900" indent="-342900" algn="l" rtl="0" eaLnBrk="0" fontAlgn="base" hangingPunct="0">
              <a:spcBef>
                <a:spcPct val="20000"/>
              </a:spcBef>
              <a:spcAft>
                <a:spcPct val="0"/>
              </a:spcAft>
              <a:buClr>
                <a:schemeClr val="accent1"/>
              </a:buClr>
              <a:buFont typeface="Wingdings" charset="2"/>
              <a:defRPr sz="2900" kern="1200">
                <a:solidFill>
                  <a:srgbClr val="507282"/>
                </a:solidFill>
                <a:latin typeface="Arial Black" pitchFamily="34" charset="0"/>
                <a:ea typeface="+mn-ea"/>
                <a:cs typeface="+mn-cs"/>
              </a:defRPr>
            </a:lvl1pPr>
            <a:lvl2pPr marL="971550" indent="-514350" algn="l" rtl="0" eaLnBrk="0" fontAlgn="base" hangingPunct="0">
              <a:spcBef>
                <a:spcPct val="20000"/>
              </a:spcBef>
              <a:spcAft>
                <a:spcPct val="0"/>
              </a:spcAft>
              <a:buClr>
                <a:srgbClr val="96A187"/>
              </a:buClr>
              <a:buFont typeface="Courier New" pitchFamily="49" charset="0"/>
              <a:buChar char="o"/>
              <a:defRPr sz="2700" kern="1200">
                <a:solidFill>
                  <a:srgbClr val="96A187"/>
                </a:solidFill>
                <a:latin typeface="+mj-lt"/>
                <a:ea typeface="+mn-ea"/>
                <a:cs typeface="+mn-cs"/>
              </a:defRPr>
            </a:lvl2pPr>
            <a:lvl3pPr marL="1143000" indent="-228600" algn="l" rtl="0" eaLnBrk="0" fontAlgn="base" hangingPunct="0">
              <a:spcBef>
                <a:spcPct val="20000"/>
              </a:spcBef>
              <a:spcAft>
                <a:spcPct val="0"/>
              </a:spcAft>
              <a:buClr>
                <a:schemeClr val="accent1"/>
              </a:buClr>
              <a:buFont typeface="Wingdings" charset="2"/>
              <a:buChar char="§"/>
              <a:defRPr sz="2300" kern="1200">
                <a:solidFill>
                  <a:srgbClr val="86839A"/>
                </a:solidFill>
                <a:latin typeface="+mj-lt"/>
                <a:ea typeface="+mn-ea"/>
                <a:cs typeface="+mn-cs"/>
              </a:defRPr>
            </a:lvl3pPr>
            <a:lvl4pPr marL="1600200" indent="-228600" algn="l" rtl="0" eaLnBrk="0" fontAlgn="base" hangingPunct="0">
              <a:spcBef>
                <a:spcPct val="20000"/>
              </a:spcBef>
              <a:spcAft>
                <a:spcPct val="0"/>
              </a:spcAft>
              <a:buClr>
                <a:schemeClr val="accent2"/>
              </a:buClr>
              <a:buFont typeface="Arial" charset="0"/>
              <a:buChar char="•"/>
              <a:defRPr sz="2000" kern="1200">
                <a:solidFill>
                  <a:schemeClr val="accent2"/>
                </a:solidFill>
                <a:latin typeface="+mj-lt"/>
                <a:ea typeface="+mn-ea"/>
                <a:cs typeface="+mn-cs"/>
              </a:defRPr>
            </a:lvl4pPr>
            <a:lvl5pPr marL="2057400" indent="-228600" algn="l" rtl="0" eaLnBrk="0" fontAlgn="base" hangingPunct="0">
              <a:spcBef>
                <a:spcPct val="20000"/>
              </a:spcBef>
              <a:spcAft>
                <a:spcPct val="0"/>
              </a:spcAft>
              <a:buClr>
                <a:schemeClr val="accent1"/>
              </a:buClr>
              <a:buFont typeface="Wingdings" charset="2"/>
              <a:buChar char="§"/>
              <a:defRPr sz="2000" kern="1200">
                <a:solidFill>
                  <a:srgbClr val="96A187"/>
                </a:solidFill>
                <a:latin typeface="Arial Blac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CC8866"/>
              </a:buClr>
            </a:pPr>
            <a:r>
              <a:rPr lang="en-US" dirty="0" smtClean="0">
                <a:solidFill>
                  <a:prstClr val="black"/>
                </a:solidFill>
                <a:latin typeface="Sylfaen" panose="010A0502050306030303" pitchFamily="18" charset="0"/>
              </a:rPr>
              <a:t>Science</a:t>
            </a:r>
          </a:p>
          <a:p>
            <a:pPr lvl="1"/>
            <a:r>
              <a:rPr lang="en-US" dirty="0" smtClean="0">
                <a:solidFill>
                  <a:srgbClr val="7FADAF">
                    <a:lumMod val="75000"/>
                  </a:srgbClr>
                </a:solidFill>
                <a:latin typeface="Sylfaen" panose="010A0502050306030303" pitchFamily="18" charset="0"/>
              </a:rPr>
              <a:t>Research on brain development</a:t>
            </a:r>
          </a:p>
          <a:p>
            <a:pPr lvl="1"/>
            <a:r>
              <a:rPr lang="en-US" dirty="0" smtClean="0">
                <a:solidFill>
                  <a:srgbClr val="7FADAF">
                    <a:lumMod val="75000"/>
                  </a:srgbClr>
                </a:solidFill>
                <a:latin typeface="Sylfaen" panose="010A0502050306030303" pitchFamily="18" charset="0"/>
              </a:rPr>
              <a:t>Observable impact of trauma on children &amp; adults</a:t>
            </a:r>
          </a:p>
          <a:p>
            <a:pPr>
              <a:buClr>
                <a:srgbClr val="CC8866"/>
              </a:buClr>
            </a:pPr>
            <a:r>
              <a:rPr lang="en-US" dirty="0" smtClean="0">
                <a:solidFill>
                  <a:prstClr val="black"/>
                </a:solidFill>
                <a:latin typeface="Sylfaen" panose="010A0502050306030303" pitchFamily="18" charset="0"/>
              </a:rPr>
              <a:t>Money</a:t>
            </a:r>
          </a:p>
          <a:p>
            <a:pPr lvl="1"/>
            <a:r>
              <a:rPr lang="en-US" dirty="0" smtClean="0">
                <a:solidFill>
                  <a:srgbClr val="7FADAF">
                    <a:lumMod val="75000"/>
                  </a:srgbClr>
                </a:solidFill>
                <a:latin typeface="Sylfaen" panose="010A0502050306030303" pitchFamily="18" charset="0"/>
              </a:rPr>
              <a:t>Cost to our systems – medical, legal, social</a:t>
            </a:r>
          </a:p>
          <a:p>
            <a:pPr>
              <a:buClr>
                <a:srgbClr val="CC8866"/>
              </a:buClr>
            </a:pPr>
            <a:r>
              <a:rPr lang="en-US" dirty="0" smtClean="0">
                <a:solidFill>
                  <a:prstClr val="black"/>
                </a:solidFill>
                <a:latin typeface="Sylfaen" panose="010A0502050306030303" pitchFamily="18" charset="0"/>
              </a:rPr>
              <a:t>Politics</a:t>
            </a:r>
          </a:p>
          <a:p>
            <a:pPr lvl="1"/>
            <a:r>
              <a:rPr lang="en-US" dirty="0" smtClean="0">
                <a:solidFill>
                  <a:srgbClr val="7FADAF">
                    <a:lumMod val="75000"/>
                  </a:srgbClr>
                </a:solidFill>
                <a:latin typeface="Sylfaen" panose="010A0502050306030303" pitchFamily="18" charset="0"/>
              </a:rPr>
              <a:t>“Raise the age”</a:t>
            </a:r>
          </a:p>
          <a:p>
            <a:pPr lvl="1"/>
            <a:r>
              <a:rPr lang="en-US" dirty="0" smtClean="0">
                <a:solidFill>
                  <a:srgbClr val="7FADAF">
                    <a:lumMod val="75000"/>
                  </a:srgbClr>
                </a:solidFill>
                <a:latin typeface="Sylfaen" panose="010A0502050306030303" pitchFamily="18" charset="0"/>
              </a:rPr>
              <a:t>Acknowledgement of trauma in populations (e.g. soldiers)</a:t>
            </a:r>
          </a:p>
          <a:p>
            <a:pPr>
              <a:buClr>
                <a:srgbClr val="CC8866"/>
              </a:buClr>
            </a:pPr>
            <a:endParaRPr lang="en-US" dirty="0">
              <a:latin typeface="Sylfaen" panose="010A0502050306030303" pitchFamily="18" charset="0"/>
            </a:endParaRPr>
          </a:p>
        </p:txBody>
      </p:sp>
    </p:spTree>
    <p:extLst>
      <p:ext uri="{BB962C8B-B14F-4D97-AF65-F5344CB8AC3E}">
        <p14:creationId xmlns:p14="http://schemas.microsoft.com/office/powerpoint/2010/main" val="2037251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Trauma?</a:t>
            </a:r>
            <a:endParaRPr lang="en-US" dirty="0"/>
          </a:p>
        </p:txBody>
      </p:sp>
      <p:sp>
        <p:nvSpPr>
          <p:cNvPr id="3" name="Rectangle 3"/>
          <p:cNvSpPr txBox="1">
            <a:spLocks noChangeArrowheads="1"/>
          </p:cNvSpPr>
          <p:nvPr/>
        </p:nvSpPr>
        <p:spPr>
          <a:xfrm>
            <a:off x="2286000" y="2286000"/>
            <a:ext cx="7467600" cy="3886200"/>
          </a:xfrm>
          <a:prstGeom prst="rect">
            <a:avLst/>
          </a:prstGeom>
        </p:spPr>
        <p:txBody>
          <a:bodyPr/>
          <a:lstStyle/>
          <a:p>
            <a:pPr marL="342900" indent="-342900">
              <a:lnSpc>
                <a:spcPct val="90000"/>
              </a:lnSpc>
              <a:spcBef>
                <a:spcPct val="100000"/>
              </a:spcBef>
              <a:buClr>
                <a:srgbClr val="CC8866"/>
              </a:buClr>
              <a:defRPr/>
            </a:pPr>
            <a:endParaRPr lang="en-US" sz="2400" dirty="0">
              <a:solidFill>
                <a:prstClr val="black"/>
              </a:solidFill>
              <a:latin typeface="Arial"/>
              <a:ea typeface="+mn-ea"/>
              <a:cs typeface="Arial" charset="0"/>
            </a:endParaRPr>
          </a:p>
        </p:txBody>
      </p:sp>
      <p:sp>
        <p:nvSpPr>
          <p:cNvPr id="4" name="TextBox 3"/>
          <p:cNvSpPr txBox="1"/>
          <p:nvPr/>
        </p:nvSpPr>
        <p:spPr>
          <a:xfrm>
            <a:off x="1671484" y="1986439"/>
            <a:ext cx="8760542" cy="4370427"/>
          </a:xfrm>
          <a:prstGeom prst="rect">
            <a:avLst/>
          </a:prstGeom>
          <a:noFill/>
        </p:spPr>
        <p:txBody>
          <a:bodyPr wrap="square" rtlCol="0">
            <a:spAutoFit/>
          </a:bodyPr>
          <a:lstStyle/>
          <a:p>
            <a:pPr eaLnBrk="1" hangingPunct="1"/>
            <a:r>
              <a:rPr lang="en-US" sz="2800" dirty="0">
                <a:solidFill>
                  <a:prstClr val="black"/>
                </a:solidFill>
                <a:latin typeface="Arial Black" panose="020B0A04020102020204" pitchFamily="34" charset="0"/>
                <a:ea typeface="+mn-ea"/>
                <a:cs typeface="Arial" charset="0"/>
              </a:rPr>
              <a:t>Individual trauma results from an </a:t>
            </a:r>
            <a:r>
              <a:rPr lang="en-US" sz="3200" b="1" dirty="0">
                <a:solidFill>
                  <a:srgbClr val="CC8866">
                    <a:lumMod val="75000"/>
                  </a:srgbClr>
                </a:solidFill>
                <a:latin typeface="Arial Black" panose="020B0A04020102020204" pitchFamily="34" charset="0"/>
                <a:ea typeface="+mn-ea"/>
                <a:cs typeface="Arial" charset="0"/>
              </a:rPr>
              <a:t>event</a:t>
            </a:r>
            <a:r>
              <a:rPr lang="en-US" sz="2800" dirty="0">
                <a:solidFill>
                  <a:prstClr val="black"/>
                </a:solidFill>
                <a:latin typeface="Arial Black" panose="020B0A04020102020204" pitchFamily="34" charset="0"/>
                <a:ea typeface="+mn-ea"/>
                <a:cs typeface="Arial" charset="0"/>
              </a:rPr>
              <a:t>, series of events, or set of circumstances that is </a:t>
            </a:r>
            <a:r>
              <a:rPr lang="en-US" sz="3200" b="1" dirty="0">
                <a:solidFill>
                  <a:srgbClr val="CC8866">
                    <a:lumMod val="75000"/>
                  </a:srgbClr>
                </a:solidFill>
                <a:latin typeface="Arial Black" panose="020B0A04020102020204" pitchFamily="34" charset="0"/>
                <a:ea typeface="+mn-ea"/>
                <a:cs typeface="Arial" charset="0"/>
              </a:rPr>
              <a:t>experienced</a:t>
            </a:r>
            <a:r>
              <a:rPr lang="en-US" sz="2800" dirty="0">
                <a:solidFill>
                  <a:prstClr val="black"/>
                </a:solidFill>
                <a:latin typeface="Arial Black" panose="020B0A04020102020204" pitchFamily="34" charset="0"/>
                <a:ea typeface="+mn-ea"/>
                <a:cs typeface="Arial" charset="0"/>
              </a:rPr>
              <a:t> by an </a:t>
            </a:r>
            <a:r>
              <a:rPr lang="en-US" sz="2800" dirty="0" smtClean="0">
                <a:solidFill>
                  <a:prstClr val="black"/>
                </a:solidFill>
                <a:latin typeface="Arial Black" panose="020B0A04020102020204" pitchFamily="34" charset="0"/>
                <a:ea typeface="+mn-ea"/>
                <a:cs typeface="Arial" charset="0"/>
              </a:rPr>
              <a:t>individual </a:t>
            </a:r>
            <a:r>
              <a:rPr lang="en-US" sz="2800" dirty="0">
                <a:solidFill>
                  <a:prstClr val="black"/>
                </a:solidFill>
                <a:latin typeface="Arial Black" panose="020B0A04020102020204" pitchFamily="34" charset="0"/>
                <a:ea typeface="+mn-ea"/>
                <a:cs typeface="Arial" charset="0"/>
              </a:rPr>
              <a:t>as physically or emotionally harmful or threatening and that has lasting adverse </a:t>
            </a:r>
            <a:r>
              <a:rPr lang="en-US" sz="3200" b="1" dirty="0">
                <a:solidFill>
                  <a:srgbClr val="CC8866">
                    <a:lumMod val="75000"/>
                  </a:srgbClr>
                </a:solidFill>
                <a:latin typeface="Arial Black" panose="020B0A04020102020204" pitchFamily="34" charset="0"/>
                <a:ea typeface="+mn-ea"/>
                <a:cs typeface="Arial" charset="0"/>
              </a:rPr>
              <a:t>effects</a:t>
            </a:r>
            <a:r>
              <a:rPr lang="en-US" sz="3200" dirty="0">
                <a:solidFill>
                  <a:prstClr val="black"/>
                </a:solidFill>
                <a:latin typeface="Arial Black" panose="020B0A04020102020204" pitchFamily="34" charset="0"/>
                <a:ea typeface="+mn-ea"/>
                <a:cs typeface="Arial" charset="0"/>
              </a:rPr>
              <a:t> </a:t>
            </a:r>
            <a:r>
              <a:rPr lang="en-US" sz="2800" dirty="0">
                <a:solidFill>
                  <a:prstClr val="black"/>
                </a:solidFill>
                <a:latin typeface="Arial Black" panose="020B0A04020102020204" pitchFamily="34" charset="0"/>
                <a:ea typeface="+mn-ea"/>
                <a:cs typeface="Arial" charset="0"/>
              </a:rPr>
              <a:t>on the individual’s functioning and physical, social, emotional, or spiritual well-being.</a:t>
            </a:r>
          </a:p>
          <a:p>
            <a:pPr eaLnBrk="1" hangingPunct="1"/>
            <a:endParaRPr lang="en-US" sz="2400" dirty="0">
              <a:solidFill>
                <a:prstClr val="black"/>
              </a:solidFill>
              <a:latin typeface="Arial"/>
              <a:ea typeface="+mn-ea"/>
              <a:cs typeface="Arial" charset="0"/>
            </a:endParaRPr>
          </a:p>
          <a:p>
            <a:pPr eaLnBrk="1" hangingPunct="1"/>
            <a:r>
              <a:rPr lang="en-US" dirty="0" smtClean="0">
                <a:solidFill>
                  <a:prstClr val="black"/>
                </a:solidFill>
                <a:latin typeface="Arial"/>
                <a:ea typeface="+mn-ea"/>
                <a:cs typeface="Arial" charset="0"/>
              </a:rPr>
              <a:t>SAMHSA </a:t>
            </a:r>
            <a:r>
              <a:rPr lang="en-US" dirty="0">
                <a:solidFill>
                  <a:prstClr val="black"/>
                </a:solidFill>
                <a:latin typeface="Arial"/>
                <a:ea typeface="+mn-ea"/>
                <a:cs typeface="Arial" charset="0"/>
              </a:rPr>
              <a:t>2013</a:t>
            </a:r>
          </a:p>
        </p:txBody>
      </p:sp>
    </p:spTree>
    <p:extLst>
      <p:ext uri="{BB962C8B-B14F-4D97-AF65-F5344CB8AC3E}">
        <p14:creationId xmlns:p14="http://schemas.microsoft.com/office/powerpoint/2010/main" val="16903280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UDIO_ID" val="565"/>
  <p:tag name="ARTICULATE_NAV_LEVEL" val="1"/>
  <p:tag name="ARTICULATE_SLIDE_PRESENTER_GUID" val="85cb76be-6882-41c2-a1d5-daa3eb283bc7"/>
  <p:tag name="ARTICULATE_SLIDE_PAUSE" val="1"/>
  <p:tag name="ARTICULATE_LOCK_SLIDE" val="0"/>
  <p:tag name="ARTICULATE_HIDE_SLIDE" val="0"/>
  <p:tag name="ARTICULATE_PLAYER_CONTROL_PREVIOUS" val="True"/>
  <p:tag name="ARTICULATE_PLAYER_CONTROL_NEXT" val="True"/>
  <p:tag name="ARTICULATE_USED_LAYOUT" val="4"/>
</p:tagLst>
</file>

<file path=ppt/tags/tag10.xml><?xml version="1.0" encoding="utf-8"?>
<p:tagLst xmlns:a="http://schemas.openxmlformats.org/drawingml/2006/main" xmlns:r="http://schemas.openxmlformats.org/officeDocument/2006/relationships" xmlns:p="http://schemas.openxmlformats.org/presentationml/2006/main">
  <p:tag name="ARTICULATE_SLIDE_GUID" val="03f042cc-c5aa-444b-9cd1-58d181bb042c"/>
  <p:tag name="ARTICULATE_PLAYLIST_ID" val="-1"/>
  <p:tag name="ARTICULATE_SLIDE_NAV" val="12"/>
  <p:tag name="AUDIO_ID" val="493"/>
  <p:tag name="ARTICULATE_NAV_LEVEL" val="1"/>
  <p:tag name="ARTICULATE_SLIDE_PRESENTER_GUID" val="85cb76be-6882-41c2-a1d5-daa3eb283bc7"/>
  <p:tag name="ARTICULATE_SLIDE_PAUSE" val="1"/>
  <p:tag name="ARTICULATE_LOCK_SLIDE" val="0"/>
  <p:tag name="ARTICULATE_HIDE_SLIDE" val="0"/>
  <p:tag name="ARTICULATE_PLAYER_CONTROL_PREVIOUS" val="True"/>
  <p:tag name="ARTICULATE_PLAYER_CONTROL_NEXT" val="True"/>
  <p:tag name="ARTICULATE_USED_LAYOUT" val="4"/>
</p:tagLst>
</file>

<file path=ppt/tags/tag1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2.xml><?xml version="1.0" encoding="utf-8"?>
<p:tagLst xmlns:a="http://schemas.openxmlformats.org/drawingml/2006/main" xmlns:r="http://schemas.openxmlformats.org/officeDocument/2006/relationships" xmlns:p="http://schemas.openxmlformats.org/presentationml/2006/main">
  <p:tag name="AUDIO_ID" val="565"/>
  <p:tag name="ARTICULATE_NAV_LEVEL" val="1"/>
  <p:tag name="ARTICULATE_SLIDE_PRESENTER_GUID" val="85cb76be-6882-41c2-a1d5-daa3eb283bc7"/>
  <p:tag name="ARTICULATE_SLIDE_PAUSE" val="1"/>
  <p:tag name="ARTICULATE_LOCK_SLIDE" val="0"/>
  <p:tag name="ARTICULATE_HIDE_SLIDE" val="0"/>
  <p:tag name="ARTICULATE_PLAYER_CONTROL_PREVIOUS" val="True"/>
  <p:tag name="ARTICULATE_PLAYER_CONTROL_NEXT" val="True"/>
  <p:tag name="ARTICULATE_USED_LAYOUT" val="4"/>
</p:tagLst>
</file>

<file path=ppt/tags/tag1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astarzyk\AppData\Local\Temp\articulate\presenter\imgtemp\5BMp9ufl_files\slide0001_image001.jpg"/>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astarzyk\AppData\Local\Temp\articulate\presenter\imgtemp\5BMp9ufl_files\slide0001_image001.jpg"/>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28dced99-4d33-41d8-9e3c-3bb75c6b0167"/>
  <p:tag name="ARTICULATE_PLAYLIST_ID" val="-1"/>
  <p:tag name="ARTICULATE_SLIDE_NAV" val="14"/>
  <p:tag name="AUDIO_ID" val="583"/>
  <p:tag name="ARTICULATE_NAV_LEVEL" val="1"/>
  <p:tag name="ARTICULATE_SLIDE_PRESENTER_GUID" val="85cb76be-6882-41c2-a1d5-daa3eb283bc7"/>
  <p:tag name="ARTICULATE_SLIDE_PAUSE" val="1"/>
  <p:tag name="ARTICULATE_LOCK_SLIDE" val="0"/>
  <p:tag name="ARTICULATE_HIDE_SLIDE" val="0"/>
  <p:tag name="ARTICULATE_PLAYER_CONTROL_PREVIOUS" val="True"/>
  <p:tag name="ARTICULATE_PLAYER_CONTROL_NEXT" val="True"/>
  <p:tag name="ARTICULATE_USED_LAYOUT" val="5"/>
</p:tagLst>
</file>

<file path=ppt/tags/tag4.xml><?xml version="1.0" encoding="utf-8"?>
<p:tagLst xmlns:a="http://schemas.openxmlformats.org/drawingml/2006/main" xmlns:r="http://schemas.openxmlformats.org/officeDocument/2006/relationships" xmlns:p="http://schemas.openxmlformats.org/presentationml/2006/main">
  <p:tag name="AUDIO_ID" val="565"/>
  <p:tag name="ARTICULATE_NAV_LEVEL" val="1"/>
  <p:tag name="ARTICULATE_SLIDE_PRESENTER_GUID" val="85cb76be-6882-41c2-a1d5-daa3eb283bc7"/>
  <p:tag name="ARTICULATE_SLIDE_PAUSE" val="1"/>
  <p:tag name="ARTICULATE_LOCK_SLIDE" val="0"/>
  <p:tag name="ARTICULATE_HIDE_SLIDE" val="0"/>
  <p:tag name="ARTICULATE_PLAYER_CONTROL_PREVIOUS" val="True"/>
  <p:tag name="ARTICULATE_PLAYER_CONTROL_NEXT" val="True"/>
  <p:tag name="ARTICULATE_USED_LAYOUT" val="4"/>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astarzyk\AppData\Local\Temp\articulate\presenter\imgtemp\5BMp9ufl_files\slide0001_image001.jpg"/>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479d59dc-93ae-4cfc-9d03-352da66aa6d6"/>
  <p:tag name="ARTICULATE_PLAYLIST_ID" val="-1"/>
  <p:tag name="ARTICULATE_SLIDE_NAV" val="21"/>
  <p:tag name="AUDIO_ID" val="524"/>
  <p:tag name="ARTICULATE_NAV_LEVEL" val="1"/>
  <p:tag name="ARTICULATE_SLIDE_PRESENTER_GUID" val="85cb76be-6882-41c2-a1d5-daa3eb283bc7"/>
  <p:tag name="ARTICULATE_SLIDE_PAUSE" val="1"/>
  <p:tag name="ARTICULATE_LOCK_SLIDE" val="0"/>
  <p:tag name="ARTICULATE_HIDE_SLIDE" val="0"/>
  <p:tag name="ARTICULATE_PLAYER_CONTROL_PREVIOUS" val="True"/>
  <p:tag name="ARTICULATE_PLAYER_CONTROL_NEXT" val="True"/>
  <p:tag name="ARTICULATE_USED_LAYOUT" val="4"/>
</p:tagLst>
</file>

<file path=ppt/tags/tag7.xml><?xml version="1.0" encoding="utf-8"?>
<p:tagLst xmlns:a="http://schemas.openxmlformats.org/drawingml/2006/main" xmlns:r="http://schemas.openxmlformats.org/officeDocument/2006/relationships" xmlns:p="http://schemas.openxmlformats.org/presentationml/2006/main">
  <p:tag name="AUDIO_ID" val="526"/>
  <p:tag name="ARTICULATE_NAV_LEVEL" val="1"/>
  <p:tag name="ARTICULATE_SLIDE_PRESENTER_GUID" val="85cb76be-6882-41c2-a1d5-daa3eb283bc7"/>
  <p:tag name="ARTICULATE_SLIDE_PAUSE" val="1"/>
  <p:tag name="ARTICULATE_LOCK_SLIDE" val="0"/>
  <p:tag name="ARTICULATE_HIDE_SLIDE" val="0"/>
  <p:tag name="ARTICULATE_PLAYER_CONTROL_PREVIOUS" val="True"/>
  <p:tag name="ARTICULATE_PLAYER_CONTROL_NEXT" val="True"/>
  <p:tag name="ARTICULATE_USED_LAYOUT" val="4"/>
</p:tagLst>
</file>

<file path=ppt/tags/tag8.xml><?xml version="1.0" encoding="utf-8"?>
<p:tagLst xmlns:a="http://schemas.openxmlformats.org/drawingml/2006/main" xmlns:r="http://schemas.openxmlformats.org/officeDocument/2006/relationships" xmlns:p="http://schemas.openxmlformats.org/presentationml/2006/main">
  <p:tag name="ARTICULATE_SLIDE_GUID" val="30f9da86-b0f4-4929-b9bc-e336e6dabc0e"/>
  <p:tag name="ARTICULATE_PLAYLIST_ID" val="-1"/>
  <p:tag name="ARTICULATE_SLIDE_NAV" val="65"/>
  <p:tag name="AUDIO_ID" val="481"/>
  <p:tag name="ARTICULATE_NAV_LEVEL" val="1"/>
  <p:tag name="ARTICULATE_SLIDE_PRESENTER_GUID" val="85cb76be-6882-41c2-a1d5-daa3eb283bc7"/>
  <p:tag name="ARTICULATE_SLIDE_PAUSE" val="1"/>
  <p:tag name="ARTICULATE_LOCK_SLIDE" val="0"/>
  <p:tag name="ARTICULATE_HIDE_SLIDE" val="0"/>
  <p:tag name="ARTICULATE_PLAYER_CONTROL_PREVIOUS" val="True"/>
  <p:tag name="ARTICULATE_PLAYER_CONTROL_NEXT" val="True"/>
  <p:tag name="ARTICULATE_USED_LAYOUT" val="4"/>
</p:tagLst>
</file>

<file path=ppt/tags/tag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astarzyk\AppData\Local\Temp\articulate\presenter\imgtemp\TMH9N6vu_files\slide0001_image001.jpg"/>
</p:tagLst>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2_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Deborah's Place Template">
  <a:themeElements>
    <a:clrScheme name="Deborah's Place">
      <a:dk1>
        <a:sysClr val="windowText" lastClr="000000"/>
      </a:dk1>
      <a:lt1>
        <a:sysClr val="window" lastClr="FFFFFF"/>
      </a:lt1>
      <a:dk2>
        <a:srgbClr val="261246"/>
      </a:dk2>
      <a:lt2>
        <a:srgbClr val="F0EAFA"/>
      </a:lt2>
      <a:accent1>
        <a:srgbClr val="512698"/>
      </a:accent1>
      <a:accent2>
        <a:srgbClr val="0D9B8C"/>
      </a:accent2>
      <a:accent3>
        <a:srgbClr val="908CCA"/>
      </a:accent3>
      <a:accent4>
        <a:srgbClr val="97CCC4"/>
      </a:accent4>
      <a:accent5>
        <a:srgbClr val="6A64B8"/>
      </a:accent5>
      <a:accent6>
        <a:srgbClr val="6AB6AB"/>
      </a:accent6>
      <a:hlink>
        <a:srgbClr val="0D9B8C"/>
      </a:hlink>
      <a:folHlink>
        <a:srgbClr val="97CCC4"/>
      </a:folHlink>
    </a:clrScheme>
    <a:fontScheme name="Deborah's Place">
      <a:majorFont>
        <a:latin typeface="Arial"/>
        <a:ea typeface=""/>
        <a:cs typeface=""/>
      </a:majorFont>
      <a:minorFont>
        <a:latin typeface="Garamond"/>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esentation1" id="{916EDD79-FDCD-472A-B637-06361E86F2CD}" vid="{E601D448-7587-45A5-BA24-8E8C5BC0E257}"/>
    </a:ext>
  </a:extLst>
</a:theme>
</file>

<file path=ppt/theme/theme4.xml><?xml version="1.0" encoding="utf-8"?>
<a:theme xmlns:a="http://schemas.openxmlformats.org/drawingml/2006/main" name="Content Slide">
  <a:themeElements>
    <a:clrScheme name="GAINS">
      <a:dk1>
        <a:sysClr val="windowText" lastClr="000000"/>
      </a:dk1>
      <a:lt1>
        <a:sysClr val="window" lastClr="FFFFFF"/>
      </a:lt1>
      <a:dk2>
        <a:srgbClr val="1F497D"/>
      </a:dk2>
      <a:lt2>
        <a:srgbClr val="EEECE1"/>
      </a:lt2>
      <a:accent1>
        <a:srgbClr val="CC8866"/>
      </a:accent1>
      <a:accent2>
        <a:srgbClr val="7FADAF"/>
      </a:accent2>
      <a:accent3>
        <a:srgbClr val="86839A"/>
      </a:accent3>
      <a:accent4>
        <a:srgbClr val="96A187"/>
      </a:accent4>
      <a:accent5>
        <a:srgbClr val="80797E"/>
      </a:accent5>
      <a:accent6>
        <a:srgbClr val="507282"/>
      </a:accent6>
      <a:hlink>
        <a:srgbClr val="244061"/>
      </a:hlink>
      <a:folHlink>
        <a:srgbClr val="24406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7997</TotalTime>
  <Words>3095</Words>
  <Application>Microsoft Office PowerPoint</Application>
  <PresentationFormat>Widescreen</PresentationFormat>
  <Paragraphs>427</Paragraphs>
  <Slides>52</Slides>
  <Notes>22</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52</vt:i4>
      </vt:variant>
    </vt:vector>
  </HeadingPairs>
  <TitlesOfParts>
    <vt:vector size="70" baseType="lpstr">
      <vt:lpstr>Adobe Heiti Std R</vt:lpstr>
      <vt:lpstr>MS PGothic</vt:lpstr>
      <vt:lpstr>MS PGothic</vt:lpstr>
      <vt:lpstr>Arial</vt:lpstr>
      <vt:lpstr>Arial Black</vt:lpstr>
      <vt:lpstr>Calibri</vt:lpstr>
      <vt:lpstr>Calibri Light</vt:lpstr>
      <vt:lpstr>Courier New</vt:lpstr>
      <vt:lpstr>Sylfaen</vt:lpstr>
      <vt:lpstr>Times New Roman</vt:lpstr>
      <vt:lpstr>Wingdings</vt:lpstr>
      <vt:lpstr>Wingdings 3</vt:lpstr>
      <vt:lpstr>Zurich BT</vt:lpstr>
      <vt:lpstr>ヒラギノ角ゴ Pro W3</vt:lpstr>
      <vt:lpstr>Retrospect</vt:lpstr>
      <vt:lpstr>2_Retrospect</vt:lpstr>
      <vt:lpstr>Deborah's Place Template</vt:lpstr>
      <vt:lpstr>Content Slide</vt:lpstr>
      <vt:lpstr>Welcome! The Webinar will begin shortly…</vt:lpstr>
      <vt:lpstr>Improving SOAR Applications with the Essentials of Trauma Informed Care</vt:lpstr>
      <vt:lpstr>Disclaimer</vt:lpstr>
      <vt:lpstr>Webinar Instructions</vt:lpstr>
      <vt:lpstr>Learning Objectives</vt:lpstr>
      <vt:lpstr>Agenda</vt:lpstr>
      <vt:lpstr>What Does It Mean to be Trauma Informed? </vt:lpstr>
      <vt:lpstr>Why Learn About Trauma?</vt:lpstr>
      <vt:lpstr>What is Trauma?</vt:lpstr>
      <vt:lpstr>Examples of Traumatic Events</vt:lpstr>
      <vt:lpstr>Trauma Affects the Brain</vt:lpstr>
      <vt:lpstr>PowerPoint Presentation</vt:lpstr>
      <vt:lpstr>Trauma is pervasive</vt:lpstr>
      <vt:lpstr>Adverse Childhood Experiences Study (ACE)</vt:lpstr>
      <vt:lpstr>Physical Health &amp; Trauma</vt:lpstr>
      <vt:lpstr>Substance Use/Mental Health &amp; Trauma</vt:lpstr>
      <vt:lpstr>Mental Health/Criminal/ Behavior Issues &amp; Trauma</vt:lpstr>
      <vt:lpstr>Community Samples</vt:lpstr>
      <vt:lpstr>PTSD &amp; Trauma</vt:lpstr>
      <vt:lpstr>PowerPoint Presentation</vt:lpstr>
      <vt:lpstr>PowerPoint Presentation</vt:lpstr>
      <vt:lpstr>PowerPoint Presentation</vt:lpstr>
      <vt:lpstr>PowerPoint Presentation</vt:lpstr>
      <vt:lpstr>PowerPoint Presentation</vt:lpstr>
      <vt:lpstr>Becoming a Trauma-informed Organization</vt:lpstr>
      <vt:lpstr>PowerPoint Presentation</vt:lpstr>
      <vt:lpstr>10 Principles of Trauma-informed Programs</vt:lpstr>
      <vt:lpstr>Guidelines for Implementing a  Trauma-Informed Approach</vt:lpstr>
      <vt:lpstr>Guidelines for Implementing a  Trauma-Informed Approach</vt:lpstr>
      <vt:lpstr>A Trauma-informed Approach – the 4 R’s</vt:lpstr>
      <vt:lpstr>Applying Trauma Informed Principles To SOAR Services</vt:lpstr>
      <vt:lpstr>Deborah’s Place</vt:lpstr>
      <vt:lpstr>The Six Key Principles of a  Trauma-Informed  Approach:</vt:lpstr>
      <vt:lpstr>Principle 1: Safety</vt:lpstr>
      <vt:lpstr>Principle 1: Safety</vt:lpstr>
      <vt:lpstr>Principle 2: Trustworthiness and Transparency</vt:lpstr>
      <vt:lpstr>Principle 3: Peer Support</vt:lpstr>
      <vt:lpstr>Principle 4: Collaboration and Mutuality</vt:lpstr>
      <vt:lpstr>Principle 5: Empowerment, Voice, and Choice</vt:lpstr>
      <vt:lpstr>Principle 6: Cultural, Historical, and Gender Issues </vt:lpstr>
      <vt:lpstr>The Importance of Self Care</vt:lpstr>
      <vt:lpstr>SOAR Vignettes: Applying Trauma Informed Principles</vt:lpstr>
      <vt:lpstr>SOAR Vignettes</vt:lpstr>
      <vt:lpstr>SOAR Vignettes cont.  </vt:lpstr>
      <vt:lpstr>SOAR Vignettes cont.  </vt:lpstr>
      <vt:lpstr>The Importance of the MSR &amp; Collaboration</vt:lpstr>
      <vt:lpstr>What I’ve Learned About the Importance of MSR’s, Collaborations and the SOAR Process</vt:lpstr>
      <vt:lpstr>Looking at SSA’s New Trauma and Stressor Related Disorders Listing- 12.15</vt:lpstr>
      <vt:lpstr>NEW SSA Mental Disorder Listing!  12.15 Trauma- and stressor-related disorders</vt:lpstr>
      <vt:lpstr>NEW!  12.15 Trauma- and stressor-related disorders</vt:lpstr>
      <vt:lpstr>Questions and Answers</vt:lpstr>
      <vt:lpstr>For More Information on SOAR</vt:lpstr>
    </vt:vector>
  </TitlesOfParts>
  <Company>Policy Research Associates,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Opportunities for SOAR in South Dakota</dc:title>
  <dc:creator>Abigail Lemon</dc:creator>
  <cp:lastModifiedBy>Pam Heine</cp:lastModifiedBy>
  <cp:revision>598</cp:revision>
  <cp:lastPrinted>2015-02-24T17:40:25Z</cp:lastPrinted>
  <dcterms:created xsi:type="dcterms:W3CDTF">2014-05-22T19:44:36Z</dcterms:created>
  <dcterms:modified xsi:type="dcterms:W3CDTF">2017-03-23T17:32:13Z</dcterms:modified>
</cp:coreProperties>
</file>