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9"/>
  </p:notesMasterIdLst>
  <p:handoutMasterIdLst>
    <p:handoutMasterId r:id="rId40"/>
  </p:handoutMasterIdLst>
  <p:sldIdLst>
    <p:sldId id="605" r:id="rId2"/>
    <p:sldId id="517" r:id="rId3"/>
    <p:sldId id="696" r:id="rId4"/>
    <p:sldId id="515" r:id="rId5"/>
    <p:sldId id="671" r:id="rId6"/>
    <p:sldId id="516" r:id="rId7"/>
    <p:sldId id="558" r:id="rId8"/>
    <p:sldId id="562" r:id="rId9"/>
    <p:sldId id="694" r:id="rId10"/>
    <p:sldId id="695" r:id="rId11"/>
    <p:sldId id="628" r:id="rId12"/>
    <p:sldId id="693" r:id="rId13"/>
    <p:sldId id="692" r:id="rId14"/>
    <p:sldId id="650" r:id="rId15"/>
    <p:sldId id="672" r:id="rId16"/>
    <p:sldId id="674" r:id="rId17"/>
    <p:sldId id="675" r:id="rId18"/>
    <p:sldId id="676" r:id="rId19"/>
    <p:sldId id="677" r:id="rId20"/>
    <p:sldId id="678" r:id="rId21"/>
    <p:sldId id="679" r:id="rId22"/>
    <p:sldId id="680" r:id="rId23"/>
    <p:sldId id="540" r:id="rId24"/>
    <p:sldId id="651" r:id="rId25"/>
    <p:sldId id="682" r:id="rId26"/>
    <p:sldId id="683" r:id="rId27"/>
    <p:sldId id="684" r:id="rId28"/>
    <p:sldId id="685" r:id="rId29"/>
    <p:sldId id="686" r:id="rId30"/>
    <p:sldId id="687" r:id="rId31"/>
    <p:sldId id="688" r:id="rId32"/>
    <p:sldId id="689" r:id="rId33"/>
    <p:sldId id="690" r:id="rId34"/>
    <p:sldId id="691" r:id="rId35"/>
    <p:sldId id="652" r:id="rId36"/>
    <p:sldId id="521" r:id="rId37"/>
    <p:sldId id="520" r:id="rId38"/>
  </p:sldIdLst>
  <p:sldSz cx="12192000" cy="6858000"/>
  <p:notesSz cx="68580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7"/>
    <p:restoredTop sz="63878"/>
  </p:normalViewPr>
  <p:slideViewPr>
    <p:cSldViewPr snapToGrid="0">
      <p:cViewPr varScale="1">
        <p:scale>
          <a:sx n="47" d="100"/>
          <a:sy n="47" d="100"/>
        </p:scale>
        <p:origin x="1512" y="5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94117647058823E-2"/>
          <c:y val="0.116064315659131"/>
          <c:w val="0.94607843137254899"/>
          <c:h val="0.77018841847030695"/>
        </c:manualLayout>
      </c:layout>
      <c:barChart>
        <c:barDir val="col"/>
        <c:grouping val="stacked"/>
        <c:varyColors val="0"/>
        <c:ser>
          <c:idx val="0"/>
          <c:order val="0"/>
          <c:tx>
            <c:strRef>
              <c:f>Sheet1!$B$1</c:f>
              <c:strCache>
                <c:ptCount val="1"/>
                <c:pt idx="0">
                  <c:v>Clark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2014 State Population Estimates</c:v>
                </c:pt>
              </c:strCache>
            </c:strRef>
          </c:cat>
          <c:val>
            <c:numRef>
              <c:f>Sheet1!$B$2</c:f>
              <c:numCache>
                <c:formatCode>#,##0</c:formatCode>
                <c:ptCount val="1"/>
                <c:pt idx="0">
                  <c:v>2069450</c:v>
                </c:pt>
              </c:numCache>
            </c:numRef>
          </c:val>
        </c:ser>
        <c:ser>
          <c:idx val="1"/>
          <c:order val="1"/>
          <c:tx>
            <c:strRef>
              <c:f>Sheet1!$C$1</c:f>
              <c:strCache>
                <c:ptCount val="1"/>
                <c:pt idx="0">
                  <c:v>Washoe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2014 State Population Estimates</c:v>
                </c:pt>
              </c:strCache>
            </c:strRef>
          </c:cat>
          <c:val>
            <c:numRef>
              <c:f>Sheet1!$C$2</c:f>
              <c:numCache>
                <c:formatCode>#,##0</c:formatCode>
                <c:ptCount val="1"/>
                <c:pt idx="0">
                  <c:v>436797</c:v>
                </c:pt>
              </c:numCache>
            </c:numRef>
          </c:val>
        </c:ser>
        <c:ser>
          <c:idx val="2"/>
          <c:order val="2"/>
          <c:tx>
            <c:strRef>
              <c:f>Sheet1!$D$1</c:f>
              <c:strCache>
                <c:ptCount val="1"/>
                <c:pt idx="0">
                  <c:v>Rural Counties (combined)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2014 State Population Estimates</c:v>
                </c:pt>
              </c:strCache>
            </c:strRef>
          </c:cat>
          <c:val>
            <c:numRef>
              <c:f>Sheet1!$D$2</c:f>
              <c:numCache>
                <c:formatCode>#,##0</c:formatCode>
                <c:ptCount val="1"/>
                <c:pt idx="0">
                  <c:v>337054</c:v>
                </c:pt>
              </c:numCache>
            </c:numRef>
          </c:val>
        </c:ser>
        <c:dLbls>
          <c:showLegendKey val="0"/>
          <c:showVal val="1"/>
          <c:showCatName val="0"/>
          <c:showSerName val="0"/>
          <c:showPercent val="0"/>
          <c:showBubbleSize val="0"/>
        </c:dLbls>
        <c:gapWidth val="95"/>
        <c:overlap val="100"/>
        <c:axId val="384854656"/>
        <c:axId val="384855048"/>
      </c:barChart>
      <c:catAx>
        <c:axId val="384854656"/>
        <c:scaling>
          <c:orientation val="minMax"/>
        </c:scaling>
        <c:delete val="0"/>
        <c:axPos val="b"/>
        <c:numFmt formatCode="General" sourceLinked="0"/>
        <c:majorTickMark val="none"/>
        <c:minorTickMark val="none"/>
        <c:tickLblPos val="nextTo"/>
        <c:crossAx val="384855048"/>
        <c:crosses val="autoZero"/>
        <c:auto val="1"/>
        <c:lblAlgn val="ctr"/>
        <c:lblOffset val="100"/>
        <c:noMultiLvlLbl val="0"/>
      </c:catAx>
      <c:valAx>
        <c:axId val="384855048"/>
        <c:scaling>
          <c:orientation val="minMax"/>
        </c:scaling>
        <c:delete val="1"/>
        <c:axPos val="l"/>
        <c:numFmt formatCode="#,##0" sourceLinked="1"/>
        <c:majorTickMark val="none"/>
        <c:minorTickMark val="none"/>
        <c:tickLblPos val="nextTo"/>
        <c:crossAx val="38485465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layout/>
      <c:overlay val="0"/>
    </c:title>
    <c:autoTitleDeleted val="0"/>
    <c:plotArea>
      <c:layout/>
      <c:pieChart>
        <c:varyColors val="1"/>
        <c:ser>
          <c:idx val="0"/>
          <c:order val="0"/>
          <c:tx>
            <c:strRef>
              <c:f>Sheet1!$B$1</c:f>
              <c:strCache>
                <c:ptCount val="1"/>
                <c:pt idx="0">
                  <c:v>Online Trainees by CoC</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Clark County</c:v>
                </c:pt>
                <c:pt idx="1">
                  <c:v>Washoe County</c:v>
                </c:pt>
                <c:pt idx="2">
                  <c:v>Balance of State (Rural)</c:v>
                </c:pt>
              </c:strCache>
            </c:strRef>
          </c:cat>
          <c:val>
            <c:numRef>
              <c:f>Sheet1!$B$2:$B$4</c:f>
              <c:numCache>
                <c:formatCode>General</c:formatCode>
                <c:ptCount val="3"/>
                <c:pt idx="0">
                  <c:v>88</c:v>
                </c:pt>
                <c:pt idx="1">
                  <c:v>38</c:v>
                </c:pt>
                <c:pt idx="2">
                  <c:v>19</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5323A-6BCD-4F8B-ACD9-AA64FC8F9BE7}"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D143B605-5CDD-42F7-B0BE-A7528CF323FB}">
      <dgm:prSet/>
      <dgm:spPr/>
      <dgm:t>
        <a:bodyPr/>
        <a:lstStyle/>
        <a:p>
          <a:r>
            <a:rPr lang="en-US" dirty="0" smtClean="0"/>
            <a:t>86% of state land is owned by U. S. Federal Govt.</a:t>
          </a:r>
          <a:endParaRPr lang="en-US" dirty="0"/>
        </a:p>
      </dgm:t>
    </dgm:pt>
    <dgm:pt modelId="{3BAD4325-C368-4B58-A108-9F3C2C9860E3}" type="parTrans" cxnId="{837E706A-944F-42C5-9B4B-AFFF495499ED}">
      <dgm:prSet/>
      <dgm:spPr/>
      <dgm:t>
        <a:bodyPr/>
        <a:lstStyle/>
        <a:p>
          <a:endParaRPr lang="en-US"/>
        </a:p>
      </dgm:t>
    </dgm:pt>
    <dgm:pt modelId="{7B9BCAB1-96B4-44F3-B39D-74D09492487C}" type="sibTrans" cxnId="{837E706A-944F-42C5-9B4B-AFFF495499ED}">
      <dgm:prSet/>
      <dgm:spPr/>
      <dgm:t>
        <a:bodyPr/>
        <a:lstStyle/>
        <a:p>
          <a:endParaRPr lang="en-US"/>
        </a:p>
      </dgm:t>
    </dgm:pt>
    <dgm:pt modelId="{28B2CEE7-4C1F-4503-BE1D-D6FD7FAF24BC}">
      <dgm:prSet/>
      <dgm:spPr/>
      <dgm:t>
        <a:bodyPr/>
        <a:lstStyle/>
        <a:p>
          <a:r>
            <a:rPr lang="en-US" smtClean="0"/>
            <a:t>88% of the state population resides in two Counties: (Clark &amp; Washoe)</a:t>
          </a:r>
          <a:endParaRPr lang="en-US" dirty="0"/>
        </a:p>
      </dgm:t>
    </dgm:pt>
    <dgm:pt modelId="{B5F3A3E6-B844-4514-B2EA-9606F6DB9D14}" type="parTrans" cxnId="{25E2BFD9-B25D-4E4E-8BF2-B967290EEDE7}">
      <dgm:prSet/>
      <dgm:spPr/>
      <dgm:t>
        <a:bodyPr/>
        <a:lstStyle/>
        <a:p>
          <a:endParaRPr lang="en-US"/>
        </a:p>
      </dgm:t>
    </dgm:pt>
    <dgm:pt modelId="{C73B4217-B8EB-43C3-B7BF-E927D54A3CB9}" type="sibTrans" cxnId="{25E2BFD9-B25D-4E4E-8BF2-B967290EEDE7}">
      <dgm:prSet/>
      <dgm:spPr/>
      <dgm:t>
        <a:bodyPr/>
        <a:lstStyle/>
        <a:p>
          <a:endParaRPr lang="en-US"/>
        </a:p>
      </dgm:t>
    </dgm:pt>
    <dgm:pt modelId="{E871CDA3-EB61-4857-9101-B2A438236DE4}">
      <dgm:prSet/>
      <dgm:spPr/>
      <dgm:t>
        <a:bodyPr/>
        <a:lstStyle/>
        <a:p>
          <a:r>
            <a:rPr lang="en-US" dirty="0" smtClean="0"/>
            <a:t>15/17 Counties are rural</a:t>
          </a:r>
          <a:endParaRPr lang="en-US" dirty="0"/>
        </a:p>
      </dgm:t>
    </dgm:pt>
    <dgm:pt modelId="{7EB3B573-11D1-494A-92D3-82712651BAF7}" type="parTrans" cxnId="{6CC68CAA-1EDF-4E7A-9BA6-D1727F78AD37}">
      <dgm:prSet/>
      <dgm:spPr/>
      <dgm:t>
        <a:bodyPr/>
        <a:lstStyle/>
        <a:p>
          <a:endParaRPr lang="en-US"/>
        </a:p>
      </dgm:t>
    </dgm:pt>
    <dgm:pt modelId="{DBED26D1-06B0-47AA-8BA8-EBC2211540DF}" type="sibTrans" cxnId="{6CC68CAA-1EDF-4E7A-9BA6-D1727F78AD37}">
      <dgm:prSet/>
      <dgm:spPr/>
      <dgm:t>
        <a:bodyPr/>
        <a:lstStyle/>
        <a:p>
          <a:endParaRPr lang="en-US"/>
        </a:p>
      </dgm:t>
    </dgm:pt>
    <dgm:pt modelId="{24899350-B909-4CBC-8C9A-F0AA8D0DB253}">
      <dgm:prSet/>
      <dgm:spPr/>
      <dgm:t>
        <a:bodyPr/>
        <a:lstStyle/>
        <a:p>
          <a:r>
            <a:rPr lang="en-US" smtClean="0"/>
            <a:t>Mining and Tourism</a:t>
          </a:r>
          <a:endParaRPr lang="en-US" dirty="0"/>
        </a:p>
      </dgm:t>
    </dgm:pt>
    <dgm:pt modelId="{962DD137-06E6-4DBD-874F-6E55CA18DEA4}" type="parTrans" cxnId="{5F7C52DF-6721-46B2-AE53-704DF3BBDB7E}">
      <dgm:prSet/>
      <dgm:spPr/>
      <dgm:t>
        <a:bodyPr/>
        <a:lstStyle/>
        <a:p>
          <a:endParaRPr lang="en-US"/>
        </a:p>
      </dgm:t>
    </dgm:pt>
    <dgm:pt modelId="{93FE8145-4932-4B66-92AC-6981100428D5}" type="sibTrans" cxnId="{5F7C52DF-6721-46B2-AE53-704DF3BBDB7E}">
      <dgm:prSet/>
      <dgm:spPr/>
      <dgm:t>
        <a:bodyPr/>
        <a:lstStyle/>
        <a:p>
          <a:endParaRPr lang="en-US"/>
        </a:p>
      </dgm:t>
    </dgm:pt>
    <dgm:pt modelId="{1F88C737-7DF0-49D4-AB5B-A2D1D6D28028}">
      <dgm:prSet/>
      <dgm:spPr/>
      <dgm:t>
        <a:bodyPr/>
        <a:lstStyle/>
        <a:p>
          <a:r>
            <a:rPr lang="en-US" dirty="0" smtClean="0"/>
            <a:t>Higher unemployment %  in rural NV</a:t>
          </a:r>
          <a:endParaRPr lang="en-US" dirty="0"/>
        </a:p>
      </dgm:t>
    </dgm:pt>
    <dgm:pt modelId="{0FCE3CEA-9AB8-4177-A7FA-B2D04133A625}" type="parTrans" cxnId="{75860DAF-02D2-4015-B725-7CCEDBF865D7}">
      <dgm:prSet/>
      <dgm:spPr/>
      <dgm:t>
        <a:bodyPr/>
        <a:lstStyle/>
        <a:p>
          <a:endParaRPr lang="en-US"/>
        </a:p>
      </dgm:t>
    </dgm:pt>
    <dgm:pt modelId="{50160B41-9073-4B2C-BFC1-9A5583A8CB42}" type="sibTrans" cxnId="{75860DAF-02D2-4015-B725-7CCEDBF865D7}">
      <dgm:prSet/>
      <dgm:spPr/>
      <dgm:t>
        <a:bodyPr/>
        <a:lstStyle/>
        <a:p>
          <a:endParaRPr lang="en-US"/>
        </a:p>
      </dgm:t>
    </dgm:pt>
    <dgm:pt modelId="{78ED3F68-55A4-4492-96CE-642334C7388F}">
      <dgm:prSet/>
      <dgm:spPr/>
      <dgm:t>
        <a:bodyPr/>
        <a:lstStyle/>
        <a:p>
          <a:r>
            <a:rPr lang="en-US" smtClean="0"/>
            <a:t>High foreclosure rate</a:t>
          </a:r>
          <a:endParaRPr lang="en-US" dirty="0"/>
        </a:p>
      </dgm:t>
    </dgm:pt>
    <dgm:pt modelId="{836FA5F8-70B2-4DD0-9076-C372554FC760}" type="parTrans" cxnId="{DC83E871-27BF-49D6-9497-96B2E7AED7B4}">
      <dgm:prSet/>
      <dgm:spPr/>
    </dgm:pt>
    <dgm:pt modelId="{B2062F85-CE96-428B-ABE4-A7927662B019}" type="sibTrans" cxnId="{DC83E871-27BF-49D6-9497-96B2E7AED7B4}">
      <dgm:prSet/>
      <dgm:spPr/>
    </dgm:pt>
    <dgm:pt modelId="{2D5216C9-2B95-4757-AFF9-9DBA2791002F}" type="pres">
      <dgm:prSet presAssocID="{2C85323A-6BCD-4F8B-ACD9-AA64FC8F9BE7}" presName="diagram" presStyleCnt="0">
        <dgm:presLayoutVars>
          <dgm:dir/>
          <dgm:resizeHandles val="exact"/>
        </dgm:presLayoutVars>
      </dgm:prSet>
      <dgm:spPr/>
      <dgm:t>
        <a:bodyPr/>
        <a:lstStyle/>
        <a:p>
          <a:endParaRPr lang="en-US"/>
        </a:p>
      </dgm:t>
    </dgm:pt>
    <dgm:pt modelId="{960F6BAB-4DDD-4C23-B0CB-5D468DAC2F2B}" type="pres">
      <dgm:prSet presAssocID="{D143B605-5CDD-42F7-B0BE-A7528CF323FB}" presName="node" presStyleLbl="node1" presStyleIdx="0" presStyleCnt="5">
        <dgm:presLayoutVars>
          <dgm:bulletEnabled val="1"/>
        </dgm:presLayoutVars>
      </dgm:prSet>
      <dgm:spPr/>
      <dgm:t>
        <a:bodyPr/>
        <a:lstStyle/>
        <a:p>
          <a:endParaRPr lang="en-US"/>
        </a:p>
      </dgm:t>
    </dgm:pt>
    <dgm:pt modelId="{B53E4F1A-41A0-45B5-8BA3-E87AF1F4E65F}" type="pres">
      <dgm:prSet presAssocID="{7B9BCAB1-96B4-44F3-B39D-74D09492487C}" presName="sibTrans" presStyleCnt="0"/>
      <dgm:spPr/>
    </dgm:pt>
    <dgm:pt modelId="{AE9CE742-6B9B-49A4-95D4-6674D8AD81D7}" type="pres">
      <dgm:prSet presAssocID="{28B2CEE7-4C1F-4503-BE1D-D6FD7FAF24BC}" presName="node" presStyleLbl="node1" presStyleIdx="1" presStyleCnt="5">
        <dgm:presLayoutVars>
          <dgm:bulletEnabled val="1"/>
        </dgm:presLayoutVars>
      </dgm:prSet>
      <dgm:spPr/>
      <dgm:t>
        <a:bodyPr/>
        <a:lstStyle/>
        <a:p>
          <a:endParaRPr lang="en-US"/>
        </a:p>
      </dgm:t>
    </dgm:pt>
    <dgm:pt modelId="{26F70890-F628-4205-93C4-DC71B83B1EED}" type="pres">
      <dgm:prSet presAssocID="{C73B4217-B8EB-43C3-B7BF-E927D54A3CB9}" presName="sibTrans" presStyleCnt="0"/>
      <dgm:spPr/>
    </dgm:pt>
    <dgm:pt modelId="{230F89DA-5BF4-495A-88DB-2FD1C0EC85A2}" type="pres">
      <dgm:prSet presAssocID="{24899350-B909-4CBC-8C9A-F0AA8D0DB253}" presName="node" presStyleLbl="node1" presStyleIdx="2" presStyleCnt="5">
        <dgm:presLayoutVars>
          <dgm:bulletEnabled val="1"/>
        </dgm:presLayoutVars>
      </dgm:prSet>
      <dgm:spPr/>
      <dgm:t>
        <a:bodyPr/>
        <a:lstStyle/>
        <a:p>
          <a:endParaRPr lang="en-US"/>
        </a:p>
      </dgm:t>
    </dgm:pt>
    <dgm:pt modelId="{99759B0C-2FD8-49CE-A505-71FF18393895}" type="pres">
      <dgm:prSet presAssocID="{93FE8145-4932-4B66-92AC-6981100428D5}" presName="sibTrans" presStyleCnt="0"/>
      <dgm:spPr/>
    </dgm:pt>
    <dgm:pt modelId="{121531BD-9041-4F97-A57B-9D1B45B12366}" type="pres">
      <dgm:prSet presAssocID="{1F88C737-7DF0-49D4-AB5B-A2D1D6D28028}" presName="node" presStyleLbl="node1" presStyleIdx="3" presStyleCnt="5">
        <dgm:presLayoutVars>
          <dgm:bulletEnabled val="1"/>
        </dgm:presLayoutVars>
      </dgm:prSet>
      <dgm:spPr/>
      <dgm:t>
        <a:bodyPr/>
        <a:lstStyle/>
        <a:p>
          <a:endParaRPr lang="en-US"/>
        </a:p>
      </dgm:t>
    </dgm:pt>
    <dgm:pt modelId="{940CCEB9-CAC4-4E30-8587-7EA6F75D4A14}" type="pres">
      <dgm:prSet presAssocID="{50160B41-9073-4B2C-BFC1-9A5583A8CB42}" presName="sibTrans" presStyleCnt="0"/>
      <dgm:spPr/>
    </dgm:pt>
    <dgm:pt modelId="{D8BF2B23-BAE1-4668-B294-D8CFEA9B5523}" type="pres">
      <dgm:prSet presAssocID="{78ED3F68-55A4-4492-96CE-642334C7388F}" presName="node" presStyleLbl="node1" presStyleIdx="4" presStyleCnt="5">
        <dgm:presLayoutVars>
          <dgm:bulletEnabled val="1"/>
        </dgm:presLayoutVars>
      </dgm:prSet>
      <dgm:spPr/>
      <dgm:t>
        <a:bodyPr/>
        <a:lstStyle/>
        <a:p>
          <a:endParaRPr lang="en-US"/>
        </a:p>
      </dgm:t>
    </dgm:pt>
  </dgm:ptLst>
  <dgm:cxnLst>
    <dgm:cxn modelId="{87C1988E-CBFD-47C5-A126-FCEF8EFE8DF5}" type="presOf" srcId="{2C85323A-6BCD-4F8B-ACD9-AA64FC8F9BE7}" destId="{2D5216C9-2B95-4757-AFF9-9DBA2791002F}" srcOrd="0" destOrd="0" presId="urn:microsoft.com/office/officeart/2005/8/layout/default"/>
    <dgm:cxn modelId="{DC83E871-27BF-49D6-9497-96B2E7AED7B4}" srcId="{2C85323A-6BCD-4F8B-ACD9-AA64FC8F9BE7}" destId="{78ED3F68-55A4-4492-96CE-642334C7388F}" srcOrd="4" destOrd="0" parTransId="{836FA5F8-70B2-4DD0-9076-C372554FC760}" sibTransId="{B2062F85-CE96-428B-ABE4-A7927662B019}"/>
    <dgm:cxn modelId="{75860DAF-02D2-4015-B725-7CCEDBF865D7}" srcId="{2C85323A-6BCD-4F8B-ACD9-AA64FC8F9BE7}" destId="{1F88C737-7DF0-49D4-AB5B-A2D1D6D28028}" srcOrd="3" destOrd="0" parTransId="{0FCE3CEA-9AB8-4177-A7FA-B2D04133A625}" sibTransId="{50160B41-9073-4B2C-BFC1-9A5583A8CB42}"/>
    <dgm:cxn modelId="{30D2F0F8-823E-46F4-9CEA-4F8422D5A20C}" type="presOf" srcId="{24899350-B909-4CBC-8C9A-F0AA8D0DB253}" destId="{230F89DA-5BF4-495A-88DB-2FD1C0EC85A2}" srcOrd="0" destOrd="0" presId="urn:microsoft.com/office/officeart/2005/8/layout/default"/>
    <dgm:cxn modelId="{5F7C52DF-6721-46B2-AE53-704DF3BBDB7E}" srcId="{2C85323A-6BCD-4F8B-ACD9-AA64FC8F9BE7}" destId="{24899350-B909-4CBC-8C9A-F0AA8D0DB253}" srcOrd="2" destOrd="0" parTransId="{962DD137-06E6-4DBD-874F-6E55CA18DEA4}" sibTransId="{93FE8145-4932-4B66-92AC-6981100428D5}"/>
    <dgm:cxn modelId="{25E2BFD9-B25D-4E4E-8BF2-B967290EEDE7}" srcId="{2C85323A-6BCD-4F8B-ACD9-AA64FC8F9BE7}" destId="{28B2CEE7-4C1F-4503-BE1D-D6FD7FAF24BC}" srcOrd="1" destOrd="0" parTransId="{B5F3A3E6-B844-4514-B2EA-9606F6DB9D14}" sibTransId="{C73B4217-B8EB-43C3-B7BF-E927D54A3CB9}"/>
    <dgm:cxn modelId="{4BEB7E8D-1DD0-48A4-BA88-D948268043E3}" type="presOf" srcId="{28B2CEE7-4C1F-4503-BE1D-D6FD7FAF24BC}" destId="{AE9CE742-6B9B-49A4-95D4-6674D8AD81D7}" srcOrd="0" destOrd="0" presId="urn:microsoft.com/office/officeart/2005/8/layout/default"/>
    <dgm:cxn modelId="{D0E19A38-AA3C-45F6-86CC-883B044E8033}" type="presOf" srcId="{D143B605-5CDD-42F7-B0BE-A7528CF323FB}" destId="{960F6BAB-4DDD-4C23-B0CB-5D468DAC2F2B}" srcOrd="0" destOrd="0" presId="urn:microsoft.com/office/officeart/2005/8/layout/default"/>
    <dgm:cxn modelId="{837E706A-944F-42C5-9B4B-AFFF495499ED}" srcId="{2C85323A-6BCD-4F8B-ACD9-AA64FC8F9BE7}" destId="{D143B605-5CDD-42F7-B0BE-A7528CF323FB}" srcOrd="0" destOrd="0" parTransId="{3BAD4325-C368-4B58-A108-9F3C2C9860E3}" sibTransId="{7B9BCAB1-96B4-44F3-B39D-74D09492487C}"/>
    <dgm:cxn modelId="{7A6748DC-2355-4D9D-B03E-037D4850C749}" type="presOf" srcId="{E871CDA3-EB61-4857-9101-B2A438236DE4}" destId="{AE9CE742-6B9B-49A4-95D4-6674D8AD81D7}" srcOrd="0" destOrd="1" presId="urn:microsoft.com/office/officeart/2005/8/layout/default"/>
    <dgm:cxn modelId="{6CC68CAA-1EDF-4E7A-9BA6-D1727F78AD37}" srcId="{28B2CEE7-4C1F-4503-BE1D-D6FD7FAF24BC}" destId="{E871CDA3-EB61-4857-9101-B2A438236DE4}" srcOrd="0" destOrd="0" parTransId="{7EB3B573-11D1-494A-92D3-82712651BAF7}" sibTransId="{DBED26D1-06B0-47AA-8BA8-EBC2211540DF}"/>
    <dgm:cxn modelId="{9C6C1728-D7CB-424C-8FEA-77794816A303}" type="presOf" srcId="{1F88C737-7DF0-49D4-AB5B-A2D1D6D28028}" destId="{121531BD-9041-4F97-A57B-9D1B45B12366}" srcOrd="0" destOrd="0" presId="urn:microsoft.com/office/officeart/2005/8/layout/default"/>
    <dgm:cxn modelId="{E6A393EA-CB9B-492D-9104-B006B7EDC550}" type="presOf" srcId="{78ED3F68-55A4-4492-96CE-642334C7388F}" destId="{D8BF2B23-BAE1-4668-B294-D8CFEA9B5523}" srcOrd="0" destOrd="0" presId="urn:microsoft.com/office/officeart/2005/8/layout/default"/>
    <dgm:cxn modelId="{FC0FCF3F-F108-405E-9556-E97B204EB1BF}" type="presParOf" srcId="{2D5216C9-2B95-4757-AFF9-9DBA2791002F}" destId="{960F6BAB-4DDD-4C23-B0CB-5D468DAC2F2B}" srcOrd="0" destOrd="0" presId="urn:microsoft.com/office/officeart/2005/8/layout/default"/>
    <dgm:cxn modelId="{7F95EB21-2AF0-4AD7-A4C3-E335FE421612}" type="presParOf" srcId="{2D5216C9-2B95-4757-AFF9-9DBA2791002F}" destId="{B53E4F1A-41A0-45B5-8BA3-E87AF1F4E65F}" srcOrd="1" destOrd="0" presId="urn:microsoft.com/office/officeart/2005/8/layout/default"/>
    <dgm:cxn modelId="{97CB20EB-6CC5-4293-A063-8FB89454E6F1}" type="presParOf" srcId="{2D5216C9-2B95-4757-AFF9-9DBA2791002F}" destId="{AE9CE742-6B9B-49A4-95D4-6674D8AD81D7}" srcOrd="2" destOrd="0" presId="urn:microsoft.com/office/officeart/2005/8/layout/default"/>
    <dgm:cxn modelId="{9E096532-77BA-403D-A8C7-301D88038127}" type="presParOf" srcId="{2D5216C9-2B95-4757-AFF9-9DBA2791002F}" destId="{26F70890-F628-4205-93C4-DC71B83B1EED}" srcOrd="3" destOrd="0" presId="urn:microsoft.com/office/officeart/2005/8/layout/default"/>
    <dgm:cxn modelId="{F0BAEE26-55BF-4140-8CFF-BA8C0589EEA4}" type="presParOf" srcId="{2D5216C9-2B95-4757-AFF9-9DBA2791002F}" destId="{230F89DA-5BF4-495A-88DB-2FD1C0EC85A2}" srcOrd="4" destOrd="0" presId="urn:microsoft.com/office/officeart/2005/8/layout/default"/>
    <dgm:cxn modelId="{78C44F68-009C-4560-8E95-212D74D87D09}" type="presParOf" srcId="{2D5216C9-2B95-4757-AFF9-9DBA2791002F}" destId="{99759B0C-2FD8-49CE-A505-71FF18393895}" srcOrd="5" destOrd="0" presId="urn:microsoft.com/office/officeart/2005/8/layout/default"/>
    <dgm:cxn modelId="{1D263402-D9FC-4199-AE4D-18B58CBAEC8B}" type="presParOf" srcId="{2D5216C9-2B95-4757-AFF9-9DBA2791002F}" destId="{121531BD-9041-4F97-A57B-9D1B45B12366}" srcOrd="6" destOrd="0" presId="urn:microsoft.com/office/officeart/2005/8/layout/default"/>
    <dgm:cxn modelId="{B7948F1D-D80D-4BB6-B530-1B7C154C622B}" type="presParOf" srcId="{2D5216C9-2B95-4757-AFF9-9DBA2791002F}" destId="{940CCEB9-CAC4-4E30-8587-7EA6F75D4A14}" srcOrd="7" destOrd="0" presId="urn:microsoft.com/office/officeart/2005/8/layout/default"/>
    <dgm:cxn modelId="{65CD7D71-8B56-40A4-A8E2-92579E10FB87}" type="presParOf" srcId="{2D5216C9-2B95-4757-AFF9-9DBA2791002F}" destId="{D8BF2B23-BAE1-4668-B294-D8CFEA9B552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6A323F-F307-4D30-8CD5-7CDA4FCB91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0312CD-C423-406E-B7DA-004B047436F9}">
      <dgm:prSet phldrT="[Text]"/>
      <dgm:spPr/>
      <dgm:t>
        <a:bodyPr/>
        <a:lstStyle/>
        <a:p>
          <a:r>
            <a:rPr lang="en-US" dirty="0" smtClean="0"/>
            <a:t>Isolation/”Invisibility”</a:t>
          </a:r>
          <a:endParaRPr lang="en-US" dirty="0"/>
        </a:p>
      </dgm:t>
    </dgm:pt>
    <dgm:pt modelId="{72475EAB-D0E4-43DC-AFD8-7D94EE681645}" type="parTrans" cxnId="{53A04CAB-6817-433C-B0BC-E5177978E213}">
      <dgm:prSet/>
      <dgm:spPr/>
      <dgm:t>
        <a:bodyPr/>
        <a:lstStyle/>
        <a:p>
          <a:endParaRPr lang="en-US"/>
        </a:p>
      </dgm:t>
    </dgm:pt>
    <dgm:pt modelId="{42A7F153-EC98-490A-8CDA-E180C1A01FBB}" type="sibTrans" cxnId="{53A04CAB-6817-433C-B0BC-E5177978E213}">
      <dgm:prSet/>
      <dgm:spPr/>
      <dgm:t>
        <a:bodyPr/>
        <a:lstStyle/>
        <a:p>
          <a:endParaRPr lang="en-US"/>
        </a:p>
      </dgm:t>
    </dgm:pt>
    <dgm:pt modelId="{DBC18608-A3AD-49ED-9AE5-997100DCF001}">
      <dgm:prSet/>
      <dgm:spPr/>
      <dgm:t>
        <a:bodyPr/>
        <a:lstStyle/>
        <a:p>
          <a:r>
            <a:rPr lang="en-US" smtClean="0"/>
            <a:t>Infrastructure</a:t>
          </a:r>
          <a:endParaRPr lang="en-US" dirty="0" smtClean="0"/>
        </a:p>
      </dgm:t>
    </dgm:pt>
    <dgm:pt modelId="{A86141B6-3F36-4CE6-9AC3-F73C47CD7146}" type="parTrans" cxnId="{0E438866-6217-4016-B20C-AF99E1357654}">
      <dgm:prSet/>
      <dgm:spPr/>
      <dgm:t>
        <a:bodyPr/>
        <a:lstStyle/>
        <a:p>
          <a:endParaRPr lang="en-US"/>
        </a:p>
      </dgm:t>
    </dgm:pt>
    <dgm:pt modelId="{A1FEC9E0-252F-45BC-B4EA-E43328354886}" type="sibTrans" cxnId="{0E438866-6217-4016-B20C-AF99E1357654}">
      <dgm:prSet/>
      <dgm:spPr/>
      <dgm:t>
        <a:bodyPr/>
        <a:lstStyle/>
        <a:p>
          <a:endParaRPr lang="en-US"/>
        </a:p>
      </dgm:t>
    </dgm:pt>
    <dgm:pt modelId="{2FEAB58C-7A95-4E9C-ADAE-3F6130559980}">
      <dgm:prSet/>
      <dgm:spPr/>
      <dgm:t>
        <a:bodyPr/>
        <a:lstStyle/>
        <a:p>
          <a:r>
            <a:rPr lang="en-US" dirty="0" smtClean="0"/>
            <a:t>Resource and Service Shortages</a:t>
          </a:r>
        </a:p>
      </dgm:t>
    </dgm:pt>
    <dgm:pt modelId="{DE44390B-726E-4908-B6E9-A084425208DE}" type="parTrans" cxnId="{F8AFAB20-0DD6-4080-A007-E840962D97E4}">
      <dgm:prSet/>
      <dgm:spPr/>
      <dgm:t>
        <a:bodyPr/>
        <a:lstStyle/>
        <a:p>
          <a:endParaRPr lang="en-US"/>
        </a:p>
      </dgm:t>
    </dgm:pt>
    <dgm:pt modelId="{850E40E3-EC3E-4940-9E81-DD1CA1A57A88}" type="sibTrans" cxnId="{F8AFAB20-0DD6-4080-A007-E840962D97E4}">
      <dgm:prSet/>
      <dgm:spPr/>
      <dgm:t>
        <a:bodyPr/>
        <a:lstStyle/>
        <a:p>
          <a:endParaRPr lang="en-US"/>
        </a:p>
      </dgm:t>
    </dgm:pt>
    <dgm:pt modelId="{9B7B08B5-B691-439A-9A72-018AAF3DFEE5}">
      <dgm:prSet/>
      <dgm:spPr/>
      <dgm:t>
        <a:bodyPr/>
        <a:lstStyle/>
        <a:p>
          <a:r>
            <a:rPr lang="en-US" dirty="0" smtClean="0"/>
            <a:t>Transportation</a:t>
          </a:r>
        </a:p>
      </dgm:t>
    </dgm:pt>
    <dgm:pt modelId="{78D3EDE5-CE58-4E4B-8627-BF827008098F}" type="parTrans" cxnId="{F7B6329D-1DD7-4448-8138-1EB5646A4EBF}">
      <dgm:prSet/>
      <dgm:spPr/>
      <dgm:t>
        <a:bodyPr/>
        <a:lstStyle/>
        <a:p>
          <a:endParaRPr lang="en-US"/>
        </a:p>
      </dgm:t>
    </dgm:pt>
    <dgm:pt modelId="{6D59C3AA-0BD7-4393-9CCC-0C1B4EB24445}" type="sibTrans" cxnId="{F7B6329D-1DD7-4448-8138-1EB5646A4EBF}">
      <dgm:prSet/>
      <dgm:spPr/>
      <dgm:t>
        <a:bodyPr/>
        <a:lstStyle/>
        <a:p>
          <a:endParaRPr lang="en-US"/>
        </a:p>
      </dgm:t>
    </dgm:pt>
    <dgm:pt modelId="{CFDD9183-E3BD-402F-959E-5E4BB4AC5142}">
      <dgm:prSet/>
      <dgm:spPr/>
      <dgm:t>
        <a:bodyPr/>
        <a:lstStyle/>
        <a:p>
          <a:r>
            <a:rPr lang="en-US" dirty="0" smtClean="0"/>
            <a:t>Affordable Housing</a:t>
          </a:r>
        </a:p>
      </dgm:t>
    </dgm:pt>
    <dgm:pt modelId="{30356934-3BE5-41BA-AAB6-366C458603EF}" type="parTrans" cxnId="{76035305-9FF2-4454-B0FC-A2CDD5AAC722}">
      <dgm:prSet/>
      <dgm:spPr/>
      <dgm:t>
        <a:bodyPr/>
        <a:lstStyle/>
        <a:p>
          <a:endParaRPr lang="en-US"/>
        </a:p>
      </dgm:t>
    </dgm:pt>
    <dgm:pt modelId="{DA09F7D4-001B-46F5-956D-B37A6181AC69}" type="sibTrans" cxnId="{76035305-9FF2-4454-B0FC-A2CDD5AAC722}">
      <dgm:prSet/>
      <dgm:spPr/>
      <dgm:t>
        <a:bodyPr/>
        <a:lstStyle/>
        <a:p>
          <a:endParaRPr lang="en-US"/>
        </a:p>
      </dgm:t>
    </dgm:pt>
    <dgm:pt modelId="{0FF9BC58-6269-4AC3-92D8-336B91561D37}" type="pres">
      <dgm:prSet presAssocID="{976A323F-F307-4D30-8CD5-7CDA4FCB9191}" presName="linear" presStyleCnt="0">
        <dgm:presLayoutVars>
          <dgm:animLvl val="lvl"/>
          <dgm:resizeHandles val="exact"/>
        </dgm:presLayoutVars>
      </dgm:prSet>
      <dgm:spPr/>
      <dgm:t>
        <a:bodyPr/>
        <a:lstStyle/>
        <a:p>
          <a:endParaRPr lang="en-US"/>
        </a:p>
      </dgm:t>
    </dgm:pt>
    <dgm:pt modelId="{A845C78E-9ED6-416F-93DE-03F468CB2A71}" type="pres">
      <dgm:prSet presAssocID="{180312CD-C423-406E-B7DA-004B047436F9}" presName="parentText" presStyleLbl="node1" presStyleIdx="0" presStyleCnt="5">
        <dgm:presLayoutVars>
          <dgm:chMax val="0"/>
          <dgm:bulletEnabled val="1"/>
        </dgm:presLayoutVars>
      </dgm:prSet>
      <dgm:spPr/>
      <dgm:t>
        <a:bodyPr/>
        <a:lstStyle/>
        <a:p>
          <a:endParaRPr lang="en-US"/>
        </a:p>
      </dgm:t>
    </dgm:pt>
    <dgm:pt modelId="{571EB1B6-E8A1-4A4A-891E-CFBA1079C2EC}" type="pres">
      <dgm:prSet presAssocID="{42A7F153-EC98-490A-8CDA-E180C1A01FBB}" presName="spacer" presStyleCnt="0"/>
      <dgm:spPr/>
    </dgm:pt>
    <dgm:pt modelId="{37401F67-7991-48AC-9A0E-CD726FD18E8E}" type="pres">
      <dgm:prSet presAssocID="{DBC18608-A3AD-49ED-9AE5-997100DCF001}" presName="parentText" presStyleLbl="node1" presStyleIdx="1" presStyleCnt="5">
        <dgm:presLayoutVars>
          <dgm:chMax val="0"/>
          <dgm:bulletEnabled val="1"/>
        </dgm:presLayoutVars>
      </dgm:prSet>
      <dgm:spPr/>
      <dgm:t>
        <a:bodyPr/>
        <a:lstStyle/>
        <a:p>
          <a:endParaRPr lang="en-US"/>
        </a:p>
      </dgm:t>
    </dgm:pt>
    <dgm:pt modelId="{ED30E6B2-E9D2-4B3F-9FA4-C72DC4E20307}" type="pres">
      <dgm:prSet presAssocID="{A1FEC9E0-252F-45BC-B4EA-E43328354886}" presName="spacer" presStyleCnt="0"/>
      <dgm:spPr/>
    </dgm:pt>
    <dgm:pt modelId="{5B4638CF-FD17-47FE-8A6D-A7A5C66CC567}" type="pres">
      <dgm:prSet presAssocID="{2FEAB58C-7A95-4E9C-ADAE-3F6130559980}" presName="parentText" presStyleLbl="node1" presStyleIdx="2" presStyleCnt="5">
        <dgm:presLayoutVars>
          <dgm:chMax val="0"/>
          <dgm:bulletEnabled val="1"/>
        </dgm:presLayoutVars>
      </dgm:prSet>
      <dgm:spPr/>
      <dgm:t>
        <a:bodyPr/>
        <a:lstStyle/>
        <a:p>
          <a:endParaRPr lang="en-US"/>
        </a:p>
      </dgm:t>
    </dgm:pt>
    <dgm:pt modelId="{9E21D1E7-CD1D-47EE-B150-6D1AE134C7EE}" type="pres">
      <dgm:prSet presAssocID="{850E40E3-EC3E-4940-9E81-DD1CA1A57A88}" presName="spacer" presStyleCnt="0"/>
      <dgm:spPr/>
    </dgm:pt>
    <dgm:pt modelId="{00035C30-9D97-4C6D-9A22-B99A2B16189E}" type="pres">
      <dgm:prSet presAssocID="{9B7B08B5-B691-439A-9A72-018AAF3DFEE5}" presName="parentText" presStyleLbl="node1" presStyleIdx="3" presStyleCnt="5">
        <dgm:presLayoutVars>
          <dgm:chMax val="0"/>
          <dgm:bulletEnabled val="1"/>
        </dgm:presLayoutVars>
      </dgm:prSet>
      <dgm:spPr/>
      <dgm:t>
        <a:bodyPr/>
        <a:lstStyle/>
        <a:p>
          <a:endParaRPr lang="en-US"/>
        </a:p>
      </dgm:t>
    </dgm:pt>
    <dgm:pt modelId="{ECEDEB0A-1D59-4B2D-9725-3B82729040DD}" type="pres">
      <dgm:prSet presAssocID="{6D59C3AA-0BD7-4393-9CCC-0C1B4EB24445}" presName="spacer" presStyleCnt="0"/>
      <dgm:spPr/>
    </dgm:pt>
    <dgm:pt modelId="{E8D9FD25-E03B-4FFD-AA33-4EBE37D24F8D}" type="pres">
      <dgm:prSet presAssocID="{CFDD9183-E3BD-402F-959E-5E4BB4AC5142}" presName="parentText" presStyleLbl="node1" presStyleIdx="4" presStyleCnt="5">
        <dgm:presLayoutVars>
          <dgm:chMax val="0"/>
          <dgm:bulletEnabled val="1"/>
        </dgm:presLayoutVars>
      </dgm:prSet>
      <dgm:spPr/>
      <dgm:t>
        <a:bodyPr/>
        <a:lstStyle/>
        <a:p>
          <a:endParaRPr lang="en-US"/>
        </a:p>
      </dgm:t>
    </dgm:pt>
  </dgm:ptLst>
  <dgm:cxnLst>
    <dgm:cxn modelId="{F7B6329D-1DD7-4448-8138-1EB5646A4EBF}" srcId="{976A323F-F307-4D30-8CD5-7CDA4FCB9191}" destId="{9B7B08B5-B691-439A-9A72-018AAF3DFEE5}" srcOrd="3" destOrd="0" parTransId="{78D3EDE5-CE58-4E4B-8627-BF827008098F}" sibTransId="{6D59C3AA-0BD7-4393-9CCC-0C1B4EB24445}"/>
    <dgm:cxn modelId="{74EE9202-407B-4863-8022-79BD1D855BEB}" type="presOf" srcId="{976A323F-F307-4D30-8CD5-7CDA4FCB9191}" destId="{0FF9BC58-6269-4AC3-92D8-336B91561D37}" srcOrd="0" destOrd="0" presId="urn:microsoft.com/office/officeart/2005/8/layout/vList2"/>
    <dgm:cxn modelId="{B8BCD6EC-1379-495E-86A4-B7DB9EFA3982}" type="presOf" srcId="{DBC18608-A3AD-49ED-9AE5-997100DCF001}" destId="{37401F67-7991-48AC-9A0E-CD726FD18E8E}" srcOrd="0" destOrd="0" presId="urn:microsoft.com/office/officeart/2005/8/layout/vList2"/>
    <dgm:cxn modelId="{B5B055B8-ED20-488D-8A6E-614DD1BB8AF3}" type="presOf" srcId="{9B7B08B5-B691-439A-9A72-018AAF3DFEE5}" destId="{00035C30-9D97-4C6D-9A22-B99A2B16189E}" srcOrd="0" destOrd="0" presId="urn:microsoft.com/office/officeart/2005/8/layout/vList2"/>
    <dgm:cxn modelId="{38ADB30F-469D-4A1B-8F46-4F2084045D7C}" type="presOf" srcId="{CFDD9183-E3BD-402F-959E-5E4BB4AC5142}" destId="{E8D9FD25-E03B-4FFD-AA33-4EBE37D24F8D}" srcOrd="0" destOrd="0" presId="urn:microsoft.com/office/officeart/2005/8/layout/vList2"/>
    <dgm:cxn modelId="{0E438866-6217-4016-B20C-AF99E1357654}" srcId="{976A323F-F307-4D30-8CD5-7CDA4FCB9191}" destId="{DBC18608-A3AD-49ED-9AE5-997100DCF001}" srcOrd="1" destOrd="0" parTransId="{A86141B6-3F36-4CE6-9AC3-F73C47CD7146}" sibTransId="{A1FEC9E0-252F-45BC-B4EA-E43328354886}"/>
    <dgm:cxn modelId="{F8AFAB20-0DD6-4080-A007-E840962D97E4}" srcId="{976A323F-F307-4D30-8CD5-7CDA4FCB9191}" destId="{2FEAB58C-7A95-4E9C-ADAE-3F6130559980}" srcOrd="2" destOrd="0" parTransId="{DE44390B-726E-4908-B6E9-A084425208DE}" sibTransId="{850E40E3-EC3E-4940-9E81-DD1CA1A57A88}"/>
    <dgm:cxn modelId="{A1FE7103-FB43-4CA9-9FA9-C077EB21EE24}" type="presOf" srcId="{180312CD-C423-406E-B7DA-004B047436F9}" destId="{A845C78E-9ED6-416F-93DE-03F468CB2A71}" srcOrd="0" destOrd="0" presId="urn:microsoft.com/office/officeart/2005/8/layout/vList2"/>
    <dgm:cxn modelId="{76035305-9FF2-4454-B0FC-A2CDD5AAC722}" srcId="{976A323F-F307-4D30-8CD5-7CDA4FCB9191}" destId="{CFDD9183-E3BD-402F-959E-5E4BB4AC5142}" srcOrd="4" destOrd="0" parTransId="{30356934-3BE5-41BA-AAB6-366C458603EF}" sibTransId="{DA09F7D4-001B-46F5-956D-B37A6181AC69}"/>
    <dgm:cxn modelId="{67C95DDE-7A95-4BE3-AC07-991F13734535}" type="presOf" srcId="{2FEAB58C-7A95-4E9C-ADAE-3F6130559980}" destId="{5B4638CF-FD17-47FE-8A6D-A7A5C66CC567}" srcOrd="0" destOrd="0" presId="urn:microsoft.com/office/officeart/2005/8/layout/vList2"/>
    <dgm:cxn modelId="{53A04CAB-6817-433C-B0BC-E5177978E213}" srcId="{976A323F-F307-4D30-8CD5-7CDA4FCB9191}" destId="{180312CD-C423-406E-B7DA-004B047436F9}" srcOrd="0" destOrd="0" parTransId="{72475EAB-D0E4-43DC-AFD8-7D94EE681645}" sibTransId="{42A7F153-EC98-490A-8CDA-E180C1A01FBB}"/>
    <dgm:cxn modelId="{B72AD970-9979-415D-A709-F452494596BA}" type="presParOf" srcId="{0FF9BC58-6269-4AC3-92D8-336B91561D37}" destId="{A845C78E-9ED6-416F-93DE-03F468CB2A71}" srcOrd="0" destOrd="0" presId="urn:microsoft.com/office/officeart/2005/8/layout/vList2"/>
    <dgm:cxn modelId="{C3DFB250-D1CB-49AF-AF9C-0032C03F1829}" type="presParOf" srcId="{0FF9BC58-6269-4AC3-92D8-336B91561D37}" destId="{571EB1B6-E8A1-4A4A-891E-CFBA1079C2EC}" srcOrd="1" destOrd="0" presId="urn:microsoft.com/office/officeart/2005/8/layout/vList2"/>
    <dgm:cxn modelId="{55B50819-7281-449B-9BB0-BF1371659222}" type="presParOf" srcId="{0FF9BC58-6269-4AC3-92D8-336B91561D37}" destId="{37401F67-7991-48AC-9A0E-CD726FD18E8E}" srcOrd="2" destOrd="0" presId="urn:microsoft.com/office/officeart/2005/8/layout/vList2"/>
    <dgm:cxn modelId="{DB67DC6B-6B37-45C4-90A6-48F997ACA6A7}" type="presParOf" srcId="{0FF9BC58-6269-4AC3-92D8-336B91561D37}" destId="{ED30E6B2-E9D2-4B3F-9FA4-C72DC4E20307}" srcOrd="3" destOrd="0" presId="urn:microsoft.com/office/officeart/2005/8/layout/vList2"/>
    <dgm:cxn modelId="{7A6FB57C-C1B1-4A10-A8FA-79E5A4B3497D}" type="presParOf" srcId="{0FF9BC58-6269-4AC3-92D8-336B91561D37}" destId="{5B4638CF-FD17-47FE-8A6D-A7A5C66CC567}" srcOrd="4" destOrd="0" presId="urn:microsoft.com/office/officeart/2005/8/layout/vList2"/>
    <dgm:cxn modelId="{51D2BDA2-3CA0-45EF-BD51-B5A51F5489A6}" type="presParOf" srcId="{0FF9BC58-6269-4AC3-92D8-336B91561D37}" destId="{9E21D1E7-CD1D-47EE-B150-6D1AE134C7EE}" srcOrd="5" destOrd="0" presId="urn:microsoft.com/office/officeart/2005/8/layout/vList2"/>
    <dgm:cxn modelId="{3682058C-3911-4D27-BE9A-4801F3900A14}" type="presParOf" srcId="{0FF9BC58-6269-4AC3-92D8-336B91561D37}" destId="{00035C30-9D97-4C6D-9A22-B99A2B16189E}" srcOrd="6" destOrd="0" presId="urn:microsoft.com/office/officeart/2005/8/layout/vList2"/>
    <dgm:cxn modelId="{3F7ECB3B-F523-49AE-8E9B-E7E639BAFD0A}" type="presParOf" srcId="{0FF9BC58-6269-4AC3-92D8-336B91561D37}" destId="{ECEDEB0A-1D59-4B2D-9725-3B82729040DD}" srcOrd="7" destOrd="0" presId="urn:microsoft.com/office/officeart/2005/8/layout/vList2"/>
    <dgm:cxn modelId="{16141007-D7A7-495B-B606-35587F163E1F}" type="presParOf" srcId="{0FF9BC58-6269-4AC3-92D8-336B91561D37}" destId="{E8D9FD25-E03B-4FFD-AA33-4EBE37D24F8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D6F9B-7721-43BA-AB87-BE8B069E01A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371D7CF-3BE1-425D-B311-712116547D98}">
      <dgm:prSet phldrT="[Text]"/>
      <dgm:spPr/>
      <dgm:t>
        <a:bodyPr/>
        <a:lstStyle/>
        <a:p>
          <a:r>
            <a:rPr lang="en-US" dirty="0" smtClean="0"/>
            <a:t>HOPE Project</a:t>
          </a:r>
          <a:endParaRPr lang="en-US" dirty="0"/>
        </a:p>
      </dgm:t>
    </dgm:pt>
    <dgm:pt modelId="{3414E646-3F6E-45D5-BB62-B7FA130AFCC9}" type="parTrans" cxnId="{02FCA438-C8B5-49A3-8095-B807E7FC57E8}">
      <dgm:prSet/>
      <dgm:spPr/>
      <dgm:t>
        <a:bodyPr/>
        <a:lstStyle/>
        <a:p>
          <a:endParaRPr lang="en-US"/>
        </a:p>
      </dgm:t>
    </dgm:pt>
    <dgm:pt modelId="{93E3CDB3-32E5-4FCD-98FB-E5457FF5A88F}" type="sibTrans" cxnId="{02FCA438-C8B5-49A3-8095-B807E7FC57E8}">
      <dgm:prSet/>
      <dgm:spPr/>
      <dgm:t>
        <a:bodyPr/>
        <a:lstStyle/>
        <a:p>
          <a:endParaRPr lang="en-US"/>
        </a:p>
      </dgm:t>
    </dgm:pt>
    <dgm:pt modelId="{36D202A3-B382-4D75-A1D0-9EFEACCD0045}">
      <dgm:prSet phldrT="[Text]"/>
      <dgm:spPr/>
      <dgm:t>
        <a:bodyPr/>
        <a:lstStyle/>
        <a:p>
          <a:r>
            <a:rPr lang="en-US" dirty="0" smtClean="0"/>
            <a:t>2003-2005 $8 million from SSA </a:t>
          </a:r>
          <a:endParaRPr lang="en-US" dirty="0"/>
        </a:p>
      </dgm:t>
    </dgm:pt>
    <dgm:pt modelId="{0BD3618F-EF2A-4023-B888-25A1476682B1}" type="parTrans" cxnId="{7CEDEF42-FEC5-41B0-B4BD-AEC6A2CF0442}">
      <dgm:prSet/>
      <dgm:spPr/>
      <dgm:t>
        <a:bodyPr/>
        <a:lstStyle/>
        <a:p>
          <a:endParaRPr lang="en-US"/>
        </a:p>
      </dgm:t>
    </dgm:pt>
    <dgm:pt modelId="{EB831263-37A9-4012-9125-E571511F61F8}" type="sibTrans" cxnId="{7CEDEF42-FEC5-41B0-B4BD-AEC6A2CF0442}">
      <dgm:prSet/>
      <dgm:spPr/>
      <dgm:t>
        <a:bodyPr/>
        <a:lstStyle/>
        <a:p>
          <a:endParaRPr lang="en-US"/>
        </a:p>
      </dgm:t>
    </dgm:pt>
    <dgm:pt modelId="{D2A8D107-1420-418C-A7B9-C9BE7A9825B4}">
      <dgm:prSet phldrT="[Text]"/>
      <dgm:spPr/>
      <dgm:t>
        <a:bodyPr/>
        <a:lstStyle/>
        <a:p>
          <a:r>
            <a:rPr lang="en-US" dirty="0" smtClean="0"/>
            <a:t>SOAR </a:t>
          </a:r>
          <a:endParaRPr lang="en-US" dirty="0"/>
        </a:p>
      </dgm:t>
    </dgm:pt>
    <dgm:pt modelId="{ABC7F083-358E-44B3-A971-1CCA9E25077B}" type="parTrans" cxnId="{2663B849-CEDC-48FF-970F-8E8CE3CE82EA}">
      <dgm:prSet/>
      <dgm:spPr/>
      <dgm:t>
        <a:bodyPr/>
        <a:lstStyle/>
        <a:p>
          <a:endParaRPr lang="en-US"/>
        </a:p>
      </dgm:t>
    </dgm:pt>
    <dgm:pt modelId="{B51A1077-3E41-4CF6-8036-A68AC9D1C53D}" type="sibTrans" cxnId="{2663B849-CEDC-48FF-970F-8E8CE3CE82EA}">
      <dgm:prSet/>
      <dgm:spPr/>
      <dgm:t>
        <a:bodyPr/>
        <a:lstStyle/>
        <a:p>
          <a:endParaRPr lang="en-US"/>
        </a:p>
      </dgm:t>
    </dgm:pt>
    <dgm:pt modelId="{8C57F5EB-5CD9-45A9-B26E-C92BB7959301}">
      <dgm:prSet phldrT="[Text]"/>
      <dgm:spPr/>
      <dgm:t>
        <a:bodyPr/>
        <a:lstStyle/>
        <a:p>
          <a:r>
            <a:rPr lang="en-US" dirty="0" smtClean="0"/>
            <a:t>2005-2013 2-day live training (limited)</a:t>
          </a:r>
          <a:endParaRPr lang="en-US" dirty="0"/>
        </a:p>
      </dgm:t>
    </dgm:pt>
    <dgm:pt modelId="{1BB5B9A6-192D-409F-A9DA-B87A5673942F}" type="parTrans" cxnId="{15EB9976-C2AB-40BA-BA91-488319897DF2}">
      <dgm:prSet/>
      <dgm:spPr/>
      <dgm:t>
        <a:bodyPr/>
        <a:lstStyle/>
        <a:p>
          <a:endParaRPr lang="en-US"/>
        </a:p>
      </dgm:t>
    </dgm:pt>
    <dgm:pt modelId="{6C1AB239-F525-47FE-A32D-98CE044DB6C5}" type="sibTrans" cxnId="{15EB9976-C2AB-40BA-BA91-488319897DF2}">
      <dgm:prSet/>
      <dgm:spPr/>
      <dgm:t>
        <a:bodyPr/>
        <a:lstStyle/>
        <a:p>
          <a:endParaRPr lang="en-US"/>
        </a:p>
      </dgm:t>
    </dgm:pt>
    <dgm:pt modelId="{73EA3868-C051-4221-A19E-52C4C0A9B6B9}">
      <dgm:prSet phldrT="[Text]"/>
      <dgm:spPr/>
      <dgm:t>
        <a:bodyPr/>
        <a:lstStyle/>
        <a:p>
          <a:r>
            <a:rPr lang="en-US" dirty="0" smtClean="0"/>
            <a:t>SOAR 2.0</a:t>
          </a:r>
          <a:endParaRPr lang="en-US" dirty="0"/>
        </a:p>
      </dgm:t>
    </dgm:pt>
    <dgm:pt modelId="{4708731C-40EA-41E8-8EC8-59A46FF0728E}" type="parTrans" cxnId="{E1243C4E-66A4-42B5-9BFC-9B71D6BBCA0D}">
      <dgm:prSet/>
      <dgm:spPr/>
      <dgm:t>
        <a:bodyPr/>
        <a:lstStyle/>
        <a:p>
          <a:endParaRPr lang="en-US"/>
        </a:p>
      </dgm:t>
    </dgm:pt>
    <dgm:pt modelId="{D92B1F0C-0E7E-4457-987E-38C452C19C75}" type="sibTrans" cxnId="{E1243C4E-66A4-42B5-9BFC-9B71D6BBCA0D}">
      <dgm:prSet/>
      <dgm:spPr/>
      <dgm:t>
        <a:bodyPr/>
        <a:lstStyle/>
        <a:p>
          <a:endParaRPr lang="en-US"/>
        </a:p>
      </dgm:t>
    </dgm:pt>
    <dgm:pt modelId="{799A9411-48ED-4402-809C-175D8612201A}">
      <dgm:prSet phldrT="[Text]"/>
      <dgm:spPr/>
      <dgm:t>
        <a:bodyPr/>
        <a:lstStyle/>
        <a:p>
          <a:r>
            <a:rPr lang="en-US" dirty="0" smtClean="0"/>
            <a:t>CABHI funded SOAR Coordination and benefits specialist</a:t>
          </a:r>
          <a:endParaRPr lang="en-US" dirty="0"/>
        </a:p>
      </dgm:t>
    </dgm:pt>
    <dgm:pt modelId="{7787E107-8F29-489B-90F2-793D2C098480}" type="parTrans" cxnId="{4EAB1A27-2282-4DFA-B73A-836BB319FDE6}">
      <dgm:prSet/>
      <dgm:spPr/>
      <dgm:t>
        <a:bodyPr/>
        <a:lstStyle/>
        <a:p>
          <a:endParaRPr lang="en-US"/>
        </a:p>
      </dgm:t>
    </dgm:pt>
    <dgm:pt modelId="{CCBAA385-25B4-43D4-96DE-C8527DABFD2F}" type="sibTrans" cxnId="{4EAB1A27-2282-4DFA-B73A-836BB319FDE6}">
      <dgm:prSet/>
      <dgm:spPr/>
      <dgm:t>
        <a:bodyPr/>
        <a:lstStyle/>
        <a:p>
          <a:endParaRPr lang="en-US"/>
        </a:p>
      </dgm:t>
    </dgm:pt>
    <dgm:pt modelId="{018ADDFD-1CA7-4994-9270-EF2A09C2C4CF}">
      <dgm:prSet phldrT="[Text]"/>
      <dgm:spPr/>
      <dgm:t>
        <a:bodyPr/>
        <a:lstStyle/>
        <a:p>
          <a:r>
            <a:rPr lang="en-US" dirty="0" smtClean="0"/>
            <a:t>CCSS: 1 of 34 sites funded</a:t>
          </a:r>
          <a:endParaRPr lang="en-US" dirty="0"/>
        </a:p>
      </dgm:t>
    </dgm:pt>
    <dgm:pt modelId="{601E4C82-CA2D-443D-9458-32EDAF4D1073}" type="parTrans" cxnId="{CD679214-3803-4E35-AA6A-9CB860D9E0CD}">
      <dgm:prSet/>
      <dgm:spPr/>
      <dgm:t>
        <a:bodyPr/>
        <a:lstStyle/>
        <a:p>
          <a:endParaRPr lang="en-US"/>
        </a:p>
      </dgm:t>
    </dgm:pt>
    <dgm:pt modelId="{461E89CE-3E02-4572-843F-239678701816}" type="sibTrans" cxnId="{CD679214-3803-4E35-AA6A-9CB860D9E0CD}">
      <dgm:prSet/>
      <dgm:spPr/>
      <dgm:t>
        <a:bodyPr/>
        <a:lstStyle/>
        <a:p>
          <a:endParaRPr lang="en-US"/>
        </a:p>
      </dgm:t>
    </dgm:pt>
    <dgm:pt modelId="{A53F0402-18AB-414A-8B63-5DB6F2542F5B}">
      <dgm:prSet phldrT="[Text]"/>
      <dgm:spPr/>
      <dgm:t>
        <a:bodyPr/>
        <a:lstStyle/>
        <a:p>
          <a:r>
            <a:rPr lang="en-US" dirty="0" smtClean="0"/>
            <a:t>No dedicated staff/coordination</a:t>
          </a:r>
          <a:endParaRPr lang="en-US" dirty="0"/>
        </a:p>
      </dgm:t>
    </dgm:pt>
    <dgm:pt modelId="{9A2FC12D-AB3D-4C7A-AF9F-4FB7B8CCB90C}" type="parTrans" cxnId="{08480682-3F6C-4BC6-B5B1-10CFE4F188D4}">
      <dgm:prSet/>
      <dgm:spPr/>
      <dgm:t>
        <a:bodyPr/>
        <a:lstStyle/>
        <a:p>
          <a:endParaRPr lang="en-US"/>
        </a:p>
      </dgm:t>
    </dgm:pt>
    <dgm:pt modelId="{78D1E2E0-F12A-4385-9424-07E5E1A1561A}" type="sibTrans" cxnId="{08480682-3F6C-4BC6-B5B1-10CFE4F188D4}">
      <dgm:prSet/>
      <dgm:spPr/>
      <dgm:t>
        <a:bodyPr/>
        <a:lstStyle/>
        <a:p>
          <a:endParaRPr lang="en-US"/>
        </a:p>
      </dgm:t>
    </dgm:pt>
    <dgm:pt modelId="{07BC17FA-1583-486E-B8DB-7162A44EB137}">
      <dgm:prSet phldrT="[Text]"/>
      <dgm:spPr/>
      <dgm:t>
        <a:bodyPr/>
        <a:lstStyle/>
        <a:p>
          <a:r>
            <a:rPr lang="en-US" dirty="0" smtClean="0"/>
            <a:t>2-part SOAR Certification: online curriculum and Nevada Fundamentals</a:t>
          </a:r>
          <a:endParaRPr lang="en-US" dirty="0"/>
        </a:p>
      </dgm:t>
    </dgm:pt>
    <dgm:pt modelId="{7267EBCA-8B70-4B46-B079-6DBE7CE66165}" type="parTrans" cxnId="{E35CB904-E31F-45BD-9F69-8900B8384DED}">
      <dgm:prSet/>
      <dgm:spPr/>
      <dgm:t>
        <a:bodyPr/>
        <a:lstStyle/>
        <a:p>
          <a:endParaRPr lang="en-US"/>
        </a:p>
      </dgm:t>
    </dgm:pt>
    <dgm:pt modelId="{1AD92F52-474E-446F-8DB4-0D0C323CC4D5}" type="sibTrans" cxnId="{E35CB904-E31F-45BD-9F69-8900B8384DED}">
      <dgm:prSet/>
      <dgm:spPr/>
      <dgm:t>
        <a:bodyPr/>
        <a:lstStyle/>
        <a:p>
          <a:endParaRPr lang="en-US"/>
        </a:p>
      </dgm:t>
    </dgm:pt>
    <dgm:pt modelId="{260CB942-27B1-4A47-B199-D827D779840C}" type="pres">
      <dgm:prSet presAssocID="{3A5D6F9B-7721-43BA-AB87-BE8B069E01A5}" presName="linearFlow" presStyleCnt="0">
        <dgm:presLayoutVars>
          <dgm:dir/>
          <dgm:animLvl val="lvl"/>
          <dgm:resizeHandles val="exact"/>
        </dgm:presLayoutVars>
      </dgm:prSet>
      <dgm:spPr/>
      <dgm:t>
        <a:bodyPr/>
        <a:lstStyle/>
        <a:p>
          <a:endParaRPr lang="en-US"/>
        </a:p>
      </dgm:t>
    </dgm:pt>
    <dgm:pt modelId="{161EEC62-0931-4AA7-A937-56A0A1DD0E45}" type="pres">
      <dgm:prSet presAssocID="{A371D7CF-3BE1-425D-B311-712116547D98}" presName="composite" presStyleCnt="0"/>
      <dgm:spPr/>
    </dgm:pt>
    <dgm:pt modelId="{76775E4A-9035-4672-8658-542145DED0C5}" type="pres">
      <dgm:prSet presAssocID="{A371D7CF-3BE1-425D-B311-712116547D98}" presName="parentText" presStyleLbl="alignNode1" presStyleIdx="0" presStyleCnt="3">
        <dgm:presLayoutVars>
          <dgm:chMax val="1"/>
          <dgm:bulletEnabled val="1"/>
        </dgm:presLayoutVars>
      </dgm:prSet>
      <dgm:spPr/>
      <dgm:t>
        <a:bodyPr/>
        <a:lstStyle/>
        <a:p>
          <a:endParaRPr lang="en-US"/>
        </a:p>
      </dgm:t>
    </dgm:pt>
    <dgm:pt modelId="{087D0E36-FAA7-44B2-B5D0-80FBF810FD95}" type="pres">
      <dgm:prSet presAssocID="{A371D7CF-3BE1-425D-B311-712116547D98}" presName="descendantText" presStyleLbl="alignAcc1" presStyleIdx="0" presStyleCnt="3">
        <dgm:presLayoutVars>
          <dgm:bulletEnabled val="1"/>
        </dgm:presLayoutVars>
      </dgm:prSet>
      <dgm:spPr/>
      <dgm:t>
        <a:bodyPr/>
        <a:lstStyle/>
        <a:p>
          <a:endParaRPr lang="en-US"/>
        </a:p>
      </dgm:t>
    </dgm:pt>
    <dgm:pt modelId="{4B74CA1E-9E5D-4084-87BE-B286FC26F328}" type="pres">
      <dgm:prSet presAssocID="{93E3CDB3-32E5-4FCD-98FB-E5457FF5A88F}" presName="sp" presStyleCnt="0"/>
      <dgm:spPr/>
    </dgm:pt>
    <dgm:pt modelId="{4EB1611C-06EA-4999-84A1-9D8B7973FFF8}" type="pres">
      <dgm:prSet presAssocID="{D2A8D107-1420-418C-A7B9-C9BE7A9825B4}" presName="composite" presStyleCnt="0"/>
      <dgm:spPr/>
    </dgm:pt>
    <dgm:pt modelId="{4C795E20-D46E-41F7-A7CE-5B3354B31D4C}" type="pres">
      <dgm:prSet presAssocID="{D2A8D107-1420-418C-A7B9-C9BE7A9825B4}" presName="parentText" presStyleLbl="alignNode1" presStyleIdx="1" presStyleCnt="3">
        <dgm:presLayoutVars>
          <dgm:chMax val="1"/>
          <dgm:bulletEnabled val="1"/>
        </dgm:presLayoutVars>
      </dgm:prSet>
      <dgm:spPr/>
      <dgm:t>
        <a:bodyPr/>
        <a:lstStyle/>
        <a:p>
          <a:endParaRPr lang="en-US"/>
        </a:p>
      </dgm:t>
    </dgm:pt>
    <dgm:pt modelId="{50FDA27D-2736-4BC2-8144-34A564939175}" type="pres">
      <dgm:prSet presAssocID="{D2A8D107-1420-418C-A7B9-C9BE7A9825B4}" presName="descendantText" presStyleLbl="alignAcc1" presStyleIdx="1" presStyleCnt="3">
        <dgm:presLayoutVars>
          <dgm:bulletEnabled val="1"/>
        </dgm:presLayoutVars>
      </dgm:prSet>
      <dgm:spPr/>
      <dgm:t>
        <a:bodyPr/>
        <a:lstStyle/>
        <a:p>
          <a:endParaRPr lang="en-US"/>
        </a:p>
      </dgm:t>
    </dgm:pt>
    <dgm:pt modelId="{B558303D-8366-46D7-8E9E-B5F8C589BCCD}" type="pres">
      <dgm:prSet presAssocID="{B51A1077-3E41-4CF6-8036-A68AC9D1C53D}" presName="sp" presStyleCnt="0"/>
      <dgm:spPr/>
    </dgm:pt>
    <dgm:pt modelId="{90033C48-F315-47BF-9ADA-2D25F71840EB}" type="pres">
      <dgm:prSet presAssocID="{73EA3868-C051-4221-A19E-52C4C0A9B6B9}" presName="composite" presStyleCnt="0"/>
      <dgm:spPr/>
    </dgm:pt>
    <dgm:pt modelId="{684DC373-2037-4758-96F6-5741C51C93B9}" type="pres">
      <dgm:prSet presAssocID="{73EA3868-C051-4221-A19E-52C4C0A9B6B9}" presName="parentText" presStyleLbl="alignNode1" presStyleIdx="2" presStyleCnt="3">
        <dgm:presLayoutVars>
          <dgm:chMax val="1"/>
          <dgm:bulletEnabled val="1"/>
        </dgm:presLayoutVars>
      </dgm:prSet>
      <dgm:spPr/>
      <dgm:t>
        <a:bodyPr/>
        <a:lstStyle/>
        <a:p>
          <a:endParaRPr lang="en-US"/>
        </a:p>
      </dgm:t>
    </dgm:pt>
    <dgm:pt modelId="{4C74267C-31C5-416E-8D97-5EF332671DC5}" type="pres">
      <dgm:prSet presAssocID="{73EA3868-C051-4221-A19E-52C4C0A9B6B9}" presName="descendantText" presStyleLbl="alignAcc1" presStyleIdx="2" presStyleCnt="3">
        <dgm:presLayoutVars>
          <dgm:bulletEnabled val="1"/>
        </dgm:presLayoutVars>
      </dgm:prSet>
      <dgm:spPr/>
      <dgm:t>
        <a:bodyPr/>
        <a:lstStyle/>
        <a:p>
          <a:endParaRPr lang="en-US"/>
        </a:p>
      </dgm:t>
    </dgm:pt>
  </dgm:ptLst>
  <dgm:cxnLst>
    <dgm:cxn modelId="{4EAB1A27-2282-4DFA-B73A-836BB319FDE6}" srcId="{73EA3868-C051-4221-A19E-52C4C0A9B6B9}" destId="{799A9411-48ED-4402-809C-175D8612201A}" srcOrd="0" destOrd="0" parTransId="{7787E107-8F29-489B-90F2-793D2C098480}" sibTransId="{CCBAA385-25B4-43D4-96DE-C8527DABFD2F}"/>
    <dgm:cxn modelId="{B5E67B30-0F65-4DE1-95F8-731404D3B173}" type="presOf" srcId="{07BC17FA-1583-486E-B8DB-7162A44EB137}" destId="{4C74267C-31C5-416E-8D97-5EF332671DC5}" srcOrd="0" destOrd="1" presId="urn:microsoft.com/office/officeart/2005/8/layout/chevron2"/>
    <dgm:cxn modelId="{0E78B0CC-0F7F-47A8-8C95-7A0552C06DE5}" type="presOf" srcId="{D2A8D107-1420-418C-A7B9-C9BE7A9825B4}" destId="{4C795E20-D46E-41F7-A7CE-5B3354B31D4C}" srcOrd="0" destOrd="0" presId="urn:microsoft.com/office/officeart/2005/8/layout/chevron2"/>
    <dgm:cxn modelId="{CD679214-3803-4E35-AA6A-9CB860D9E0CD}" srcId="{A371D7CF-3BE1-425D-B311-712116547D98}" destId="{018ADDFD-1CA7-4994-9270-EF2A09C2C4CF}" srcOrd="1" destOrd="0" parTransId="{601E4C82-CA2D-443D-9458-32EDAF4D1073}" sibTransId="{461E89CE-3E02-4572-843F-239678701816}"/>
    <dgm:cxn modelId="{2663B849-CEDC-48FF-970F-8E8CE3CE82EA}" srcId="{3A5D6F9B-7721-43BA-AB87-BE8B069E01A5}" destId="{D2A8D107-1420-418C-A7B9-C9BE7A9825B4}" srcOrd="1" destOrd="0" parTransId="{ABC7F083-358E-44B3-A971-1CCA9E25077B}" sibTransId="{B51A1077-3E41-4CF6-8036-A68AC9D1C53D}"/>
    <dgm:cxn modelId="{CF7C7FB4-103B-4E5C-AA5B-07143BB5E3FE}" type="presOf" srcId="{73EA3868-C051-4221-A19E-52C4C0A9B6B9}" destId="{684DC373-2037-4758-96F6-5741C51C93B9}" srcOrd="0" destOrd="0" presId="urn:microsoft.com/office/officeart/2005/8/layout/chevron2"/>
    <dgm:cxn modelId="{57761A4D-1704-4C57-870A-CB13BE4C8643}" type="presOf" srcId="{3A5D6F9B-7721-43BA-AB87-BE8B069E01A5}" destId="{260CB942-27B1-4A47-B199-D827D779840C}" srcOrd="0" destOrd="0" presId="urn:microsoft.com/office/officeart/2005/8/layout/chevron2"/>
    <dgm:cxn modelId="{7CEDEF42-FEC5-41B0-B4BD-AEC6A2CF0442}" srcId="{A371D7CF-3BE1-425D-B311-712116547D98}" destId="{36D202A3-B382-4D75-A1D0-9EFEACCD0045}" srcOrd="0" destOrd="0" parTransId="{0BD3618F-EF2A-4023-B888-25A1476682B1}" sibTransId="{EB831263-37A9-4012-9125-E571511F61F8}"/>
    <dgm:cxn modelId="{E1243C4E-66A4-42B5-9BFC-9B71D6BBCA0D}" srcId="{3A5D6F9B-7721-43BA-AB87-BE8B069E01A5}" destId="{73EA3868-C051-4221-A19E-52C4C0A9B6B9}" srcOrd="2" destOrd="0" parTransId="{4708731C-40EA-41E8-8EC8-59A46FF0728E}" sibTransId="{D92B1F0C-0E7E-4457-987E-38C452C19C75}"/>
    <dgm:cxn modelId="{77169543-B5D7-4AF6-9BCF-B08927691A93}" type="presOf" srcId="{36D202A3-B382-4D75-A1D0-9EFEACCD0045}" destId="{087D0E36-FAA7-44B2-B5D0-80FBF810FD95}" srcOrd="0" destOrd="0" presId="urn:microsoft.com/office/officeart/2005/8/layout/chevron2"/>
    <dgm:cxn modelId="{15EB9976-C2AB-40BA-BA91-488319897DF2}" srcId="{D2A8D107-1420-418C-A7B9-C9BE7A9825B4}" destId="{8C57F5EB-5CD9-45A9-B26E-C92BB7959301}" srcOrd="0" destOrd="0" parTransId="{1BB5B9A6-192D-409F-A9DA-B87A5673942F}" sibTransId="{6C1AB239-F525-47FE-A32D-98CE044DB6C5}"/>
    <dgm:cxn modelId="{BCC2021B-5F6B-486E-9C42-47933EC7576B}" type="presOf" srcId="{018ADDFD-1CA7-4994-9270-EF2A09C2C4CF}" destId="{087D0E36-FAA7-44B2-B5D0-80FBF810FD95}" srcOrd="0" destOrd="1" presId="urn:microsoft.com/office/officeart/2005/8/layout/chevron2"/>
    <dgm:cxn modelId="{4330FA60-F9AB-4A81-A8B3-335CE3F9DAAF}" type="presOf" srcId="{A371D7CF-3BE1-425D-B311-712116547D98}" destId="{76775E4A-9035-4672-8658-542145DED0C5}" srcOrd="0" destOrd="0" presId="urn:microsoft.com/office/officeart/2005/8/layout/chevron2"/>
    <dgm:cxn modelId="{502D4369-4902-438D-B95C-34A0B9813F83}" type="presOf" srcId="{799A9411-48ED-4402-809C-175D8612201A}" destId="{4C74267C-31C5-416E-8D97-5EF332671DC5}" srcOrd="0" destOrd="0" presId="urn:microsoft.com/office/officeart/2005/8/layout/chevron2"/>
    <dgm:cxn modelId="{02FCA438-C8B5-49A3-8095-B807E7FC57E8}" srcId="{3A5D6F9B-7721-43BA-AB87-BE8B069E01A5}" destId="{A371D7CF-3BE1-425D-B311-712116547D98}" srcOrd="0" destOrd="0" parTransId="{3414E646-3F6E-45D5-BB62-B7FA130AFCC9}" sibTransId="{93E3CDB3-32E5-4FCD-98FB-E5457FF5A88F}"/>
    <dgm:cxn modelId="{4772A1D1-E16C-4CEE-A55D-9FD51863C3DA}" type="presOf" srcId="{8C57F5EB-5CD9-45A9-B26E-C92BB7959301}" destId="{50FDA27D-2736-4BC2-8144-34A564939175}" srcOrd="0" destOrd="0" presId="urn:microsoft.com/office/officeart/2005/8/layout/chevron2"/>
    <dgm:cxn modelId="{E35CB904-E31F-45BD-9F69-8900B8384DED}" srcId="{73EA3868-C051-4221-A19E-52C4C0A9B6B9}" destId="{07BC17FA-1583-486E-B8DB-7162A44EB137}" srcOrd="1" destOrd="0" parTransId="{7267EBCA-8B70-4B46-B079-6DBE7CE66165}" sibTransId="{1AD92F52-474E-446F-8DB4-0D0C323CC4D5}"/>
    <dgm:cxn modelId="{08480682-3F6C-4BC6-B5B1-10CFE4F188D4}" srcId="{D2A8D107-1420-418C-A7B9-C9BE7A9825B4}" destId="{A53F0402-18AB-414A-8B63-5DB6F2542F5B}" srcOrd="1" destOrd="0" parTransId="{9A2FC12D-AB3D-4C7A-AF9F-4FB7B8CCB90C}" sibTransId="{78D1E2E0-F12A-4385-9424-07E5E1A1561A}"/>
    <dgm:cxn modelId="{B6559EB8-5613-4085-BA53-F33E354D8C43}" type="presOf" srcId="{A53F0402-18AB-414A-8B63-5DB6F2542F5B}" destId="{50FDA27D-2736-4BC2-8144-34A564939175}" srcOrd="0" destOrd="1" presId="urn:microsoft.com/office/officeart/2005/8/layout/chevron2"/>
    <dgm:cxn modelId="{44756DDC-39F1-4311-B943-2D97220D7059}" type="presParOf" srcId="{260CB942-27B1-4A47-B199-D827D779840C}" destId="{161EEC62-0931-4AA7-A937-56A0A1DD0E45}" srcOrd="0" destOrd="0" presId="urn:microsoft.com/office/officeart/2005/8/layout/chevron2"/>
    <dgm:cxn modelId="{0F606ED2-52D4-4142-86EE-F7FFA4F68249}" type="presParOf" srcId="{161EEC62-0931-4AA7-A937-56A0A1DD0E45}" destId="{76775E4A-9035-4672-8658-542145DED0C5}" srcOrd="0" destOrd="0" presId="urn:microsoft.com/office/officeart/2005/8/layout/chevron2"/>
    <dgm:cxn modelId="{4788978D-06F0-495A-BF5C-4D404629D7CE}" type="presParOf" srcId="{161EEC62-0931-4AA7-A937-56A0A1DD0E45}" destId="{087D0E36-FAA7-44B2-B5D0-80FBF810FD95}" srcOrd="1" destOrd="0" presId="urn:microsoft.com/office/officeart/2005/8/layout/chevron2"/>
    <dgm:cxn modelId="{2DDACE65-04EB-4906-8B7A-1EFF11C23074}" type="presParOf" srcId="{260CB942-27B1-4A47-B199-D827D779840C}" destId="{4B74CA1E-9E5D-4084-87BE-B286FC26F328}" srcOrd="1" destOrd="0" presId="urn:microsoft.com/office/officeart/2005/8/layout/chevron2"/>
    <dgm:cxn modelId="{3FD097B7-73C9-44D2-894F-2243C93F9332}" type="presParOf" srcId="{260CB942-27B1-4A47-B199-D827D779840C}" destId="{4EB1611C-06EA-4999-84A1-9D8B7973FFF8}" srcOrd="2" destOrd="0" presId="urn:microsoft.com/office/officeart/2005/8/layout/chevron2"/>
    <dgm:cxn modelId="{D4297971-D464-4380-8326-A98F18338357}" type="presParOf" srcId="{4EB1611C-06EA-4999-84A1-9D8B7973FFF8}" destId="{4C795E20-D46E-41F7-A7CE-5B3354B31D4C}" srcOrd="0" destOrd="0" presId="urn:microsoft.com/office/officeart/2005/8/layout/chevron2"/>
    <dgm:cxn modelId="{2A8AF635-2088-4489-AC9E-A6B3AF3FF828}" type="presParOf" srcId="{4EB1611C-06EA-4999-84A1-9D8B7973FFF8}" destId="{50FDA27D-2736-4BC2-8144-34A564939175}" srcOrd="1" destOrd="0" presId="urn:microsoft.com/office/officeart/2005/8/layout/chevron2"/>
    <dgm:cxn modelId="{FB450CA9-4199-46BA-8519-C4099D5AD071}" type="presParOf" srcId="{260CB942-27B1-4A47-B199-D827D779840C}" destId="{B558303D-8366-46D7-8E9E-B5F8C589BCCD}" srcOrd="3" destOrd="0" presId="urn:microsoft.com/office/officeart/2005/8/layout/chevron2"/>
    <dgm:cxn modelId="{3705534D-22DC-4DFB-A17F-49E8979B8DF7}" type="presParOf" srcId="{260CB942-27B1-4A47-B199-D827D779840C}" destId="{90033C48-F315-47BF-9ADA-2D25F71840EB}" srcOrd="4" destOrd="0" presId="urn:microsoft.com/office/officeart/2005/8/layout/chevron2"/>
    <dgm:cxn modelId="{C81CA84F-58BF-4FBE-ADFF-2294E219441A}" type="presParOf" srcId="{90033C48-F315-47BF-9ADA-2D25F71840EB}" destId="{684DC373-2037-4758-96F6-5741C51C93B9}" srcOrd="0" destOrd="0" presId="urn:microsoft.com/office/officeart/2005/8/layout/chevron2"/>
    <dgm:cxn modelId="{350FEFBB-A067-4F37-A2D7-6A63A53614ED}" type="presParOf" srcId="{90033C48-F315-47BF-9ADA-2D25F71840EB}" destId="{4C74267C-31C5-416E-8D97-5EF332671D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D8FB64-52E8-4056-8486-AC1FE103DD6C}" type="doc">
      <dgm:prSet loTypeId="urn:microsoft.com/office/officeart/2005/8/layout/cycle6" loCatId="relationship" qsTypeId="urn:microsoft.com/office/officeart/2005/8/quickstyle/simple1" qsCatId="simple" csTypeId="urn:microsoft.com/office/officeart/2005/8/colors/accent1_1" csCatId="accent1" phldr="1"/>
      <dgm:spPr/>
    </dgm:pt>
    <dgm:pt modelId="{717F5978-9A7E-491C-AC5C-7CBB112CED5D}">
      <dgm:prSet phldrT="[Text]"/>
      <dgm:spPr/>
      <dgm:t>
        <a:bodyPr/>
        <a:lstStyle/>
        <a:p>
          <a:r>
            <a:rPr lang="en-US" dirty="0" smtClean="0"/>
            <a:t>Connection</a:t>
          </a:r>
          <a:endParaRPr lang="en-US" dirty="0"/>
        </a:p>
      </dgm:t>
    </dgm:pt>
    <dgm:pt modelId="{6394FBA7-AF06-4B5E-A643-76179C790DC2}" type="parTrans" cxnId="{125FCB8A-D11D-4092-A2DF-3AC17C6ACF2B}">
      <dgm:prSet/>
      <dgm:spPr/>
      <dgm:t>
        <a:bodyPr/>
        <a:lstStyle/>
        <a:p>
          <a:endParaRPr lang="en-US"/>
        </a:p>
      </dgm:t>
    </dgm:pt>
    <dgm:pt modelId="{8A4D6B77-CB20-47C6-AC81-CEA5B174D2F6}" type="sibTrans" cxnId="{125FCB8A-D11D-4092-A2DF-3AC17C6ACF2B}">
      <dgm:prSet/>
      <dgm:spPr/>
      <dgm:t>
        <a:bodyPr/>
        <a:lstStyle/>
        <a:p>
          <a:endParaRPr lang="en-US"/>
        </a:p>
      </dgm:t>
    </dgm:pt>
    <dgm:pt modelId="{D1B7898C-8C9A-4084-9D69-BACFE9FB20A4}">
      <dgm:prSet phldrT="[Text]"/>
      <dgm:spPr/>
      <dgm:t>
        <a:bodyPr/>
        <a:lstStyle/>
        <a:p>
          <a:r>
            <a:rPr lang="en-US" dirty="0" smtClean="0"/>
            <a:t>Communication</a:t>
          </a:r>
          <a:endParaRPr lang="en-US" dirty="0"/>
        </a:p>
      </dgm:t>
    </dgm:pt>
    <dgm:pt modelId="{6589393A-C8B2-4A78-8CFD-0E85B28A217C}" type="parTrans" cxnId="{1FCF97EB-D5D5-4670-A3BB-9AB94EC91E69}">
      <dgm:prSet/>
      <dgm:spPr/>
      <dgm:t>
        <a:bodyPr/>
        <a:lstStyle/>
        <a:p>
          <a:endParaRPr lang="en-US"/>
        </a:p>
      </dgm:t>
    </dgm:pt>
    <dgm:pt modelId="{40BA10F0-E37E-4CA4-81BB-ADDD713D6387}" type="sibTrans" cxnId="{1FCF97EB-D5D5-4670-A3BB-9AB94EC91E69}">
      <dgm:prSet/>
      <dgm:spPr/>
      <dgm:t>
        <a:bodyPr/>
        <a:lstStyle/>
        <a:p>
          <a:endParaRPr lang="en-US"/>
        </a:p>
      </dgm:t>
    </dgm:pt>
    <dgm:pt modelId="{5C89CB1D-3EBC-41F7-8FC9-91C19CF9E6EC}">
      <dgm:prSet phldrT="[Text]"/>
      <dgm:spPr/>
      <dgm:t>
        <a:bodyPr/>
        <a:lstStyle/>
        <a:p>
          <a:r>
            <a:rPr lang="en-US" dirty="0" smtClean="0"/>
            <a:t>Consistency</a:t>
          </a:r>
          <a:endParaRPr lang="en-US" dirty="0"/>
        </a:p>
      </dgm:t>
    </dgm:pt>
    <dgm:pt modelId="{639484AB-5D0D-4EE2-9DA6-A802551BC1D7}" type="parTrans" cxnId="{3F36F2DC-1862-4352-A558-7D4A4714F885}">
      <dgm:prSet/>
      <dgm:spPr/>
      <dgm:t>
        <a:bodyPr/>
        <a:lstStyle/>
        <a:p>
          <a:endParaRPr lang="en-US"/>
        </a:p>
      </dgm:t>
    </dgm:pt>
    <dgm:pt modelId="{89129839-B1E7-4B94-88E4-DBFEAD04334A}" type="sibTrans" cxnId="{3F36F2DC-1862-4352-A558-7D4A4714F885}">
      <dgm:prSet/>
      <dgm:spPr/>
      <dgm:t>
        <a:bodyPr/>
        <a:lstStyle/>
        <a:p>
          <a:endParaRPr lang="en-US"/>
        </a:p>
      </dgm:t>
    </dgm:pt>
    <dgm:pt modelId="{10F6BAFA-DFA9-4485-89BB-1F370735973D}">
      <dgm:prSet phldrT="[Text]"/>
      <dgm:spPr/>
      <dgm:t>
        <a:bodyPr/>
        <a:lstStyle/>
        <a:p>
          <a:r>
            <a:rPr lang="en-US" dirty="0" smtClean="0"/>
            <a:t>Collaboration</a:t>
          </a:r>
          <a:endParaRPr lang="en-US" dirty="0"/>
        </a:p>
      </dgm:t>
    </dgm:pt>
    <dgm:pt modelId="{5C042624-DBE2-4E50-B40C-07CAC0E2BE25}" type="parTrans" cxnId="{ED8DBCC5-556C-4270-855C-D515E55601A0}">
      <dgm:prSet/>
      <dgm:spPr/>
      <dgm:t>
        <a:bodyPr/>
        <a:lstStyle/>
        <a:p>
          <a:endParaRPr lang="en-US"/>
        </a:p>
      </dgm:t>
    </dgm:pt>
    <dgm:pt modelId="{F4ED456C-2399-449C-B3C4-EB179E14E6D4}" type="sibTrans" cxnId="{ED8DBCC5-556C-4270-855C-D515E55601A0}">
      <dgm:prSet/>
      <dgm:spPr/>
      <dgm:t>
        <a:bodyPr/>
        <a:lstStyle/>
        <a:p>
          <a:endParaRPr lang="en-US"/>
        </a:p>
      </dgm:t>
    </dgm:pt>
    <dgm:pt modelId="{9AAACD1C-806F-4270-8AC0-B0E8CFDCE89B}" type="pres">
      <dgm:prSet presAssocID="{BDD8FB64-52E8-4056-8486-AC1FE103DD6C}" presName="cycle" presStyleCnt="0">
        <dgm:presLayoutVars>
          <dgm:dir/>
          <dgm:resizeHandles val="exact"/>
        </dgm:presLayoutVars>
      </dgm:prSet>
      <dgm:spPr/>
    </dgm:pt>
    <dgm:pt modelId="{B4AF1950-0A69-40A9-8FB2-28840EB69893}" type="pres">
      <dgm:prSet presAssocID="{10F6BAFA-DFA9-4485-89BB-1F370735973D}" presName="node" presStyleLbl="node1" presStyleIdx="0" presStyleCnt="4" custRadScaleRad="94375" custRadScaleInc="2878">
        <dgm:presLayoutVars>
          <dgm:bulletEnabled val="1"/>
        </dgm:presLayoutVars>
      </dgm:prSet>
      <dgm:spPr/>
      <dgm:t>
        <a:bodyPr/>
        <a:lstStyle/>
        <a:p>
          <a:endParaRPr lang="en-US"/>
        </a:p>
      </dgm:t>
    </dgm:pt>
    <dgm:pt modelId="{5C0EDC5A-4614-47BF-878B-D1D15BB13A67}" type="pres">
      <dgm:prSet presAssocID="{10F6BAFA-DFA9-4485-89BB-1F370735973D}" presName="spNode" presStyleCnt="0"/>
      <dgm:spPr/>
    </dgm:pt>
    <dgm:pt modelId="{D0E65B2A-0031-4798-8214-D1FFF07A2AAB}" type="pres">
      <dgm:prSet presAssocID="{F4ED456C-2399-449C-B3C4-EB179E14E6D4}" presName="sibTrans" presStyleLbl="sibTrans1D1" presStyleIdx="0" presStyleCnt="4"/>
      <dgm:spPr/>
      <dgm:t>
        <a:bodyPr/>
        <a:lstStyle/>
        <a:p>
          <a:endParaRPr lang="en-US"/>
        </a:p>
      </dgm:t>
    </dgm:pt>
    <dgm:pt modelId="{737DF8B6-4665-4886-89A8-4897DFE68F1A}" type="pres">
      <dgm:prSet presAssocID="{717F5978-9A7E-491C-AC5C-7CBB112CED5D}" presName="node" presStyleLbl="node1" presStyleIdx="1" presStyleCnt="4">
        <dgm:presLayoutVars>
          <dgm:bulletEnabled val="1"/>
        </dgm:presLayoutVars>
      </dgm:prSet>
      <dgm:spPr/>
      <dgm:t>
        <a:bodyPr/>
        <a:lstStyle/>
        <a:p>
          <a:endParaRPr lang="en-US"/>
        </a:p>
      </dgm:t>
    </dgm:pt>
    <dgm:pt modelId="{680BFEF9-8584-4F60-8E81-8565FF3054D1}" type="pres">
      <dgm:prSet presAssocID="{717F5978-9A7E-491C-AC5C-7CBB112CED5D}" presName="spNode" presStyleCnt="0"/>
      <dgm:spPr/>
    </dgm:pt>
    <dgm:pt modelId="{7FFA27F9-6D68-417E-92E3-ECA2C7719CDA}" type="pres">
      <dgm:prSet presAssocID="{8A4D6B77-CB20-47C6-AC81-CEA5B174D2F6}" presName="sibTrans" presStyleLbl="sibTrans1D1" presStyleIdx="1" presStyleCnt="4"/>
      <dgm:spPr/>
      <dgm:t>
        <a:bodyPr/>
        <a:lstStyle/>
        <a:p>
          <a:endParaRPr lang="en-US"/>
        </a:p>
      </dgm:t>
    </dgm:pt>
    <dgm:pt modelId="{81CABF95-8786-4D91-AD63-1A3B98391789}" type="pres">
      <dgm:prSet presAssocID="{5C89CB1D-3EBC-41F7-8FC9-91C19CF9E6EC}" presName="node" presStyleLbl="node1" presStyleIdx="2" presStyleCnt="4">
        <dgm:presLayoutVars>
          <dgm:bulletEnabled val="1"/>
        </dgm:presLayoutVars>
      </dgm:prSet>
      <dgm:spPr/>
      <dgm:t>
        <a:bodyPr/>
        <a:lstStyle/>
        <a:p>
          <a:endParaRPr lang="en-US"/>
        </a:p>
      </dgm:t>
    </dgm:pt>
    <dgm:pt modelId="{3C3836FD-5BB5-490D-A3FC-1A289E86CCCE}" type="pres">
      <dgm:prSet presAssocID="{5C89CB1D-3EBC-41F7-8FC9-91C19CF9E6EC}" presName="spNode" presStyleCnt="0"/>
      <dgm:spPr/>
    </dgm:pt>
    <dgm:pt modelId="{8F61456B-CC4F-4168-B572-7357C7086E7A}" type="pres">
      <dgm:prSet presAssocID="{89129839-B1E7-4B94-88E4-DBFEAD04334A}" presName="sibTrans" presStyleLbl="sibTrans1D1" presStyleIdx="2" presStyleCnt="4"/>
      <dgm:spPr/>
      <dgm:t>
        <a:bodyPr/>
        <a:lstStyle/>
        <a:p>
          <a:endParaRPr lang="en-US"/>
        </a:p>
      </dgm:t>
    </dgm:pt>
    <dgm:pt modelId="{713BD9D3-E169-47DF-B80C-FD021554D361}" type="pres">
      <dgm:prSet presAssocID="{D1B7898C-8C9A-4084-9D69-BACFE9FB20A4}" presName="node" presStyleLbl="node1" presStyleIdx="3" presStyleCnt="4">
        <dgm:presLayoutVars>
          <dgm:bulletEnabled val="1"/>
        </dgm:presLayoutVars>
      </dgm:prSet>
      <dgm:spPr/>
      <dgm:t>
        <a:bodyPr/>
        <a:lstStyle/>
        <a:p>
          <a:endParaRPr lang="en-US"/>
        </a:p>
      </dgm:t>
    </dgm:pt>
    <dgm:pt modelId="{FAE088FE-D999-496B-AB59-B557AA5E80BA}" type="pres">
      <dgm:prSet presAssocID="{D1B7898C-8C9A-4084-9D69-BACFE9FB20A4}" presName="spNode" presStyleCnt="0"/>
      <dgm:spPr/>
    </dgm:pt>
    <dgm:pt modelId="{B9DCDAF4-D411-4D1B-8C00-313036FD68FD}" type="pres">
      <dgm:prSet presAssocID="{40BA10F0-E37E-4CA4-81BB-ADDD713D6387}" presName="sibTrans" presStyleLbl="sibTrans1D1" presStyleIdx="3" presStyleCnt="4"/>
      <dgm:spPr/>
      <dgm:t>
        <a:bodyPr/>
        <a:lstStyle/>
        <a:p>
          <a:endParaRPr lang="en-US"/>
        </a:p>
      </dgm:t>
    </dgm:pt>
  </dgm:ptLst>
  <dgm:cxnLst>
    <dgm:cxn modelId="{7FA16CFA-DBEE-4459-A481-01D998E58FC1}" type="presOf" srcId="{10F6BAFA-DFA9-4485-89BB-1F370735973D}" destId="{B4AF1950-0A69-40A9-8FB2-28840EB69893}" srcOrd="0" destOrd="0" presId="urn:microsoft.com/office/officeart/2005/8/layout/cycle6"/>
    <dgm:cxn modelId="{3F36F2DC-1862-4352-A558-7D4A4714F885}" srcId="{BDD8FB64-52E8-4056-8486-AC1FE103DD6C}" destId="{5C89CB1D-3EBC-41F7-8FC9-91C19CF9E6EC}" srcOrd="2" destOrd="0" parTransId="{639484AB-5D0D-4EE2-9DA6-A802551BC1D7}" sibTransId="{89129839-B1E7-4B94-88E4-DBFEAD04334A}"/>
    <dgm:cxn modelId="{14DFDD95-9210-410D-AFA7-307A2938B646}" type="presOf" srcId="{D1B7898C-8C9A-4084-9D69-BACFE9FB20A4}" destId="{713BD9D3-E169-47DF-B80C-FD021554D361}" srcOrd="0" destOrd="0" presId="urn:microsoft.com/office/officeart/2005/8/layout/cycle6"/>
    <dgm:cxn modelId="{125FCB8A-D11D-4092-A2DF-3AC17C6ACF2B}" srcId="{BDD8FB64-52E8-4056-8486-AC1FE103DD6C}" destId="{717F5978-9A7E-491C-AC5C-7CBB112CED5D}" srcOrd="1" destOrd="0" parTransId="{6394FBA7-AF06-4B5E-A643-76179C790DC2}" sibTransId="{8A4D6B77-CB20-47C6-AC81-CEA5B174D2F6}"/>
    <dgm:cxn modelId="{12E8339B-464F-43AD-AAF3-B8731BCBF618}" type="presOf" srcId="{89129839-B1E7-4B94-88E4-DBFEAD04334A}" destId="{8F61456B-CC4F-4168-B572-7357C7086E7A}" srcOrd="0" destOrd="0" presId="urn:microsoft.com/office/officeart/2005/8/layout/cycle6"/>
    <dgm:cxn modelId="{80530E0B-F82B-44EB-81BF-C1D746E6B7DC}" type="presOf" srcId="{40BA10F0-E37E-4CA4-81BB-ADDD713D6387}" destId="{B9DCDAF4-D411-4D1B-8C00-313036FD68FD}" srcOrd="0" destOrd="0" presId="urn:microsoft.com/office/officeart/2005/8/layout/cycle6"/>
    <dgm:cxn modelId="{90223677-32DF-4FC1-B19A-1D6A3BB449A0}" type="presOf" srcId="{5C89CB1D-3EBC-41F7-8FC9-91C19CF9E6EC}" destId="{81CABF95-8786-4D91-AD63-1A3B98391789}" srcOrd="0" destOrd="0" presId="urn:microsoft.com/office/officeart/2005/8/layout/cycle6"/>
    <dgm:cxn modelId="{E4ACA984-27BB-4784-9A0B-ED89CC0FFC81}" type="presOf" srcId="{717F5978-9A7E-491C-AC5C-7CBB112CED5D}" destId="{737DF8B6-4665-4886-89A8-4897DFE68F1A}" srcOrd="0" destOrd="0" presId="urn:microsoft.com/office/officeart/2005/8/layout/cycle6"/>
    <dgm:cxn modelId="{1F2FFFB0-6BB3-4468-A47E-B49BB7C532C2}" type="presOf" srcId="{8A4D6B77-CB20-47C6-AC81-CEA5B174D2F6}" destId="{7FFA27F9-6D68-417E-92E3-ECA2C7719CDA}" srcOrd="0" destOrd="0" presId="urn:microsoft.com/office/officeart/2005/8/layout/cycle6"/>
    <dgm:cxn modelId="{ED8DBCC5-556C-4270-855C-D515E55601A0}" srcId="{BDD8FB64-52E8-4056-8486-AC1FE103DD6C}" destId="{10F6BAFA-DFA9-4485-89BB-1F370735973D}" srcOrd="0" destOrd="0" parTransId="{5C042624-DBE2-4E50-B40C-07CAC0E2BE25}" sibTransId="{F4ED456C-2399-449C-B3C4-EB179E14E6D4}"/>
    <dgm:cxn modelId="{40D02EF2-D8D6-4E04-989B-53D11C6AC51A}" type="presOf" srcId="{F4ED456C-2399-449C-B3C4-EB179E14E6D4}" destId="{D0E65B2A-0031-4798-8214-D1FFF07A2AAB}" srcOrd="0" destOrd="0" presId="urn:microsoft.com/office/officeart/2005/8/layout/cycle6"/>
    <dgm:cxn modelId="{1FCF97EB-D5D5-4670-A3BB-9AB94EC91E69}" srcId="{BDD8FB64-52E8-4056-8486-AC1FE103DD6C}" destId="{D1B7898C-8C9A-4084-9D69-BACFE9FB20A4}" srcOrd="3" destOrd="0" parTransId="{6589393A-C8B2-4A78-8CFD-0E85B28A217C}" sibTransId="{40BA10F0-E37E-4CA4-81BB-ADDD713D6387}"/>
    <dgm:cxn modelId="{B6FA6A6B-4770-47E2-8DC8-1007FB2C02E4}" type="presOf" srcId="{BDD8FB64-52E8-4056-8486-AC1FE103DD6C}" destId="{9AAACD1C-806F-4270-8AC0-B0E8CFDCE89B}" srcOrd="0" destOrd="0" presId="urn:microsoft.com/office/officeart/2005/8/layout/cycle6"/>
    <dgm:cxn modelId="{2C5B2017-B180-4AFF-8F04-AAF62DB8F700}" type="presParOf" srcId="{9AAACD1C-806F-4270-8AC0-B0E8CFDCE89B}" destId="{B4AF1950-0A69-40A9-8FB2-28840EB69893}" srcOrd="0" destOrd="0" presId="urn:microsoft.com/office/officeart/2005/8/layout/cycle6"/>
    <dgm:cxn modelId="{6444C545-926F-4D22-BB8E-D3B8C43802B1}" type="presParOf" srcId="{9AAACD1C-806F-4270-8AC0-B0E8CFDCE89B}" destId="{5C0EDC5A-4614-47BF-878B-D1D15BB13A67}" srcOrd="1" destOrd="0" presId="urn:microsoft.com/office/officeart/2005/8/layout/cycle6"/>
    <dgm:cxn modelId="{57641A35-1F71-4677-A601-57D239DBA543}" type="presParOf" srcId="{9AAACD1C-806F-4270-8AC0-B0E8CFDCE89B}" destId="{D0E65B2A-0031-4798-8214-D1FFF07A2AAB}" srcOrd="2" destOrd="0" presId="urn:microsoft.com/office/officeart/2005/8/layout/cycle6"/>
    <dgm:cxn modelId="{F29A85C0-EA17-4051-9707-0BF37072AEF2}" type="presParOf" srcId="{9AAACD1C-806F-4270-8AC0-B0E8CFDCE89B}" destId="{737DF8B6-4665-4886-89A8-4897DFE68F1A}" srcOrd="3" destOrd="0" presId="urn:microsoft.com/office/officeart/2005/8/layout/cycle6"/>
    <dgm:cxn modelId="{B0D8252A-15C8-48BC-8A50-A24288E0F0C9}" type="presParOf" srcId="{9AAACD1C-806F-4270-8AC0-B0E8CFDCE89B}" destId="{680BFEF9-8584-4F60-8E81-8565FF3054D1}" srcOrd="4" destOrd="0" presId="urn:microsoft.com/office/officeart/2005/8/layout/cycle6"/>
    <dgm:cxn modelId="{3BDAF632-75BC-4FF2-9759-9FD6B0B2516C}" type="presParOf" srcId="{9AAACD1C-806F-4270-8AC0-B0E8CFDCE89B}" destId="{7FFA27F9-6D68-417E-92E3-ECA2C7719CDA}" srcOrd="5" destOrd="0" presId="urn:microsoft.com/office/officeart/2005/8/layout/cycle6"/>
    <dgm:cxn modelId="{9E79FECD-81B0-4BAD-871E-D8CBA9FD2E76}" type="presParOf" srcId="{9AAACD1C-806F-4270-8AC0-B0E8CFDCE89B}" destId="{81CABF95-8786-4D91-AD63-1A3B98391789}" srcOrd="6" destOrd="0" presId="urn:microsoft.com/office/officeart/2005/8/layout/cycle6"/>
    <dgm:cxn modelId="{96EF573E-5A58-44F7-81C3-1EDA76FABA4D}" type="presParOf" srcId="{9AAACD1C-806F-4270-8AC0-B0E8CFDCE89B}" destId="{3C3836FD-5BB5-490D-A3FC-1A289E86CCCE}" srcOrd="7" destOrd="0" presId="urn:microsoft.com/office/officeart/2005/8/layout/cycle6"/>
    <dgm:cxn modelId="{0C236736-361C-4F12-85DC-3C5A722E518D}" type="presParOf" srcId="{9AAACD1C-806F-4270-8AC0-B0E8CFDCE89B}" destId="{8F61456B-CC4F-4168-B572-7357C7086E7A}" srcOrd="8" destOrd="0" presId="urn:microsoft.com/office/officeart/2005/8/layout/cycle6"/>
    <dgm:cxn modelId="{FB558752-875A-45D5-8F9D-7405D71E40E0}" type="presParOf" srcId="{9AAACD1C-806F-4270-8AC0-B0E8CFDCE89B}" destId="{713BD9D3-E169-47DF-B80C-FD021554D361}" srcOrd="9" destOrd="0" presId="urn:microsoft.com/office/officeart/2005/8/layout/cycle6"/>
    <dgm:cxn modelId="{2AB85219-0A36-410D-BCF6-F4A253B28322}" type="presParOf" srcId="{9AAACD1C-806F-4270-8AC0-B0E8CFDCE89B}" destId="{FAE088FE-D999-496B-AB59-B557AA5E80BA}" srcOrd="10" destOrd="0" presId="urn:microsoft.com/office/officeart/2005/8/layout/cycle6"/>
    <dgm:cxn modelId="{53B583B7-3256-410D-83B7-4F068151CDC2}" type="presParOf" srcId="{9AAACD1C-806F-4270-8AC0-B0E8CFDCE89B}" destId="{B9DCDAF4-D411-4D1B-8C00-313036FD68FD}"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D459D-9DC3-425B-B64A-022EB096F2B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D041411-51D8-49AD-BCA7-13580577A31B}">
      <dgm:prSet phldrT="[Text]"/>
      <dgm:spPr/>
      <dgm:t>
        <a:bodyPr/>
        <a:lstStyle/>
        <a:p>
          <a:r>
            <a:rPr lang="en-US" dirty="0" smtClean="0"/>
            <a:t>NV Governor’s Interagency Council on Homelessness</a:t>
          </a:r>
          <a:endParaRPr lang="en-US" dirty="0"/>
        </a:p>
      </dgm:t>
    </dgm:pt>
    <dgm:pt modelId="{754277EA-2957-4E1C-9B48-EBF1EFFFE786}" type="parTrans" cxnId="{74247A3C-A61A-408E-A930-D914959EC4DD}">
      <dgm:prSet/>
      <dgm:spPr/>
      <dgm:t>
        <a:bodyPr/>
        <a:lstStyle/>
        <a:p>
          <a:endParaRPr lang="en-US"/>
        </a:p>
      </dgm:t>
    </dgm:pt>
    <dgm:pt modelId="{CA05E045-880D-46F2-BAB9-628A76323B9C}" type="sibTrans" cxnId="{74247A3C-A61A-408E-A930-D914959EC4DD}">
      <dgm:prSet/>
      <dgm:spPr/>
      <dgm:t>
        <a:bodyPr/>
        <a:lstStyle/>
        <a:p>
          <a:endParaRPr lang="en-US"/>
        </a:p>
      </dgm:t>
    </dgm:pt>
    <dgm:pt modelId="{23CBF660-45D9-4EA1-8EF5-D9C50C98E8DD}">
      <dgm:prSet phldrT="[Text]"/>
      <dgm:spPr/>
      <dgm:t>
        <a:bodyPr/>
        <a:lstStyle/>
        <a:p>
          <a:r>
            <a:rPr lang="en-US" dirty="0" smtClean="0"/>
            <a:t>CABHI State grant</a:t>
          </a:r>
          <a:endParaRPr lang="en-US" dirty="0"/>
        </a:p>
      </dgm:t>
    </dgm:pt>
    <dgm:pt modelId="{D461BEA3-56CD-4422-B43B-7CA4582642EF}" type="parTrans" cxnId="{C67FB5FB-B227-44EA-9CC8-206B1FAB913E}">
      <dgm:prSet/>
      <dgm:spPr/>
      <dgm:t>
        <a:bodyPr/>
        <a:lstStyle/>
        <a:p>
          <a:endParaRPr lang="en-US"/>
        </a:p>
      </dgm:t>
    </dgm:pt>
    <dgm:pt modelId="{08F015AA-1820-4841-AD89-4554EE92ED9A}" type="sibTrans" cxnId="{C67FB5FB-B227-44EA-9CC8-206B1FAB913E}">
      <dgm:prSet/>
      <dgm:spPr/>
      <dgm:t>
        <a:bodyPr/>
        <a:lstStyle/>
        <a:p>
          <a:endParaRPr lang="en-US"/>
        </a:p>
      </dgm:t>
    </dgm:pt>
    <dgm:pt modelId="{06F58F89-752F-4674-8535-191DD72F8AB5}">
      <dgm:prSet phldrT="[Text]"/>
      <dgm:spPr/>
      <dgm:t>
        <a:bodyPr/>
        <a:lstStyle/>
        <a:p>
          <a:r>
            <a:rPr lang="en-US" dirty="0" smtClean="0"/>
            <a:t>Adopted statewide strategic plan with SOAR as an intervention</a:t>
          </a:r>
          <a:endParaRPr lang="en-US" dirty="0"/>
        </a:p>
      </dgm:t>
    </dgm:pt>
    <dgm:pt modelId="{7E0F488B-60EB-4180-992D-F8591C6E386D}" type="parTrans" cxnId="{44F6F783-72B9-46F4-90FF-FC96A3BF575A}">
      <dgm:prSet/>
      <dgm:spPr/>
      <dgm:t>
        <a:bodyPr/>
        <a:lstStyle/>
        <a:p>
          <a:endParaRPr lang="en-US"/>
        </a:p>
      </dgm:t>
    </dgm:pt>
    <dgm:pt modelId="{F00BCC71-888A-447D-8688-948F65E6A75A}" type="sibTrans" cxnId="{44F6F783-72B9-46F4-90FF-FC96A3BF575A}">
      <dgm:prSet/>
      <dgm:spPr/>
      <dgm:t>
        <a:bodyPr/>
        <a:lstStyle/>
        <a:p>
          <a:endParaRPr lang="en-US"/>
        </a:p>
      </dgm:t>
    </dgm:pt>
    <dgm:pt modelId="{4C73BD2D-9C0B-49C9-BC57-C870B89C94D8}">
      <dgm:prSet phldrT="[Text]"/>
      <dgm:spPr/>
      <dgm:t>
        <a:bodyPr/>
        <a:lstStyle/>
        <a:p>
          <a:r>
            <a:rPr lang="en-US" dirty="0" smtClean="0"/>
            <a:t>Provided financial resource for training and state coordination </a:t>
          </a:r>
          <a:endParaRPr lang="en-US" dirty="0"/>
        </a:p>
      </dgm:t>
    </dgm:pt>
    <dgm:pt modelId="{6042B1D1-30FE-47EF-8298-0485911DB10F}" type="parTrans" cxnId="{6110F887-4F78-4D40-BCCD-61B14626F1AC}">
      <dgm:prSet/>
      <dgm:spPr/>
      <dgm:t>
        <a:bodyPr/>
        <a:lstStyle/>
        <a:p>
          <a:endParaRPr lang="en-US"/>
        </a:p>
      </dgm:t>
    </dgm:pt>
    <dgm:pt modelId="{A69AF452-AD8D-451C-BA09-7F8AD9E15803}" type="sibTrans" cxnId="{6110F887-4F78-4D40-BCCD-61B14626F1AC}">
      <dgm:prSet/>
      <dgm:spPr/>
      <dgm:t>
        <a:bodyPr/>
        <a:lstStyle/>
        <a:p>
          <a:endParaRPr lang="en-US"/>
        </a:p>
      </dgm:t>
    </dgm:pt>
    <dgm:pt modelId="{4CF8CAC8-F7B4-4752-AA67-CFC5CCEA6141}" type="pres">
      <dgm:prSet presAssocID="{7F7D459D-9DC3-425B-B64A-022EB096F2B3}" presName="Name0" presStyleCnt="0">
        <dgm:presLayoutVars>
          <dgm:dir/>
          <dgm:animLvl val="lvl"/>
          <dgm:resizeHandles/>
        </dgm:presLayoutVars>
      </dgm:prSet>
      <dgm:spPr/>
      <dgm:t>
        <a:bodyPr/>
        <a:lstStyle/>
        <a:p>
          <a:endParaRPr lang="en-US"/>
        </a:p>
      </dgm:t>
    </dgm:pt>
    <dgm:pt modelId="{529AA039-4671-41D9-A065-94AD0E648904}" type="pres">
      <dgm:prSet presAssocID="{FD041411-51D8-49AD-BCA7-13580577A31B}" presName="linNode" presStyleCnt="0"/>
      <dgm:spPr/>
    </dgm:pt>
    <dgm:pt modelId="{CBBA7A81-EAAC-4243-BAA4-D1DCBCC43221}" type="pres">
      <dgm:prSet presAssocID="{FD041411-51D8-49AD-BCA7-13580577A31B}" presName="parentShp" presStyleLbl="node1" presStyleIdx="0" presStyleCnt="2">
        <dgm:presLayoutVars>
          <dgm:bulletEnabled val="1"/>
        </dgm:presLayoutVars>
      </dgm:prSet>
      <dgm:spPr/>
      <dgm:t>
        <a:bodyPr/>
        <a:lstStyle/>
        <a:p>
          <a:endParaRPr lang="en-US"/>
        </a:p>
      </dgm:t>
    </dgm:pt>
    <dgm:pt modelId="{131CEA9E-28B0-46F5-8EC0-7E18B7BD9290}" type="pres">
      <dgm:prSet presAssocID="{FD041411-51D8-49AD-BCA7-13580577A31B}" presName="childShp" presStyleLbl="bgAccFollowNode1" presStyleIdx="0" presStyleCnt="2">
        <dgm:presLayoutVars>
          <dgm:bulletEnabled val="1"/>
        </dgm:presLayoutVars>
      </dgm:prSet>
      <dgm:spPr/>
      <dgm:t>
        <a:bodyPr/>
        <a:lstStyle/>
        <a:p>
          <a:endParaRPr lang="en-US"/>
        </a:p>
      </dgm:t>
    </dgm:pt>
    <dgm:pt modelId="{1362260A-6BC1-4B29-A25A-C306F42CAB00}" type="pres">
      <dgm:prSet presAssocID="{CA05E045-880D-46F2-BAB9-628A76323B9C}" presName="spacing" presStyleCnt="0"/>
      <dgm:spPr/>
    </dgm:pt>
    <dgm:pt modelId="{A918A638-B1CC-4303-94F4-267A5E8A61AE}" type="pres">
      <dgm:prSet presAssocID="{23CBF660-45D9-4EA1-8EF5-D9C50C98E8DD}" presName="linNode" presStyleCnt="0"/>
      <dgm:spPr/>
    </dgm:pt>
    <dgm:pt modelId="{70F6455D-A966-4DEB-84C7-0D2AE37CC651}" type="pres">
      <dgm:prSet presAssocID="{23CBF660-45D9-4EA1-8EF5-D9C50C98E8DD}" presName="parentShp" presStyleLbl="node1" presStyleIdx="1" presStyleCnt="2">
        <dgm:presLayoutVars>
          <dgm:bulletEnabled val="1"/>
        </dgm:presLayoutVars>
      </dgm:prSet>
      <dgm:spPr/>
      <dgm:t>
        <a:bodyPr/>
        <a:lstStyle/>
        <a:p>
          <a:endParaRPr lang="en-US"/>
        </a:p>
      </dgm:t>
    </dgm:pt>
    <dgm:pt modelId="{E7078955-63B4-4188-B721-3C98D3D48E7A}" type="pres">
      <dgm:prSet presAssocID="{23CBF660-45D9-4EA1-8EF5-D9C50C98E8DD}" presName="childShp" presStyleLbl="bgAccFollowNode1" presStyleIdx="1" presStyleCnt="2">
        <dgm:presLayoutVars>
          <dgm:bulletEnabled val="1"/>
        </dgm:presLayoutVars>
      </dgm:prSet>
      <dgm:spPr/>
      <dgm:t>
        <a:bodyPr/>
        <a:lstStyle/>
        <a:p>
          <a:endParaRPr lang="en-US"/>
        </a:p>
      </dgm:t>
    </dgm:pt>
  </dgm:ptLst>
  <dgm:cxnLst>
    <dgm:cxn modelId="{74247A3C-A61A-408E-A930-D914959EC4DD}" srcId="{7F7D459D-9DC3-425B-B64A-022EB096F2B3}" destId="{FD041411-51D8-49AD-BCA7-13580577A31B}" srcOrd="0" destOrd="0" parTransId="{754277EA-2957-4E1C-9B48-EBF1EFFFE786}" sibTransId="{CA05E045-880D-46F2-BAB9-628A76323B9C}"/>
    <dgm:cxn modelId="{15697064-2612-4C37-9F17-9039625025CA}" type="presOf" srcId="{7F7D459D-9DC3-425B-B64A-022EB096F2B3}" destId="{4CF8CAC8-F7B4-4752-AA67-CFC5CCEA6141}" srcOrd="0" destOrd="0" presId="urn:microsoft.com/office/officeart/2005/8/layout/vList6"/>
    <dgm:cxn modelId="{BA2037E5-E109-4130-953F-858643E0608C}" type="presOf" srcId="{4C73BD2D-9C0B-49C9-BC57-C870B89C94D8}" destId="{E7078955-63B4-4188-B721-3C98D3D48E7A}" srcOrd="0" destOrd="0" presId="urn:microsoft.com/office/officeart/2005/8/layout/vList6"/>
    <dgm:cxn modelId="{C67FB5FB-B227-44EA-9CC8-206B1FAB913E}" srcId="{7F7D459D-9DC3-425B-B64A-022EB096F2B3}" destId="{23CBF660-45D9-4EA1-8EF5-D9C50C98E8DD}" srcOrd="1" destOrd="0" parTransId="{D461BEA3-56CD-4422-B43B-7CA4582642EF}" sibTransId="{08F015AA-1820-4841-AD89-4554EE92ED9A}"/>
    <dgm:cxn modelId="{6110F887-4F78-4D40-BCCD-61B14626F1AC}" srcId="{23CBF660-45D9-4EA1-8EF5-D9C50C98E8DD}" destId="{4C73BD2D-9C0B-49C9-BC57-C870B89C94D8}" srcOrd="0" destOrd="0" parTransId="{6042B1D1-30FE-47EF-8298-0485911DB10F}" sibTransId="{A69AF452-AD8D-451C-BA09-7F8AD9E15803}"/>
    <dgm:cxn modelId="{9AFB4D43-282E-4883-B4F8-BC93A5E97921}" type="presOf" srcId="{06F58F89-752F-4674-8535-191DD72F8AB5}" destId="{131CEA9E-28B0-46F5-8EC0-7E18B7BD9290}" srcOrd="0" destOrd="0" presId="urn:microsoft.com/office/officeart/2005/8/layout/vList6"/>
    <dgm:cxn modelId="{8D628F4B-2352-4930-A43C-6C8D71F6EEBE}" type="presOf" srcId="{FD041411-51D8-49AD-BCA7-13580577A31B}" destId="{CBBA7A81-EAAC-4243-BAA4-D1DCBCC43221}" srcOrd="0" destOrd="0" presId="urn:microsoft.com/office/officeart/2005/8/layout/vList6"/>
    <dgm:cxn modelId="{FF5B6AE1-6940-4BFF-9CF4-ECD7D37C0737}" type="presOf" srcId="{23CBF660-45D9-4EA1-8EF5-D9C50C98E8DD}" destId="{70F6455D-A966-4DEB-84C7-0D2AE37CC651}" srcOrd="0" destOrd="0" presId="urn:microsoft.com/office/officeart/2005/8/layout/vList6"/>
    <dgm:cxn modelId="{44F6F783-72B9-46F4-90FF-FC96A3BF575A}" srcId="{FD041411-51D8-49AD-BCA7-13580577A31B}" destId="{06F58F89-752F-4674-8535-191DD72F8AB5}" srcOrd="0" destOrd="0" parTransId="{7E0F488B-60EB-4180-992D-F8591C6E386D}" sibTransId="{F00BCC71-888A-447D-8688-948F65E6A75A}"/>
    <dgm:cxn modelId="{D64AE7EA-4CBC-4FA5-BE75-989E68BC141B}" type="presParOf" srcId="{4CF8CAC8-F7B4-4752-AA67-CFC5CCEA6141}" destId="{529AA039-4671-41D9-A065-94AD0E648904}" srcOrd="0" destOrd="0" presId="urn:microsoft.com/office/officeart/2005/8/layout/vList6"/>
    <dgm:cxn modelId="{62EC5484-120E-494A-82E8-ACCEB50FA6F8}" type="presParOf" srcId="{529AA039-4671-41D9-A065-94AD0E648904}" destId="{CBBA7A81-EAAC-4243-BAA4-D1DCBCC43221}" srcOrd="0" destOrd="0" presId="urn:microsoft.com/office/officeart/2005/8/layout/vList6"/>
    <dgm:cxn modelId="{E08D207B-BE77-4E67-9C75-335F17AC249C}" type="presParOf" srcId="{529AA039-4671-41D9-A065-94AD0E648904}" destId="{131CEA9E-28B0-46F5-8EC0-7E18B7BD9290}" srcOrd="1" destOrd="0" presId="urn:microsoft.com/office/officeart/2005/8/layout/vList6"/>
    <dgm:cxn modelId="{1CFC1000-E0EF-4B2A-AD11-265B45D1B0D9}" type="presParOf" srcId="{4CF8CAC8-F7B4-4752-AA67-CFC5CCEA6141}" destId="{1362260A-6BC1-4B29-A25A-C306F42CAB00}" srcOrd="1" destOrd="0" presId="urn:microsoft.com/office/officeart/2005/8/layout/vList6"/>
    <dgm:cxn modelId="{B8831C66-8750-40AD-9F21-24F80A337200}" type="presParOf" srcId="{4CF8CAC8-F7B4-4752-AA67-CFC5CCEA6141}" destId="{A918A638-B1CC-4303-94F4-267A5E8A61AE}" srcOrd="2" destOrd="0" presId="urn:microsoft.com/office/officeart/2005/8/layout/vList6"/>
    <dgm:cxn modelId="{71774697-5200-4107-99E7-DB0B589E0AFE}" type="presParOf" srcId="{A918A638-B1CC-4303-94F4-267A5E8A61AE}" destId="{70F6455D-A966-4DEB-84C7-0D2AE37CC651}" srcOrd="0" destOrd="0" presId="urn:microsoft.com/office/officeart/2005/8/layout/vList6"/>
    <dgm:cxn modelId="{5F6FF354-3007-4EB3-BF83-8197EB064E77}" type="presParOf" srcId="{A918A638-B1CC-4303-94F4-267A5E8A61AE}" destId="{E7078955-63B4-4188-B721-3C98D3D48E7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F6BAB-4DDD-4C23-B0CB-5D468DAC2F2B}">
      <dsp:nvSpPr>
        <dsp:cNvPr id="0" name=""/>
        <dsp:cNvSpPr/>
      </dsp:nvSpPr>
      <dsp:spPr>
        <a:xfrm>
          <a:off x="0" y="591343"/>
          <a:ext cx="2571749" cy="154305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86% of state land is owned by U. S. Federal Govt.</a:t>
          </a:r>
          <a:endParaRPr lang="en-US" sz="1900" kern="1200" dirty="0"/>
        </a:p>
      </dsp:txBody>
      <dsp:txXfrm>
        <a:off x="0" y="591343"/>
        <a:ext cx="2571749" cy="1543050"/>
      </dsp:txXfrm>
    </dsp:sp>
    <dsp:sp modelId="{AE9CE742-6B9B-49A4-95D4-6674D8AD81D7}">
      <dsp:nvSpPr>
        <dsp:cNvPr id="0" name=""/>
        <dsp:cNvSpPr/>
      </dsp:nvSpPr>
      <dsp:spPr>
        <a:xfrm>
          <a:off x="2828925" y="591343"/>
          <a:ext cx="2571749" cy="154305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smtClean="0"/>
            <a:t>88% of the state population resides in two Counties: (Clark &amp; Washoe)</a:t>
          </a:r>
          <a:endParaRPr lang="en-US" sz="1900" kern="1200" dirty="0"/>
        </a:p>
        <a:p>
          <a:pPr marL="114300" lvl="1" indent="-114300" algn="l" defTabSz="666750">
            <a:lnSpc>
              <a:spcPct val="90000"/>
            </a:lnSpc>
            <a:spcBef>
              <a:spcPct val="0"/>
            </a:spcBef>
            <a:spcAft>
              <a:spcPct val="15000"/>
            </a:spcAft>
            <a:buChar char="••"/>
          </a:pPr>
          <a:r>
            <a:rPr lang="en-US" sz="1500" kern="1200" dirty="0" smtClean="0"/>
            <a:t>15/17 Counties are rural</a:t>
          </a:r>
          <a:endParaRPr lang="en-US" sz="1500" kern="1200" dirty="0"/>
        </a:p>
      </dsp:txBody>
      <dsp:txXfrm>
        <a:off x="2828925" y="591343"/>
        <a:ext cx="2571749" cy="1543050"/>
      </dsp:txXfrm>
    </dsp:sp>
    <dsp:sp modelId="{230F89DA-5BF4-495A-88DB-2FD1C0EC85A2}">
      <dsp:nvSpPr>
        <dsp:cNvPr id="0" name=""/>
        <dsp:cNvSpPr/>
      </dsp:nvSpPr>
      <dsp:spPr>
        <a:xfrm>
          <a:off x="5657849" y="591343"/>
          <a:ext cx="2571749" cy="154305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Mining and Tourism</a:t>
          </a:r>
          <a:endParaRPr lang="en-US" sz="1900" kern="1200" dirty="0"/>
        </a:p>
      </dsp:txBody>
      <dsp:txXfrm>
        <a:off x="5657849" y="591343"/>
        <a:ext cx="2571749" cy="1543050"/>
      </dsp:txXfrm>
    </dsp:sp>
    <dsp:sp modelId="{121531BD-9041-4F97-A57B-9D1B45B12366}">
      <dsp:nvSpPr>
        <dsp:cNvPr id="0" name=""/>
        <dsp:cNvSpPr/>
      </dsp:nvSpPr>
      <dsp:spPr>
        <a:xfrm>
          <a:off x="1414462" y="2391569"/>
          <a:ext cx="2571749" cy="154305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Higher unemployment %  in rural NV</a:t>
          </a:r>
          <a:endParaRPr lang="en-US" sz="1900" kern="1200" dirty="0"/>
        </a:p>
      </dsp:txBody>
      <dsp:txXfrm>
        <a:off x="1414462" y="2391569"/>
        <a:ext cx="2571749" cy="1543050"/>
      </dsp:txXfrm>
    </dsp:sp>
    <dsp:sp modelId="{D8BF2B23-BAE1-4668-B294-D8CFEA9B5523}">
      <dsp:nvSpPr>
        <dsp:cNvPr id="0" name=""/>
        <dsp:cNvSpPr/>
      </dsp:nvSpPr>
      <dsp:spPr>
        <a:xfrm>
          <a:off x="4243387" y="2391569"/>
          <a:ext cx="2571749" cy="154305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High foreclosure rate</a:t>
          </a:r>
          <a:endParaRPr lang="en-US" sz="1900" kern="1200" dirty="0"/>
        </a:p>
      </dsp:txBody>
      <dsp:txXfrm>
        <a:off x="4243387"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5C78E-9ED6-416F-93DE-03F468CB2A71}">
      <dsp:nvSpPr>
        <dsp:cNvPr id="0" name=""/>
        <dsp:cNvSpPr/>
      </dsp:nvSpPr>
      <dsp:spPr>
        <a:xfrm>
          <a:off x="0" y="29397"/>
          <a:ext cx="8229600"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Isolation/”Invisibility”</a:t>
          </a:r>
          <a:endParaRPr lang="en-US" sz="3100" kern="1200" dirty="0"/>
        </a:p>
      </dsp:txBody>
      <dsp:txXfrm>
        <a:off x="36296" y="65693"/>
        <a:ext cx="8157008" cy="670943"/>
      </dsp:txXfrm>
    </dsp:sp>
    <dsp:sp modelId="{37401F67-7991-48AC-9A0E-CD726FD18E8E}">
      <dsp:nvSpPr>
        <dsp:cNvPr id="0" name=""/>
        <dsp:cNvSpPr/>
      </dsp:nvSpPr>
      <dsp:spPr>
        <a:xfrm>
          <a:off x="0" y="862212"/>
          <a:ext cx="8229600"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smtClean="0"/>
            <a:t>Infrastructure</a:t>
          </a:r>
          <a:endParaRPr lang="en-US" sz="3100" kern="1200" dirty="0" smtClean="0"/>
        </a:p>
      </dsp:txBody>
      <dsp:txXfrm>
        <a:off x="36296" y="898508"/>
        <a:ext cx="8157008" cy="670943"/>
      </dsp:txXfrm>
    </dsp:sp>
    <dsp:sp modelId="{5B4638CF-FD17-47FE-8A6D-A7A5C66CC567}">
      <dsp:nvSpPr>
        <dsp:cNvPr id="0" name=""/>
        <dsp:cNvSpPr/>
      </dsp:nvSpPr>
      <dsp:spPr>
        <a:xfrm>
          <a:off x="0" y="1695028"/>
          <a:ext cx="8229600"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Resource and Service Shortages</a:t>
          </a:r>
        </a:p>
      </dsp:txBody>
      <dsp:txXfrm>
        <a:off x="36296" y="1731324"/>
        <a:ext cx="8157008" cy="670943"/>
      </dsp:txXfrm>
    </dsp:sp>
    <dsp:sp modelId="{00035C30-9D97-4C6D-9A22-B99A2B16189E}">
      <dsp:nvSpPr>
        <dsp:cNvPr id="0" name=""/>
        <dsp:cNvSpPr/>
      </dsp:nvSpPr>
      <dsp:spPr>
        <a:xfrm>
          <a:off x="0" y="2527843"/>
          <a:ext cx="8229600"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Transportation</a:t>
          </a:r>
        </a:p>
      </dsp:txBody>
      <dsp:txXfrm>
        <a:off x="36296" y="2564139"/>
        <a:ext cx="8157008" cy="670943"/>
      </dsp:txXfrm>
    </dsp:sp>
    <dsp:sp modelId="{E8D9FD25-E03B-4FFD-AA33-4EBE37D24F8D}">
      <dsp:nvSpPr>
        <dsp:cNvPr id="0" name=""/>
        <dsp:cNvSpPr/>
      </dsp:nvSpPr>
      <dsp:spPr>
        <a:xfrm>
          <a:off x="0" y="3360658"/>
          <a:ext cx="8229600"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Affordable Housing</a:t>
          </a:r>
        </a:p>
      </dsp:txBody>
      <dsp:txXfrm>
        <a:off x="36296" y="3396954"/>
        <a:ext cx="8157008" cy="670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5E4A-9035-4672-8658-542145DED0C5}">
      <dsp:nvSpPr>
        <dsp:cNvPr id="0" name=""/>
        <dsp:cNvSpPr/>
      </dsp:nvSpPr>
      <dsp:spPr>
        <a:xfrm rot="5400000">
          <a:off x="-226156" y="226772"/>
          <a:ext cx="1507711" cy="105539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HOPE Project</a:t>
          </a:r>
          <a:endParaRPr lang="en-US" sz="1500" kern="1200" dirty="0"/>
        </a:p>
      </dsp:txBody>
      <dsp:txXfrm rot="-5400000">
        <a:off x="2" y="528314"/>
        <a:ext cx="1055397" cy="452314"/>
      </dsp:txXfrm>
    </dsp:sp>
    <dsp:sp modelId="{087D0E36-FAA7-44B2-B5D0-80FBF810FD95}">
      <dsp:nvSpPr>
        <dsp:cNvPr id="0" name=""/>
        <dsp:cNvSpPr/>
      </dsp:nvSpPr>
      <dsp:spPr>
        <a:xfrm rot="5400000">
          <a:off x="2199725" y="-1143712"/>
          <a:ext cx="980012" cy="326866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2003-2005 $8 million from SSA </a:t>
          </a:r>
          <a:endParaRPr lang="en-US" sz="1400" kern="1200" dirty="0"/>
        </a:p>
        <a:p>
          <a:pPr marL="114300" lvl="1" indent="-114300" algn="l" defTabSz="622300">
            <a:lnSpc>
              <a:spcPct val="90000"/>
            </a:lnSpc>
            <a:spcBef>
              <a:spcPct val="0"/>
            </a:spcBef>
            <a:spcAft>
              <a:spcPct val="15000"/>
            </a:spcAft>
            <a:buChar char="••"/>
          </a:pPr>
          <a:r>
            <a:rPr lang="en-US" sz="1400" kern="1200" dirty="0" smtClean="0"/>
            <a:t>CCSS: 1 of 34 sites funded</a:t>
          </a:r>
          <a:endParaRPr lang="en-US" sz="1400" kern="1200" dirty="0"/>
        </a:p>
      </dsp:txBody>
      <dsp:txXfrm rot="-5400000">
        <a:off x="1055397" y="48456"/>
        <a:ext cx="3220828" cy="884332"/>
      </dsp:txXfrm>
    </dsp:sp>
    <dsp:sp modelId="{4C795E20-D46E-41F7-A7CE-5B3354B31D4C}">
      <dsp:nvSpPr>
        <dsp:cNvPr id="0" name=""/>
        <dsp:cNvSpPr/>
      </dsp:nvSpPr>
      <dsp:spPr>
        <a:xfrm rot="5400000">
          <a:off x="-226156" y="1539096"/>
          <a:ext cx="1507711" cy="105539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SOAR </a:t>
          </a:r>
          <a:endParaRPr lang="en-US" sz="1500" kern="1200" dirty="0"/>
        </a:p>
      </dsp:txBody>
      <dsp:txXfrm rot="-5400000">
        <a:off x="2" y="1840638"/>
        <a:ext cx="1055397" cy="452314"/>
      </dsp:txXfrm>
    </dsp:sp>
    <dsp:sp modelId="{50FDA27D-2736-4BC2-8144-34A564939175}">
      <dsp:nvSpPr>
        <dsp:cNvPr id="0" name=""/>
        <dsp:cNvSpPr/>
      </dsp:nvSpPr>
      <dsp:spPr>
        <a:xfrm rot="5400000">
          <a:off x="2199725" y="168611"/>
          <a:ext cx="980012" cy="326866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2005-2013 2-day live training (limited)</a:t>
          </a:r>
          <a:endParaRPr lang="en-US" sz="1400" kern="1200" dirty="0"/>
        </a:p>
        <a:p>
          <a:pPr marL="114300" lvl="1" indent="-114300" algn="l" defTabSz="622300">
            <a:lnSpc>
              <a:spcPct val="90000"/>
            </a:lnSpc>
            <a:spcBef>
              <a:spcPct val="0"/>
            </a:spcBef>
            <a:spcAft>
              <a:spcPct val="15000"/>
            </a:spcAft>
            <a:buChar char="••"/>
          </a:pPr>
          <a:r>
            <a:rPr lang="en-US" sz="1400" kern="1200" dirty="0" smtClean="0"/>
            <a:t>No dedicated staff/coordination</a:t>
          </a:r>
          <a:endParaRPr lang="en-US" sz="1400" kern="1200" dirty="0"/>
        </a:p>
      </dsp:txBody>
      <dsp:txXfrm rot="-5400000">
        <a:off x="1055397" y="1360779"/>
        <a:ext cx="3220828" cy="884332"/>
      </dsp:txXfrm>
    </dsp:sp>
    <dsp:sp modelId="{684DC373-2037-4758-96F6-5741C51C93B9}">
      <dsp:nvSpPr>
        <dsp:cNvPr id="0" name=""/>
        <dsp:cNvSpPr/>
      </dsp:nvSpPr>
      <dsp:spPr>
        <a:xfrm rot="5400000">
          <a:off x="-226156" y="2851420"/>
          <a:ext cx="1507711" cy="105539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SOAR 2.0</a:t>
          </a:r>
          <a:endParaRPr lang="en-US" sz="1500" kern="1200" dirty="0"/>
        </a:p>
      </dsp:txBody>
      <dsp:txXfrm rot="-5400000">
        <a:off x="2" y="3152962"/>
        <a:ext cx="1055397" cy="452314"/>
      </dsp:txXfrm>
    </dsp:sp>
    <dsp:sp modelId="{4C74267C-31C5-416E-8D97-5EF332671DC5}">
      <dsp:nvSpPr>
        <dsp:cNvPr id="0" name=""/>
        <dsp:cNvSpPr/>
      </dsp:nvSpPr>
      <dsp:spPr>
        <a:xfrm rot="5400000">
          <a:off x="2199725" y="1480935"/>
          <a:ext cx="980012" cy="326866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CABHI funded SOAR Coordination and benefits specialist</a:t>
          </a:r>
          <a:endParaRPr lang="en-US" sz="1400" kern="1200" dirty="0"/>
        </a:p>
        <a:p>
          <a:pPr marL="114300" lvl="1" indent="-114300" algn="l" defTabSz="622300">
            <a:lnSpc>
              <a:spcPct val="90000"/>
            </a:lnSpc>
            <a:spcBef>
              <a:spcPct val="0"/>
            </a:spcBef>
            <a:spcAft>
              <a:spcPct val="15000"/>
            </a:spcAft>
            <a:buChar char="••"/>
          </a:pPr>
          <a:r>
            <a:rPr lang="en-US" sz="1400" kern="1200" dirty="0" smtClean="0"/>
            <a:t>2-part SOAR Certification: online curriculum and Nevada Fundamentals</a:t>
          </a:r>
          <a:endParaRPr lang="en-US" sz="1400" kern="1200" dirty="0"/>
        </a:p>
      </dsp:txBody>
      <dsp:txXfrm rot="-5400000">
        <a:off x="1055397" y="2673103"/>
        <a:ext cx="3220828" cy="884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F1950-0A69-40A9-8FB2-28840EB69893}">
      <dsp:nvSpPr>
        <dsp:cNvPr id="0" name=""/>
        <dsp:cNvSpPr/>
      </dsp:nvSpPr>
      <dsp:spPr>
        <a:xfrm>
          <a:off x="2736368" y="99792"/>
          <a:ext cx="1619765" cy="1052847"/>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Collaboration</a:t>
          </a:r>
          <a:endParaRPr lang="en-US" sz="1600" kern="1200" dirty="0"/>
        </a:p>
      </dsp:txBody>
      <dsp:txXfrm>
        <a:off x="2787764" y="151188"/>
        <a:ext cx="1516973" cy="950055"/>
      </dsp:txXfrm>
    </dsp:sp>
    <dsp:sp modelId="{D0E65B2A-0031-4798-8214-D1FFF07A2AAB}">
      <dsp:nvSpPr>
        <dsp:cNvPr id="0" name=""/>
        <dsp:cNvSpPr/>
      </dsp:nvSpPr>
      <dsp:spPr>
        <a:xfrm>
          <a:off x="1833920" y="667488"/>
          <a:ext cx="3476964" cy="3476964"/>
        </a:xfrm>
        <a:custGeom>
          <a:avLst/>
          <a:gdLst/>
          <a:ahLst/>
          <a:cxnLst/>
          <a:rect l="0" t="0" r="0" b="0"/>
          <a:pathLst>
            <a:path>
              <a:moveTo>
                <a:pt x="2532984" y="192168"/>
              </a:moveTo>
              <a:arcTo wR="1738482" hR="1738482" stAng="17831657" swAng="239361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7DF8B6-4665-4886-89A8-4897DFE68F1A}">
      <dsp:nvSpPr>
        <dsp:cNvPr id="0" name=""/>
        <dsp:cNvSpPr/>
      </dsp:nvSpPr>
      <dsp:spPr>
        <a:xfrm>
          <a:off x="4450127" y="1740298"/>
          <a:ext cx="1619765" cy="1052847"/>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Connection</a:t>
          </a:r>
          <a:endParaRPr lang="en-US" sz="1600" kern="1200" dirty="0"/>
        </a:p>
      </dsp:txBody>
      <dsp:txXfrm>
        <a:off x="4501523" y="1791694"/>
        <a:ext cx="1516973" cy="950055"/>
      </dsp:txXfrm>
    </dsp:sp>
    <dsp:sp modelId="{7FFA27F9-6D68-417E-92E3-ECA2C7719CDA}">
      <dsp:nvSpPr>
        <dsp:cNvPr id="0" name=""/>
        <dsp:cNvSpPr/>
      </dsp:nvSpPr>
      <dsp:spPr>
        <a:xfrm>
          <a:off x="1783045" y="528240"/>
          <a:ext cx="3476964" cy="3476964"/>
        </a:xfrm>
        <a:custGeom>
          <a:avLst/>
          <a:gdLst/>
          <a:ahLst/>
          <a:cxnLst/>
          <a:rect l="0" t="0" r="0" b="0"/>
          <a:pathLst>
            <a:path>
              <a:moveTo>
                <a:pt x="3391302" y="2277467"/>
              </a:moveTo>
              <a:arcTo wR="1738482" hR="1738482" stAng="1083669" swAng="262429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CABF95-8786-4D91-AD63-1A3B98391789}">
      <dsp:nvSpPr>
        <dsp:cNvPr id="0" name=""/>
        <dsp:cNvSpPr/>
      </dsp:nvSpPr>
      <dsp:spPr>
        <a:xfrm>
          <a:off x="2711645" y="3478781"/>
          <a:ext cx="1619765" cy="1052847"/>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Consistency</a:t>
          </a:r>
          <a:endParaRPr lang="en-US" sz="1600" kern="1200" dirty="0"/>
        </a:p>
      </dsp:txBody>
      <dsp:txXfrm>
        <a:off x="2763041" y="3530177"/>
        <a:ext cx="1516973" cy="950055"/>
      </dsp:txXfrm>
    </dsp:sp>
    <dsp:sp modelId="{8F61456B-CC4F-4168-B572-7357C7086E7A}">
      <dsp:nvSpPr>
        <dsp:cNvPr id="0" name=""/>
        <dsp:cNvSpPr/>
      </dsp:nvSpPr>
      <dsp:spPr>
        <a:xfrm>
          <a:off x="1783045" y="528240"/>
          <a:ext cx="3476964" cy="3476964"/>
        </a:xfrm>
        <a:custGeom>
          <a:avLst/>
          <a:gdLst/>
          <a:ahLst/>
          <a:cxnLst/>
          <a:rect l="0" t="0" r="0" b="0"/>
          <a:pathLst>
            <a:path>
              <a:moveTo>
                <a:pt x="916946" y="3270604"/>
              </a:moveTo>
              <a:arcTo wR="1738482" hR="1738482" stAng="7092033" swAng="262429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3BD9D3-E169-47DF-B80C-FD021554D361}">
      <dsp:nvSpPr>
        <dsp:cNvPr id="0" name=""/>
        <dsp:cNvSpPr/>
      </dsp:nvSpPr>
      <dsp:spPr>
        <a:xfrm>
          <a:off x="973163" y="1740298"/>
          <a:ext cx="1619765" cy="1052847"/>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Communication</a:t>
          </a:r>
          <a:endParaRPr lang="en-US" sz="1600" kern="1200" dirty="0"/>
        </a:p>
      </dsp:txBody>
      <dsp:txXfrm>
        <a:off x="1024559" y="1791694"/>
        <a:ext cx="1516973" cy="950055"/>
      </dsp:txXfrm>
    </dsp:sp>
    <dsp:sp modelId="{B9DCDAF4-D411-4D1B-8C00-313036FD68FD}">
      <dsp:nvSpPr>
        <dsp:cNvPr id="0" name=""/>
        <dsp:cNvSpPr/>
      </dsp:nvSpPr>
      <dsp:spPr>
        <a:xfrm>
          <a:off x="1734251" y="662445"/>
          <a:ext cx="3476964" cy="3476964"/>
        </a:xfrm>
        <a:custGeom>
          <a:avLst/>
          <a:gdLst/>
          <a:ahLst/>
          <a:cxnLst/>
          <a:rect l="0" t="0" r="0" b="0"/>
          <a:pathLst>
            <a:path>
              <a:moveTo>
                <a:pt x="135254" y="1066186"/>
              </a:moveTo>
              <a:arcTo wR="1738482" hR="1738482" stAng="12165012" swAng="250640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CEA9E-28B0-46F5-8EC0-7E18B7BD9290}">
      <dsp:nvSpPr>
        <dsp:cNvPr id="0" name=""/>
        <dsp:cNvSpPr/>
      </dsp:nvSpPr>
      <dsp:spPr>
        <a:xfrm>
          <a:off x="1555844" y="512"/>
          <a:ext cx="2333767" cy="2000382"/>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Adopted statewide strategic plan with SOAR as an intervention</a:t>
          </a:r>
          <a:endParaRPr lang="en-US" sz="1700" kern="1200" dirty="0"/>
        </a:p>
      </dsp:txBody>
      <dsp:txXfrm>
        <a:off x="1555844" y="250560"/>
        <a:ext cx="1583624" cy="1500286"/>
      </dsp:txXfrm>
    </dsp:sp>
    <dsp:sp modelId="{CBBA7A81-EAAC-4243-BAA4-D1DCBCC43221}">
      <dsp:nvSpPr>
        <dsp:cNvPr id="0" name=""/>
        <dsp:cNvSpPr/>
      </dsp:nvSpPr>
      <dsp:spPr>
        <a:xfrm>
          <a:off x="0" y="512"/>
          <a:ext cx="1555844" cy="200038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NV Governor’s Interagency Council on Homelessness</a:t>
          </a:r>
          <a:endParaRPr lang="en-US" sz="1700" kern="1200" dirty="0"/>
        </a:p>
      </dsp:txBody>
      <dsp:txXfrm>
        <a:off x="75950" y="76462"/>
        <a:ext cx="1403944" cy="1848482"/>
      </dsp:txXfrm>
    </dsp:sp>
    <dsp:sp modelId="{E7078955-63B4-4188-B721-3C98D3D48E7A}">
      <dsp:nvSpPr>
        <dsp:cNvPr id="0" name=""/>
        <dsp:cNvSpPr/>
      </dsp:nvSpPr>
      <dsp:spPr>
        <a:xfrm>
          <a:off x="1555844" y="2200934"/>
          <a:ext cx="2333767" cy="2000382"/>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Provided financial resource for training and state coordination </a:t>
          </a:r>
          <a:endParaRPr lang="en-US" sz="1700" kern="1200" dirty="0"/>
        </a:p>
      </dsp:txBody>
      <dsp:txXfrm>
        <a:off x="1555844" y="2450982"/>
        <a:ext cx="1583624" cy="1500286"/>
      </dsp:txXfrm>
    </dsp:sp>
    <dsp:sp modelId="{70F6455D-A966-4DEB-84C7-0D2AE37CC651}">
      <dsp:nvSpPr>
        <dsp:cNvPr id="0" name=""/>
        <dsp:cNvSpPr/>
      </dsp:nvSpPr>
      <dsp:spPr>
        <a:xfrm>
          <a:off x="0" y="2200934"/>
          <a:ext cx="1555844" cy="200038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CABHI State grant</a:t>
          </a:r>
          <a:endParaRPr lang="en-US" sz="1700" kern="1200" dirty="0"/>
        </a:p>
      </dsp:txBody>
      <dsp:txXfrm>
        <a:off x="75950" y="2276884"/>
        <a:ext cx="1403944" cy="18484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atin typeface="Calibri" panose="020F0502020204030204"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C9C564F-88C9-4242-8CF8-3A2FA85453A5}" type="datetimeFigureOut">
              <a:rPr lang="en-US"/>
              <a:pPr>
                <a:defRPr/>
              </a:pPr>
              <a:t>10/12/2016</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atin typeface="Calibri" panose="020F0502020204030204"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25BD747-C062-430C-94CB-4C25AB3261D7}" type="slidenum">
              <a:rPr lang="en-US"/>
              <a:pPr>
                <a:defRPr/>
              </a:pPr>
              <a:t>‹#›</a:t>
            </a:fld>
            <a:endParaRPr lang="en-US"/>
          </a:p>
        </p:txBody>
      </p:sp>
    </p:spTree>
    <p:extLst>
      <p:ext uri="{BB962C8B-B14F-4D97-AF65-F5344CB8AC3E}">
        <p14:creationId xmlns:p14="http://schemas.microsoft.com/office/powerpoint/2010/main" val="3494210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8DA24AE4-575B-49D8-907C-E137AAF9D219}" type="datetimeFigureOut">
              <a:rPr lang="en-US"/>
              <a:pPr>
                <a:defRPr/>
              </a:pPr>
              <a:t>10/12/2016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5BC2798-012F-4BA7-8615-875762A5339A}" type="slidenum">
              <a:rPr lang="en-US"/>
              <a:pPr>
                <a:defRPr/>
              </a:pPr>
              <a:t>‹#›</a:t>
            </a:fld>
            <a:endParaRPr lang="en-US"/>
          </a:p>
        </p:txBody>
      </p:sp>
    </p:spTree>
    <p:extLst>
      <p:ext uri="{BB962C8B-B14F-4D97-AF65-F5344CB8AC3E}">
        <p14:creationId xmlns:p14="http://schemas.microsoft.com/office/powerpoint/2010/main" val="2340558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08D8483-4A2C-4D9B-9C59-07456A698EFD}" type="slidenum">
              <a:rPr lang="en-US" altLang="en-US" smtClean="0"/>
              <a:pPr/>
              <a:t>1</a:t>
            </a:fld>
            <a:endParaRPr lang="en-US" altLang="en-US" smtClean="0"/>
          </a:p>
        </p:txBody>
      </p:sp>
    </p:spTree>
    <p:extLst>
      <p:ext uri="{BB962C8B-B14F-4D97-AF65-F5344CB8AC3E}">
        <p14:creationId xmlns:p14="http://schemas.microsoft.com/office/powerpoint/2010/main" val="307436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C47A13B-43F9-4FA9-87F4-63F260A057C1}" type="slidenum">
              <a:rPr lang="en-US" altLang="en-US" smtClean="0">
                <a:solidFill>
                  <a:srgbClr val="000000"/>
                </a:solidFill>
              </a:rPr>
              <a:pPr/>
              <a:t>14</a:t>
            </a:fld>
            <a:endParaRPr lang="en-US" altLang="en-US" smtClean="0">
              <a:solidFill>
                <a:srgbClr val="000000"/>
              </a:solidFill>
            </a:endParaRPr>
          </a:p>
        </p:txBody>
      </p:sp>
    </p:spTree>
    <p:extLst>
      <p:ext uri="{BB962C8B-B14F-4D97-AF65-F5344CB8AC3E}">
        <p14:creationId xmlns:p14="http://schemas.microsoft.com/office/powerpoint/2010/main" val="42057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a:t>
            </a:r>
            <a:r>
              <a:rPr lang="en-US" baseline="0" dirty="0" smtClean="0"/>
              <a:t> heaviest in NE region and SC (Wichita)</a:t>
            </a:r>
          </a:p>
          <a:p>
            <a:r>
              <a:rPr lang="en-US" baseline="0" dirty="0" smtClean="0"/>
              <a:t/>
            </a:r>
            <a:br>
              <a:rPr lang="en-US" baseline="0" dirty="0" smtClean="0"/>
            </a:br>
            <a:r>
              <a:rPr lang="en-US" baseline="0" dirty="0" smtClean="0"/>
              <a:t>Western Kansas is sparsely populated, making outreach and communication across the state a challenge</a:t>
            </a:r>
            <a:endParaRPr lang="en-US" dirty="0"/>
          </a:p>
        </p:txBody>
      </p:sp>
      <p:sp>
        <p:nvSpPr>
          <p:cNvPr id="4" name="Slide Number Placeholder 3"/>
          <p:cNvSpPr>
            <a:spLocks noGrp="1"/>
          </p:cNvSpPr>
          <p:nvPr>
            <p:ph type="sldNum" sz="quarter" idx="10"/>
          </p:nvPr>
        </p:nvSpPr>
        <p:spPr/>
        <p:txBody>
          <a:bodyPr/>
          <a:lstStyle/>
          <a:p>
            <a:fld id="{6B04C792-623C-4301-B3E4-7087CDDB8A55}" type="slidenum">
              <a:rPr lang="en-US" smtClean="0"/>
              <a:t>16</a:t>
            </a:fld>
            <a:endParaRPr lang="en-US"/>
          </a:p>
        </p:txBody>
      </p:sp>
    </p:spTree>
    <p:extLst>
      <p:ext uri="{BB962C8B-B14F-4D97-AF65-F5344CB8AC3E}">
        <p14:creationId xmlns:p14="http://schemas.microsoft.com/office/powerpoint/2010/main" val="280679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a:t>
            </a:r>
          </a:p>
          <a:p>
            <a:r>
              <a:rPr lang="en-US" dirty="0" smtClean="0"/>
              <a:t>-partnerships for expedited TBI assessments</a:t>
            </a:r>
          </a:p>
          <a:p>
            <a:r>
              <a:rPr lang="en-US" dirty="0" smtClean="0"/>
              <a:t>-Integrated centers in Pittsburg</a:t>
            </a:r>
            <a:r>
              <a:rPr lang="en-US" baseline="0" dirty="0" smtClean="0"/>
              <a:t> and Four Counties</a:t>
            </a:r>
            <a:r>
              <a:rPr lang="en-US" dirty="0" smtClean="0"/>
              <a:t/>
            </a:r>
            <a:br>
              <a:rPr lang="en-US" dirty="0" smtClean="0"/>
            </a:br>
            <a:r>
              <a:rPr lang="en-US" dirty="0" smtClean="0"/>
              <a:t/>
            </a:r>
            <a:br>
              <a:rPr lang="en-US" dirty="0" smtClean="0"/>
            </a:br>
            <a:r>
              <a:rPr lang="en-US" dirty="0" smtClean="0"/>
              <a:t>Isolation:</a:t>
            </a:r>
            <a:br>
              <a:rPr lang="en-US" dirty="0" smtClean="0"/>
            </a:br>
            <a:r>
              <a:rPr lang="en-US" dirty="0" smtClean="0"/>
              <a:t>-camping on land</a:t>
            </a:r>
            <a:r>
              <a:rPr lang="en-US" baseline="0" dirty="0" smtClean="0"/>
              <a:t> that once belong to their family</a:t>
            </a:r>
          </a:p>
          <a:p>
            <a:r>
              <a:rPr lang="en-US" baseline="0" dirty="0" smtClean="0"/>
              <a:t>-camping on remote public lands</a:t>
            </a:r>
          </a:p>
          <a:p>
            <a:r>
              <a:rPr lang="en-US" baseline="0" dirty="0" smtClean="0"/>
              <a:t>-living in garages/sheds/barns</a:t>
            </a:r>
          </a:p>
          <a:p>
            <a:r>
              <a:rPr lang="en-US" baseline="0" dirty="0" smtClean="0"/>
              <a:t>-use travel time to build rapport and gather MSR info (talk to text for notes) – Get creative!</a:t>
            </a:r>
            <a:endParaRPr lang="en-US" dirty="0"/>
          </a:p>
        </p:txBody>
      </p:sp>
      <p:sp>
        <p:nvSpPr>
          <p:cNvPr id="4" name="Slide Number Placeholder 3"/>
          <p:cNvSpPr>
            <a:spLocks noGrp="1"/>
          </p:cNvSpPr>
          <p:nvPr>
            <p:ph type="sldNum" sz="quarter" idx="10"/>
          </p:nvPr>
        </p:nvSpPr>
        <p:spPr/>
        <p:txBody>
          <a:bodyPr/>
          <a:lstStyle/>
          <a:p>
            <a:fld id="{6B04C792-623C-4301-B3E4-7087CDDB8A55}" type="slidenum">
              <a:rPr lang="en-US" smtClean="0"/>
              <a:t>17</a:t>
            </a:fld>
            <a:endParaRPr lang="en-US"/>
          </a:p>
        </p:txBody>
      </p:sp>
    </p:spTree>
    <p:extLst>
      <p:ext uri="{BB962C8B-B14F-4D97-AF65-F5344CB8AC3E}">
        <p14:creationId xmlns:p14="http://schemas.microsoft.com/office/powerpoint/2010/main" val="272717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Leads as conduit</a:t>
            </a:r>
            <a:endParaRPr lang="en-US" baseline="0" dirty="0" smtClean="0"/>
          </a:p>
          <a:p>
            <a:endParaRPr lang="en-US" baseline="0" dirty="0" smtClean="0"/>
          </a:p>
          <a:p>
            <a:r>
              <a:rPr lang="en-US" baseline="0" dirty="0" smtClean="0"/>
              <a:t>Using leadership academies to train two new Local Leads a year and working to disperse leads throughout state</a:t>
            </a:r>
          </a:p>
          <a:p>
            <a:endParaRPr lang="en-US" baseline="0" dirty="0" smtClean="0"/>
          </a:p>
          <a:p>
            <a:r>
              <a:rPr lang="en-US" baseline="0" dirty="0" smtClean="0"/>
              <a:t>Due to distance, use teleconferencing for State Steering meetings and at some regional meetings – hope to have enough Local Leads in the future to host all regional meetings face-to-face</a:t>
            </a:r>
            <a:endParaRPr lang="en-US" dirty="0"/>
          </a:p>
        </p:txBody>
      </p:sp>
      <p:sp>
        <p:nvSpPr>
          <p:cNvPr id="4" name="Slide Number Placeholder 3"/>
          <p:cNvSpPr>
            <a:spLocks noGrp="1"/>
          </p:cNvSpPr>
          <p:nvPr>
            <p:ph type="sldNum" sz="quarter" idx="10"/>
          </p:nvPr>
        </p:nvSpPr>
        <p:spPr/>
        <p:txBody>
          <a:bodyPr/>
          <a:lstStyle/>
          <a:p>
            <a:fld id="{6B04C792-623C-4301-B3E4-7087CDDB8A55}" type="slidenum">
              <a:rPr lang="en-US" smtClean="0"/>
              <a:t>18</a:t>
            </a:fld>
            <a:endParaRPr lang="en-US"/>
          </a:p>
        </p:txBody>
      </p:sp>
    </p:spTree>
    <p:extLst>
      <p:ext uri="{BB962C8B-B14F-4D97-AF65-F5344CB8AC3E}">
        <p14:creationId xmlns:p14="http://schemas.microsoft.com/office/powerpoint/2010/main" val="111425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Ensures quality</a:t>
            </a:r>
            <a:r>
              <a:rPr lang="en-US" baseline="0" dirty="0" smtClean="0"/>
              <a:t> SOAR applications</a:t>
            </a:r>
            <a:endParaRPr lang="en-US" dirty="0"/>
          </a:p>
        </p:txBody>
      </p:sp>
      <p:sp>
        <p:nvSpPr>
          <p:cNvPr id="4" name="Slide Number Placeholder 3"/>
          <p:cNvSpPr>
            <a:spLocks noGrp="1"/>
          </p:cNvSpPr>
          <p:nvPr>
            <p:ph type="sldNum" sz="quarter" idx="10"/>
          </p:nvPr>
        </p:nvSpPr>
        <p:spPr/>
        <p:txBody>
          <a:bodyPr/>
          <a:lstStyle/>
          <a:p>
            <a:fld id="{6B04C792-623C-4301-B3E4-7087CDDB8A55}" type="slidenum">
              <a:rPr lang="en-US" smtClean="0"/>
              <a:t>19</a:t>
            </a:fld>
            <a:endParaRPr lang="en-US"/>
          </a:p>
        </p:txBody>
      </p:sp>
    </p:spTree>
    <p:extLst>
      <p:ext uri="{BB962C8B-B14F-4D97-AF65-F5344CB8AC3E}">
        <p14:creationId xmlns:p14="http://schemas.microsoft.com/office/powerpoint/2010/main" val="2685638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endParaRPr lang="en-US" dirty="0"/>
          </a:p>
        </p:txBody>
      </p:sp>
      <p:sp>
        <p:nvSpPr>
          <p:cNvPr id="4" name="Slide Number Placeholder 3"/>
          <p:cNvSpPr>
            <a:spLocks noGrp="1"/>
          </p:cNvSpPr>
          <p:nvPr>
            <p:ph type="sldNum" sz="quarter" idx="10"/>
          </p:nvPr>
        </p:nvSpPr>
        <p:spPr/>
        <p:txBody>
          <a:bodyPr/>
          <a:lstStyle/>
          <a:p>
            <a:fld id="{6B04C792-623C-4301-B3E4-7087CDDB8A55}" type="slidenum">
              <a:rPr lang="en-US" smtClean="0"/>
              <a:t>20</a:t>
            </a:fld>
            <a:endParaRPr lang="en-US"/>
          </a:p>
        </p:txBody>
      </p:sp>
    </p:spTree>
    <p:extLst>
      <p:ext uri="{BB962C8B-B14F-4D97-AF65-F5344CB8AC3E}">
        <p14:creationId xmlns:p14="http://schemas.microsoft.com/office/powerpoint/2010/main" val="148458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provided training for DOC discharge planners</a:t>
            </a:r>
          </a:p>
          <a:p>
            <a:endParaRPr lang="en-US" dirty="0" smtClean="0"/>
          </a:p>
          <a:p>
            <a:r>
              <a:rPr lang="en-US" dirty="0" smtClean="0"/>
              <a:t>Held</a:t>
            </a:r>
            <a:r>
              <a:rPr lang="en-US" baseline="0" dirty="0" smtClean="0"/>
              <a:t> fundamentals training at statewide summit on homelessness and housing in the spring</a:t>
            </a:r>
            <a:endParaRPr lang="en-US" dirty="0"/>
          </a:p>
        </p:txBody>
      </p:sp>
      <p:sp>
        <p:nvSpPr>
          <p:cNvPr id="4" name="Slide Number Placeholder 3"/>
          <p:cNvSpPr>
            <a:spLocks noGrp="1"/>
          </p:cNvSpPr>
          <p:nvPr>
            <p:ph type="sldNum" sz="quarter" idx="10"/>
          </p:nvPr>
        </p:nvSpPr>
        <p:spPr/>
        <p:txBody>
          <a:bodyPr/>
          <a:lstStyle/>
          <a:p>
            <a:fld id="{6B04C792-623C-4301-B3E4-7087CDDB8A55}" type="slidenum">
              <a:rPr lang="en-US" smtClean="0"/>
              <a:t>21</a:t>
            </a:fld>
            <a:endParaRPr lang="en-US"/>
          </a:p>
        </p:txBody>
      </p:sp>
    </p:spTree>
    <p:extLst>
      <p:ext uri="{BB962C8B-B14F-4D97-AF65-F5344CB8AC3E}">
        <p14:creationId xmlns:p14="http://schemas.microsoft.com/office/powerpoint/2010/main" val="293906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CFDA3D5-44C7-420B-8F8F-04616ECFB75F}" type="slidenum">
              <a:rPr lang="en-US" altLang="en-US" smtClean="0"/>
              <a:pPr/>
              <a:t>23</a:t>
            </a:fld>
            <a:endParaRPr lang="en-US" altLang="en-US" smtClean="0"/>
          </a:p>
        </p:txBody>
      </p:sp>
    </p:spTree>
    <p:extLst>
      <p:ext uri="{BB962C8B-B14F-4D97-AF65-F5344CB8AC3E}">
        <p14:creationId xmlns:p14="http://schemas.microsoft.com/office/powerpoint/2010/main" val="213542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76D4989-1847-4A4C-966E-2B3FE94B68D9}" type="slidenum">
              <a:rPr lang="en-US" altLang="en-US" smtClean="0"/>
              <a:pPr/>
              <a:t>24</a:t>
            </a:fld>
            <a:endParaRPr lang="en-US" altLang="en-US" smtClean="0"/>
          </a:p>
        </p:txBody>
      </p:sp>
    </p:spTree>
    <p:extLst>
      <p:ext uri="{BB962C8B-B14F-4D97-AF65-F5344CB8AC3E}">
        <p14:creationId xmlns:p14="http://schemas.microsoft.com/office/powerpoint/2010/main" val="146423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C9430-4CD4-44E2-994C-0BDC5B0197C2}" type="slidenum">
              <a:rPr lang="en-US" smtClean="0"/>
              <a:t>25</a:t>
            </a:fld>
            <a:endParaRPr lang="en-US"/>
          </a:p>
        </p:txBody>
      </p:sp>
    </p:spTree>
    <p:extLst>
      <p:ext uri="{BB962C8B-B14F-4D97-AF65-F5344CB8AC3E}">
        <p14:creationId xmlns:p14="http://schemas.microsoft.com/office/powerpoint/2010/main" val="170569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80643DA-99A4-4FA3-B745-1363F7570609}" type="slidenum">
              <a:rPr lang="en-US" altLang="en-US" smtClean="0">
                <a:solidFill>
                  <a:srgbClr val="000000"/>
                </a:solidFill>
              </a:rPr>
              <a:pPr/>
              <a:t>2</a:t>
            </a:fld>
            <a:endParaRPr lang="en-US" altLang="en-US" smtClean="0">
              <a:solidFill>
                <a:srgbClr val="000000"/>
              </a:solidFill>
            </a:endParaRPr>
          </a:p>
        </p:txBody>
      </p:sp>
    </p:spTree>
    <p:extLst>
      <p:ext uri="{BB962C8B-B14F-4D97-AF65-F5344CB8AC3E}">
        <p14:creationId xmlns:p14="http://schemas.microsoft.com/office/powerpoint/2010/main" val="2956421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C9430-4CD4-44E2-994C-0BDC5B0197C2}" type="slidenum">
              <a:rPr lang="en-US" smtClean="0"/>
              <a:t>26</a:t>
            </a:fld>
            <a:endParaRPr lang="en-US"/>
          </a:p>
        </p:txBody>
      </p:sp>
    </p:spTree>
    <p:extLst>
      <p:ext uri="{BB962C8B-B14F-4D97-AF65-F5344CB8AC3E}">
        <p14:creationId xmlns:p14="http://schemas.microsoft.com/office/powerpoint/2010/main" val="2327748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C9430-4CD4-44E2-994C-0BDC5B0197C2}" type="slidenum">
              <a:rPr lang="en-US" smtClean="0"/>
              <a:t>27</a:t>
            </a:fld>
            <a:endParaRPr lang="en-US"/>
          </a:p>
        </p:txBody>
      </p:sp>
    </p:spTree>
    <p:extLst>
      <p:ext uri="{BB962C8B-B14F-4D97-AF65-F5344CB8AC3E}">
        <p14:creationId xmlns:p14="http://schemas.microsoft.com/office/powerpoint/2010/main" val="3450572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1FEE047-FD4A-47C7-A106-4449FA884897}" type="slidenum">
              <a:rPr lang="en-US" smtClean="0"/>
              <a:t>28</a:t>
            </a:fld>
            <a:endParaRPr lang="en-US"/>
          </a:p>
        </p:txBody>
      </p:sp>
    </p:spTree>
    <p:extLst>
      <p:ext uri="{BB962C8B-B14F-4D97-AF65-F5344CB8AC3E}">
        <p14:creationId xmlns:p14="http://schemas.microsoft.com/office/powerpoint/2010/main" val="4240898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C9430-4CD4-44E2-994C-0BDC5B0197C2}" type="slidenum">
              <a:rPr lang="en-US" smtClean="0"/>
              <a:t>29</a:t>
            </a:fld>
            <a:endParaRPr lang="en-US"/>
          </a:p>
        </p:txBody>
      </p:sp>
    </p:spTree>
    <p:extLst>
      <p:ext uri="{BB962C8B-B14F-4D97-AF65-F5344CB8AC3E}">
        <p14:creationId xmlns:p14="http://schemas.microsoft.com/office/powerpoint/2010/main" val="2117260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C9430-4CD4-44E2-994C-0BDC5B0197C2}" type="slidenum">
              <a:rPr lang="en-US" smtClean="0"/>
              <a:t>30</a:t>
            </a:fld>
            <a:endParaRPr lang="en-US"/>
          </a:p>
        </p:txBody>
      </p:sp>
    </p:spTree>
    <p:extLst>
      <p:ext uri="{BB962C8B-B14F-4D97-AF65-F5344CB8AC3E}">
        <p14:creationId xmlns:p14="http://schemas.microsoft.com/office/powerpoint/2010/main" val="125910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C9430-4CD4-44E2-994C-0BDC5B0197C2}" type="slidenum">
              <a:rPr lang="en-US" smtClean="0"/>
              <a:t>31</a:t>
            </a:fld>
            <a:endParaRPr lang="en-US"/>
          </a:p>
        </p:txBody>
      </p:sp>
    </p:spTree>
    <p:extLst>
      <p:ext uri="{BB962C8B-B14F-4D97-AF65-F5344CB8AC3E}">
        <p14:creationId xmlns:p14="http://schemas.microsoft.com/office/powerpoint/2010/main" val="2076936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C9430-4CD4-44E2-994C-0BDC5B0197C2}" type="slidenum">
              <a:rPr lang="en-US" smtClean="0"/>
              <a:t>32</a:t>
            </a:fld>
            <a:endParaRPr lang="en-US"/>
          </a:p>
        </p:txBody>
      </p:sp>
    </p:spTree>
    <p:extLst>
      <p:ext uri="{BB962C8B-B14F-4D97-AF65-F5344CB8AC3E}">
        <p14:creationId xmlns:p14="http://schemas.microsoft.com/office/powerpoint/2010/main" val="2954315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C9430-4CD4-44E2-994C-0BDC5B0197C2}" type="slidenum">
              <a:rPr lang="en-US" smtClean="0"/>
              <a:t>33</a:t>
            </a:fld>
            <a:endParaRPr lang="en-US"/>
          </a:p>
        </p:txBody>
      </p:sp>
    </p:spTree>
    <p:extLst>
      <p:ext uri="{BB962C8B-B14F-4D97-AF65-F5344CB8AC3E}">
        <p14:creationId xmlns:p14="http://schemas.microsoft.com/office/powerpoint/2010/main" val="1364484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C9430-4CD4-44E2-994C-0BDC5B0197C2}" type="slidenum">
              <a:rPr lang="en-US" smtClean="0"/>
              <a:t>34</a:t>
            </a:fld>
            <a:endParaRPr lang="en-US"/>
          </a:p>
        </p:txBody>
      </p:sp>
    </p:spTree>
    <p:extLst>
      <p:ext uri="{BB962C8B-B14F-4D97-AF65-F5344CB8AC3E}">
        <p14:creationId xmlns:p14="http://schemas.microsoft.com/office/powerpoint/2010/main" val="2901296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37</a:t>
            </a:fld>
            <a:endParaRPr lang="en-US"/>
          </a:p>
        </p:txBody>
      </p:sp>
    </p:spTree>
    <p:extLst>
      <p:ext uri="{BB962C8B-B14F-4D97-AF65-F5344CB8AC3E}">
        <p14:creationId xmlns:p14="http://schemas.microsoft.com/office/powerpoint/2010/main" val="204202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dirty="0">
              <a:ea typeface="MS PGothic" charset="-128"/>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fld id="{3FF8C417-58AC-3145-B8C8-E47E9CCDB69D}" type="slidenum">
              <a:rPr lang="en-US" altLang="en-US" sz="1200">
                <a:solidFill>
                  <a:srgbClr val="000000"/>
                </a:solidFill>
              </a:rPr>
              <a:pPr/>
              <a:t>3</a:t>
            </a:fld>
            <a:endParaRPr lang="en-US" altLang="en-US" sz="1200">
              <a:solidFill>
                <a:srgbClr val="000000"/>
              </a:solidFill>
            </a:endParaRPr>
          </a:p>
        </p:txBody>
      </p:sp>
    </p:spTree>
    <p:extLst>
      <p:ext uri="{BB962C8B-B14F-4D97-AF65-F5344CB8AC3E}">
        <p14:creationId xmlns:p14="http://schemas.microsoft.com/office/powerpoint/2010/main" val="185944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E694CBC-A52C-4469-891E-360960D62F0A}" type="slidenum">
              <a:rPr lang="en-US" altLang="en-US" smtClean="0"/>
              <a:pPr/>
              <a:t>6</a:t>
            </a:fld>
            <a:endParaRPr lang="en-US" altLang="en-US" smtClean="0"/>
          </a:p>
        </p:txBody>
      </p:sp>
    </p:spTree>
    <p:extLst>
      <p:ext uri="{BB962C8B-B14F-4D97-AF65-F5344CB8AC3E}">
        <p14:creationId xmlns:p14="http://schemas.microsoft.com/office/powerpoint/2010/main" val="16594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7B39F0D-C9DC-454C-AEF4-51849B6BA5AB}" type="slidenum">
              <a:rPr lang="en-US" altLang="en-US" smtClean="0">
                <a:solidFill>
                  <a:srgbClr val="000000"/>
                </a:solidFill>
              </a:rPr>
              <a:pPr/>
              <a:t>7</a:t>
            </a:fld>
            <a:endParaRPr lang="en-US" altLang="en-US" smtClean="0">
              <a:solidFill>
                <a:srgbClr val="000000"/>
              </a:solidFill>
            </a:endParaRPr>
          </a:p>
        </p:txBody>
      </p:sp>
    </p:spTree>
    <p:extLst>
      <p:ext uri="{BB962C8B-B14F-4D97-AF65-F5344CB8AC3E}">
        <p14:creationId xmlns:p14="http://schemas.microsoft.com/office/powerpoint/2010/main" val="352499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BAF3A62-FE89-46DD-BCCE-87AE723DCE70}" type="slidenum">
              <a:rPr lang="en-US" altLang="en-US" smtClean="0"/>
              <a:pPr/>
              <a:t>8</a:t>
            </a:fld>
            <a:endParaRPr lang="en-US" altLang="en-US" smtClean="0"/>
          </a:p>
        </p:txBody>
      </p:sp>
    </p:spTree>
    <p:extLst>
      <p:ext uri="{BB962C8B-B14F-4D97-AF65-F5344CB8AC3E}">
        <p14:creationId xmlns:p14="http://schemas.microsoft.com/office/powerpoint/2010/main" val="84077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28AB81E-D052-42BE-9BE7-59456C7B194F}" type="slidenum">
              <a:rPr lang="en-US" altLang="en-US" smtClean="0"/>
              <a:pPr/>
              <a:t>11</a:t>
            </a:fld>
            <a:endParaRPr lang="en-US" altLang="en-US" smtClean="0"/>
          </a:p>
        </p:txBody>
      </p:sp>
    </p:spTree>
    <p:extLst>
      <p:ext uri="{BB962C8B-B14F-4D97-AF65-F5344CB8AC3E}">
        <p14:creationId xmlns:p14="http://schemas.microsoft.com/office/powerpoint/2010/main" val="135395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28AB81E-D052-42BE-9BE7-59456C7B194F}" type="slidenum">
              <a:rPr lang="en-US" altLang="en-US" smtClean="0"/>
              <a:pPr/>
              <a:t>12</a:t>
            </a:fld>
            <a:endParaRPr lang="en-US" altLang="en-US" smtClean="0"/>
          </a:p>
        </p:txBody>
      </p:sp>
    </p:spTree>
    <p:extLst>
      <p:ext uri="{BB962C8B-B14F-4D97-AF65-F5344CB8AC3E}">
        <p14:creationId xmlns:p14="http://schemas.microsoft.com/office/powerpoint/2010/main" val="354966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28AB81E-D052-42BE-9BE7-59456C7B194F}" type="slidenum">
              <a:rPr lang="en-US" altLang="en-US" smtClean="0"/>
              <a:pPr/>
              <a:t>13</a:t>
            </a:fld>
            <a:endParaRPr lang="en-US" altLang="en-US" smtClean="0"/>
          </a:p>
        </p:txBody>
      </p:sp>
    </p:spTree>
    <p:extLst>
      <p:ext uri="{BB962C8B-B14F-4D97-AF65-F5344CB8AC3E}">
        <p14:creationId xmlns:p14="http://schemas.microsoft.com/office/powerpoint/2010/main" val="232982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76DE03DB-6A08-45FD-BDAE-7BE70E139F1C}" type="datetimeFigureOut">
              <a:rPr lang="en-US"/>
              <a:pPr>
                <a:defRPr/>
              </a:pPr>
              <a:t>10/12/2016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4EAD5E-649E-4B02-B9FE-15EE52B0F5A6}" type="slidenum">
              <a:rPr lang="en-US"/>
              <a:pPr>
                <a:defRPr/>
              </a:pPr>
              <a:t>‹#›</a:t>
            </a:fld>
            <a:endParaRPr lang="en-US"/>
          </a:p>
        </p:txBody>
      </p:sp>
    </p:spTree>
    <p:extLst>
      <p:ext uri="{BB962C8B-B14F-4D97-AF65-F5344CB8AC3E}">
        <p14:creationId xmlns:p14="http://schemas.microsoft.com/office/powerpoint/2010/main" val="161245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8776A55-75CF-4150-A8F1-26BF480F237E}" type="datetimeFigureOut">
              <a:rPr lang="en-US"/>
              <a:pPr>
                <a:defRPr/>
              </a:pPr>
              <a:t>10/12/2016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28D922-EC30-4FF7-8710-D04836F3F3C7}" type="slidenum">
              <a:rPr lang="en-US"/>
              <a:pPr>
                <a:defRPr/>
              </a:pPr>
              <a:t>‹#›</a:t>
            </a:fld>
            <a:endParaRPr lang="en-US"/>
          </a:p>
        </p:txBody>
      </p:sp>
    </p:spTree>
    <p:extLst>
      <p:ext uri="{BB962C8B-B14F-4D97-AF65-F5344CB8AC3E}">
        <p14:creationId xmlns:p14="http://schemas.microsoft.com/office/powerpoint/2010/main" val="268510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5ACE67DF-85BB-4233-A9D9-99A1A3DA2E97}" type="datetimeFigureOut">
              <a:rPr lang="en-US"/>
              <a:pPr>
                <a:defRPr/>
              </a:pPr>
              <a:t>10/12/2016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0E234B-78E2-4906-BA15-70FFB749E36C}" type="slidenum">
              <a:rPr lang="en-US"/>
              <a:pPr>
                <a:defRPr/>
              </a:pPr>
              <a:t>‹#›</a:t>
            </a:fld>
            <a:endParaRPr lang="en-US"/>
          </a:p>
        </p:txBody>
      </p:sp>
    </p:spTree>
    <p:extLst>
      <p:ext uri="{BB962C8B-B14F-4D97-AF65-F5344CB8AC3E}">
        <p14:creationId xmlns:p14="http://schemas.microsoft.com/office/powerpoint/2010/main" val="189136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SOAR\PowerPoints\Transparent Logos\SAMHSA Logos_b_nob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836E453E-C7D9-4C6E-A20E-99FCC893C624}" type="datetimeFigureOut">
              <a:rPr lang="en-US"/>
              <a:pPr>
                <a:defRPr/>
              </a:pPr>
              <a:t>10/12/2016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CF871B-243F-4595-9473-F2F160DA6F28}" type="slidenum">
              <a:rPr lang="en-US"/>
              <a:pPr>
                <a:defRPr/>
              </a:pPr>
              <a:t>‹#›</a:t>
            </a:fld>
            <a:endParaRPr lang="en-US"/>
          </a:p>
        </p:txBody>
      </p:sp>
    </p:spTree>
    <p:extLst>
      <p:ext uri="{BB962C8B-B14F-4D97-AF65-F5344CB8AC3E}">
        <p14:creationId xmlns:p14="http://schemas.microsoft.com/office/powerpoint/2010/main" val="69971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21EC4F50-3EFF-47D7-8957-4A9E606A924F}" type="datetimeFigureOut">
              <a:rPr lang="en-US"/>
              <a:pPr>
                <a:defRPr/>
              </a:pPr>
              <a:t>10/12/2016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0EC257-54DA-46B0-8343-6EC745FFC26B}" type="slidenum">
              <a:rPr lang="en-US"/>
              <a:pPr>
                <a:defRPr/>
              </a:pPr>
              <a:t>‹#›</a:t>
            </a:fld>
            <a:endParaRPr lang="en-US"/>
          </a:p>
        </p:txBody>
      </p:sp>
    </p:spTree>
    <p:extLst>
      <p:ext uri="{BB962C8B-B14F-4D97-AF65-F5344CB8AC3E}">
        <p14:creationId xmlns:p14="http://schemas.microsoft.com/office/powerpoint/2010/main" val="337233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BD11804-71B3-4EEF-9F74-B1D90EE5BF47}" type="datetimeFigureOut">
              <a:rPr lang="en-US"/>
              <a:pPr>
                <a:defRPr/>
              </a:pPr>
              <a:t>10/12/2016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EB095B-33FE-4DD7-838B-DC53D4DA3D5F}" type="slidenum">
              <a:rPr lang="en-US"/>
              <a:pPr>
                <a:defRPr/>
              </a:pPr>
              <a:t>‹#›</a:t>
            </a:fld>
            <a:endParaRPr lang="en-US"/>
          </a:p>
        </p:txBody>
      </p:sp>
    </p:spTree>
    <p:extLst>
      <p:ext uri="{BB962C8B-B14F-4D97-AF65-F5344CB8AC3E}">
        <p14:creationId xmlns:p14="http://schemas.microsoft.com/office/powerpoint/2010/main" val="187933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3CD709B-2CF7-467D-AAFA-A82BBD66D59C}" type="datetimeFigureOut">
              <a:rPr lang="en-US"/>
              <a:pPr>
                <a:defRPr/>
              </a:pPr>
              <a:t>10/12/2016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F76BAB-8E3E-4EBE-9D56-3DF38CD702AC}" type="slidenum">
              <a:rPr lang="en-US"/>
              <a:pPr>
                <a:defRPr/>
              </a:pPr>
              <a:t>‹#›</a:t>
            </a:fld>
            <a:endParaRPr lang="en-US"/>
          </a:p>
        </p:txBody>
      </p:sp>
    </p:spTree>
    <p:extLst>
      <p:ext uri="{BB962C8B-B14F-4D97-AF65-F5344CB8AC3E}">
        <p14:creationId xmlns:p14="http://schemas.microsoft.com/office/powerpoint/2010/main" val="355520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CB53121-B212-4D74-9C5A-75C7B6548AFC}" type="datetimeFigureOut">
              <a:rPr lang="en-US"/>
              <a:pPr>
                <a:defRPr/>
              </a:pPr>
              <a:t>10/12/2016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86759F-10A3-4B6E-BAE2-3E2DE0FF6726}" type="slidenum">
              <a:rPr lang="en-US"/>
              <a:pPr>
                <a:defRPr/>
              </a:pPr>
              <a:t>‹#›</a:t>
            </a:fld>
            <a:endParaRPr lang="en-US"/>
          </a:p>
        </p:txBody>
      </p:sp>
    </p:spTree>
    <p:extLst>
      <p:ext uri="{BB962C8B-B14F-4D97-AF65-F5344CB8AC3E}">
        <p14:creationId xmlns:p14="http://schemas.microsoft.com/office/powerpoint/2010/main" val="316607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2163D171-8E36-406D-9B51-D25EBB08F23D}" type="datetimeFigureOut">
              <a:rPr lang="en-US"/>
              <a:pPr>
                <a:defRPr/>
              </a:pPr>
              <a:t>10/12/2016</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E4627AA0-7D9C-4AB2-8240-8D453A115FBA}" type="slidenum">
              <a:rPr lang="en-US"/>
              <a:pPr>
                <a:defRPr/>
              </a:pPr>
              <a:t>‹#›</a:t>
            </a:fld>
            <a:endParaRPr lang="en-US"/>
          </a:p>
        </p:txBody>
      </p:sp>
    </p:spTree>
    <p:extLst>
      <p:ext uri="{BB962C8B-B14F-4D97-AF65-F5344CB8AC3E}">
        <p14:creationId xmlns:p14="http://schemas.microsoft.com/office/powerpoint/2010/main" val="246301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defRPr/>
            </a:lvl1pPr>
          </a:lstStyle>
          <a:p>
            <a:pPr>
              <a:defRPr/>
            </a:pPr>
            <a:fld id="{7FE9838A-6CDB-4690-80D2-5AA6BD812CD8}" type="datetimeFigureOut">
              <a:rPr lang="en-US"/>
              <a:pPr>
                <a:defRPr/>
              </a:pPr>
              <a:t>10/12/2016</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BE10C233-9DDA-4051-B802-B4B9F4BECCBC}" type="slidenum">
              <a:rPr lang="en-US"/>
              <a:pPr>
                <a:defRPr/>
              </a:pPr>
              <a:t>‹#›</a:t>
            </a:fld>
            <a:endParaRPr lang="en-US"/>
          </a:p>
        </p:txBody>
      </p:sp>
    </p:spTree>
    <p:extLst>
      <p:ext uri="{BB962C8B-B14F-4D97-AF65-F5344CB8AC3E}">
        <p14:creationId xmlns:p14="http://schemas.microsoft.com/office/powerpoint/2010/main" val="286279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FC264C8F-3E7E-4FBF-ADE1-F375192D2EEA}" type="datetimeFigureOut">
              <a:rPr lang="en-US"/>
              <a:pPr>
                <a:defRPr/>
              </a:pPr>
              <a:t>10/12/2016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19FCCBF-1249-48F3-B275-85135D904966}" type="slidenum">
              <a:rPr lang="en-US"/>
              <a:pPr>
                <a:defRPr/>
              </a:pPr>
              <a:t>‹#›</a:t>
            </a:fld>
            <a:endParaRPr lang="en-US"/>
          </a:p>
        </p:txBody>
      </p:sp>
    </p:spTree>
    <p:extLst>
      <p:ext uri="{BB962C8B-B14F-4D97-AF65-F5344CB8AC3E}">
        <p14:creationId xmlns:p14="http://schemas.microsoft.com/office/powerpoint/2010/main" val="15300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FFFFFF"/>
                </a:solidFill>
              </a:defRPr>
            </a:lvl1pPr>
          </a:lstStyle>
          <a:p>
            <a:pPr>
              <a:defRPr/>
            </a:pPr>
            <a:fld id="{416813DF-FECB-4325-B097-41CCF85A855A}" type="datetimeFigureOut">
              <a:rPr lang="en-US"/>
              <a:pPr>
                <a:defRPr/>
              </a:pPr>
              <a:t>10/12/2016</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5116E469-8AD3-4B08-B7BC-EDACD5F50A09}" type="slidenum">
              <a:rPr lang="en-US"/>
              <a:pPr>
                <a:defRPr/>
              </a:pPr>
              <a:t>‹#›</a:t>
            </a:fld>
            <a:endParaRPr lang="en-US"/>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205" r:id="rId1"/>
    <p:sldLayoutId id="2147485206" r:id="rId2"/>
    <p:sldLayoutId id="2147485207" r:id="rId3"/>
    <p:sldLayoutId id="2147485201" r:id="rId4"/>
    <p:sldLayoutId id="2147485202" r:id="rId5"/>
    <p:sldLayoutId id="2147485203" r:id="rId6"/>
    <p:sldLayoutId id="2147485208" r:id="rId7"/>
    <p:sldLayoutId id="2147485209" r:id="rId8"/>
    <p:sldLayoutId id="2147485210" r:id="rId9"/>
    <p:sldLayoutId id="2147485204" r:id="rId10"/>
    <p:sldLayoutId id="2147485211"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S PGothic" panose="020B0600070205080204" pitchFamily="34" charset="-128"/>
          <a:cs typeface="MS PGothic" charset="0"/>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S PGothic" panose="020B0600070205080204" pitchFamily="34" charset="-128"/>
          <a:cs typeface="MS PGothic" charset="0"/>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S PGothic" panose="020B0600070205080204" pitchFamily="34" charset="-128"/>
          <a:cs typeface="MS PGothic" charset="0"/>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a.pr-optout.com/Tracking.aspx?Data=HHL=:1;0@3-%3eLCE1;+43.LP?@083:&amp;RE=IN&amp;RI=1902185&amp;Preview=False&amp;DistributionActionID=329384&amp;Action=Follow+Li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Joie.Hill@ssa.gov" TargetMode="External"/><Relationship Id="rId5" Type="http://schemas.openxmlformats.org/officeDocument/2006/relationships/hyperlink" Target="http://ssa.pr-optout.com/Tracking.aspx?Data=HHL=:1;0@3-%3eLCE1;+43.LP?@083:&amp;RE=IN&amp;RI=1902185&amp;Preview=False&amp;DistributionActionID=329382&amp;Action=Follow+Link" TargetMode="External"/><Relationship Id="rId4" Type="http://schemas.openxmlformats.org/officeDocument/2006/relationships/hyperlink" Target="http://ssa.pr-optout.com/Tracking.aspx?Data=HHL=:1;0@3-%3eLCE1;+43.LP?@083:&amp;RE=IN&amp;RI=1902185&amp;Preview=False&amp;DistributionActionID=329383&amp;Action=Follow+Lin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lemon@prainc.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korrie.snell@ks.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2.png"/><Relationship Id="rId5" Type="http://schemas.openxmlformats.org/officeDocument/2006/relationships/diagramQuickStyle" Target="../diagrams/quickStyle3.xml"/><Relationship Id="rId10" Type="http://schemas.openxmlformats.org/officeDocument/2006/relationships/image" Target="../media/image1.jpeg"/><Relationship Id="rId4" Type="http://schemas.openxmlformats.org/officeDocument/2006/relationships/diagramLayout" Target="../diagrams/layout3.xml"/><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jpeg"/><Relationship Id="rId4" Type="http://schemas.openxmlformats.org/officeDocument/2006/relationships/diagramLayout" Target="../diagrams/layout5.xm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hyperlink" Target="mailto:a2h@clarkcountynv.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962025" y="1651000"/>
            <a:ext cx="10058400" cy="4582432"/>
          </a:xfrm>
        </p:spPr>
        <p:txBody>
          <a:bodyPr wrap="square" numCol="1" anchor="ctr" anchorCtr="0" compatLnSpc="1">
            <a:prstTxWarp prst="textNoShape">
              <a:avLst/>
            </a:prstTxWarp>
            <a:normAutofit/>
          </a:bodyPr>
          <a:lstStyle/>
          <a:p>
            <a:pPr algn="ctr">
              <a:defRPr/>
            </a:pPr>
            <a:r>
              <a:rPr lang="en-US" sz="4100" dirty="0" smtClean="0">
                <a:solidFill>
                  <a:schemeClr val="accent2"/>
                </a:solidFill>
              </a:rPr>
              <a:t>SOAR and Rural Homelessness</a:t>
            </a:r>
            <a:r>
              <a:rPr lang="en-US" sz="4400" dirty="0" smtClean="0">
                <a:solidFill>
                  <a:schemeClr val="accent2"/>
                </a:solidFill>
              </a:rPr>
              <a:t/>
            </a:r>
            <a:br>
              <a:rPr lang="en-US" sz="4400" dirty="0" smtClean="0">
                <a:solidFill>
                  <a:schemeClr val="accent2"/>
                </a:solidFill>
              </a:rPr>
            </a:br>
            <a:r>
              <a:rPr lang="en-US" sz="2400" b="1" dirty="0" smtClean="0">
                <a:solidFill>
                  <a:srgbClr val="000000"/>
                </a:solidFill>
                <a:ea typeface="ヒラギノ角ゴ Pro W3" charset="-128"/>
              </a:rPr>
              <a:t>Please stay on the line.</a:t>
            </a:r>
            <a:br>
              <a:rPr lang="en-US" sz="2400" b="1" dirty="0" smtClean="0">
                <a:solidFill>
                  <a:srgbClr val="000000"/>
                </a:solidFill>
                <a:ea typeface="ヒラギノ角ゴ Pro W3" charset="-128"/>
              </a:rPr>
            </a:br>
            <a:r>
              <a:rPr lang="en-US" sz="2400" b="1" dirty="0" smtClean="0">
                <a:solidFill>
                  <a:srgbClr val="000000"/>
                </a:solidFill>
                <a:ea typeface="ヒラギノ角ゴ Pro W3" charset="-128"/>
              </a:rPr>
              <a:t> The webinar will begin shortly.</a:t>
            </a:r>
            <a:r>
              <a:rPr lang="en-US" sz="2400" dirty="0" smtClean="0">
                <a:solidFill>
                  <a:srgbClr val="000000"/>
                </a:solidFill>
                <a:ea typeface="ヒラギノ角ゴ Pro W3" charset="-128"/>
              </a:rPr>
              <a:t/>
            </a:r>
            <a:br>
              <a:rPr lang="en-US" sz="2400" dirty="0" smtClean="0">
                <a:solidFill>
                  <a:srgbClr val="000000"/>
                </a:solidFill>
                <a:ea typeface="ヒラギノ角ゴ Pro W3" charset="-128"/>
              </a:rPr>
            </a:br>
            <a:r>
              <a:rPr lang="en-US" sz="2400" dirty="0" smtClean="0">
                <a:solidFill>
                  <a:srgbClr val="000000"/>
                </a:solidFill>
                <a:ea typeface="ヒラギノ角ゴ Pro W3" charset="-128"/>
              </a:rPr>
              <a:t/>
            </a:r>
            <a:br>
              <a:rPr lang="en-US" sz="2400" dirty="0" smtClean="0">
                <a:solidFill>
                  <a:srgbClr val="000000"/>
                </a:solidFill>
                <a:ea typeface="ヒラギノ角ゴ Pro W3" charset="-128"/>
              </a:rPr>
            </a:br>
            <a:r>
              <a:rPr lang="en-US" sz="2200" b="1" dirty="0" smtClean="0">
                <a:solidFill>
                  <a:srgbClr val="000000"/>
                </a:solidFill>
                <a:ea typeface="ヒラギノ角ゴ Pro W3" charset="-128"/>
              </a:rPr>
              <a:t/>
            </a:r>
            <a:br>
              <a:rPr lang="en-US" sz="2200" b="1" dirty="0" smtClean="0">
                <a:solidFill>
                  <a:srgbClr val="000000"/>
                </a:solidFill>
                <a:ea typeface="ヒラギノ角ゴ Pro W3" charset="-128"/>
              </a:rPr>
            </a:br>
            <a:r>
              <a:rPr lang="en-US" sz="3000" b="1" dirty="0" smtClean="0">
                <a:solidFill>
                  <a:srgbClr val="000000"/>
                </a:solidFill>
                <a:ea typeface="ヒラギノ角ゴ Pro W3" charset="-128"/>
              </a:rPr>
              <a:t>AUDIO:</a:t>
            </a:r>
            <a:br>
              <a:rPr lang="en-US" sz="3000" b="1" dirty="0" smtClean="0">
                <a:solidFill>
                  <a:srgbClr val="000000"/>
                </a:solidFill>
                <a:ea typeface="ヒラギノ角ゴ Pro W3" charset="-128"/>
              </a:rPr>
            </a:br>
            <a:r>
              <a:rPr lang="en-US" sz="3000" dirty="0" smtClean="0">
                <a:solidFill>
                  <a:srgbClr val="000000"/>
                </a:solidFill>
              </a:rPr>
              <a:t>Toll Free Number: </a:t>
            </a:r>
            <a:r>
              <a:rPr lang="en-US" sz="3000" dirty="0" smtClean="0"/>
              <a:t>(855) 749-4750</a:t>
            </a:r>
            <a:br>
              <a:rPr lang="en-US" sz="3000" dirty="0" smtClean="0"/>
            </a:br>
            <a:r>
              <a:rPr lang="en-US" sz="3000" dirty="0" smtClean="0">
                <a:solidFill>
                  <a:srgbClr val="000000"/>
                </a:solidFill>
              </a:rPr>
              <a:t>Access code:</a:t>
            </a:r>
            <a:r>
              <a:rPr lang="en-US" sz="3000" dirty="0" smtClean="0"/>
              <a:t> 404 528 375</a:t>
            </a:r>
            <a:br>
              <a:rPr lang="en-US" sz="3000" dirty="0" smtClean="0"/>
            </a:br>
            <a:r>
              <a:rPr lang="en-US" sz="3000" dirty="0" smtClean="0"/>
              <a:t/>
            </a:r>
            <a:br>
              <a:rPr lang="en-US" sz="3000" dirty="0" smtClean="0"/>
            </a:br>
            <a:r>
              <a:rPr lang="en-US" sz="2200" dirty="0" smtClean="0">
                <a:solidFill>
                  <a:srgbClr val="000000"/>
                </a:solidFill>
                <a:ea typeface="ヒラギノ角ゴ Pro W3" charset="-128"/>
              </a:rPr>
              <a:t>Contact Lisa Guerin at (518) 439-7415 x5242 if you experience technical difficulties.</a:t>
            </a:r>
            <a:r>
              <a:rPr lang="en-US" altLang="ja-JP" sz="2200" b="1" dirty="0" smtClean="0">
                <a:solidFill>
                  <a:srgbClr val="000000"/>
                </a:solidFill>
                <a:ea typeface="ヒラギノ角ゴ Pro W3" charset="-128"/>
              </a:rPr>
              <a:t/>
            </a:r>
            <a:br>
              <a:rPr lang="en-US" altLang="ja-JP" sz="2200" b="1" dirty="0" smtClean="0">
                <a:solidFill>
                  <a:srgbClr val="000000"/>
                </a:solidFill>
                <a:ea typeface="ヒラギノ角ゴ Pro W3" charset="-128"/>
              </a:rPr>
            </a:br>
            <a:r>
              <a:rPr lang="en-US" altLang="ja-JP" sz="1600" b="1" dirty="0" smtClean="0">
                <a:solidFill>
                  <a:srgbClr val="000000"/>
                </a:solidFill>
                <a:ea typeface="ヒラギノ角ゴ Pro W3" charset="-128"/>
              </a:rPr>
              <a:t/>
            </a:r>
            <a:br>
              <a:rPr lang="en-US" altLang="ja-JP" sz="1600" b="1" dirty="0" smtClean="0">
                <a:solidFill>
                  <a:srgbClr val="000000"/>
                </a:solidFill>
                <a:ea typeface="ヒラギノ角ゴ Pro W3" charset="-128"/>
              </a:rPr>
            </a:br>
            <a:r>
              <a:rPr lang="en-US" altLang="ja-JP" sz="1600" b="1" dirty="0" smtClean="0">
                <a:solidFill>
                  <a:srgbClr val="000000"/>
                </a:solidFill>
                <a:ea typeface="ヒラギノ角ゴ Pro W3" charset="-128"/>
              </a:rPr>
              <a:t/>
            </a:r>
            <a:br>
              <a:rPr lang="en-US" altLang="ja-JP" sz="1600" b="1" dirty="0" smtClean="0">
                <a:solidFill>
                  <a:srgbClr val="000000"/>
                </a:solidFill>
                <a:ea typeface="ヒラギノ角ゴ Pro W3" charset="-128"/>
              </a:rPr>
            </a:br>
            <a:r>
              <a:rPr lang="en-US" altLang="ja-JP" sz="1800" b="1" dirty="0" smtClean="0">
                <a:solidFill>
                  <a:srgbClr val="000000"/>
                </a:solidFill>
                <a:ea typeface="ヒラギノ角ゴ Pro W3" charset="-128"/>
              </a:rPr>
              <a:t>This webinar is being recorded and will be available for viewing within 1 week of this presentation</a:t>
            </a:r>
            <a:r>
              <a:rPr lang="en-US" altLang="ja-JP" sz="1600" b="1" dirty="0" smtClean="0">
                <a:solidFill>
                  <a:srgbClr val="000000"/>
                </a:solidFill>
                <a:ea typeface="ヒラギノ角ゴ Pro W3" charset="-128"/>
              </a:rPr>
              <a:t>.</a:t>
            </a:r>
            <a:endParaRPr lang="en-US" sz="1600" dirty="0" smtClean="0"/>
          </a:p>
        </p:txBody>
      </p:sp>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247650" y="317500"/>
            <a:ext cx="4476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H:\SOAR\PowerPoints\Transparent Logos\SAMHSA Logos_b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smtClean="0">
                <a:solidFill>
                  <a:schemeClr val="accent2"/>
                </a:solidFill>
              </a:rPr>
              <a:t>SOAR in Rural Communities</a:t>
            </a:r>
            <a:endParaRPr lang="en-US" sz="5400" dirty="0">
              <a:solidFill>
                <a:schemeClr val="accent2"/>
              </a:solidFill>
            </a:endParaRPr>
          </a:p>
        </p:txBody>
      </p:sp>
      <p:sp>
        <p:nvSpPr>
          <p:cNvPr id="4" name="Content Placeholder 3"/>
          <p:cNvSpPr>
            <a:spLocks noGrp="1"/>
          </p:cNvSpPr>
          <p:nvPr>
            <p:ph idx="1"/>
          </p:nvPr>
        </p:nvSpPr>
        <p:spPr>
          <a:xfrm>
            <a:off x="838200" y="1842868"/>
            <a:ext cx="10515600" cy="4334095"/>
          </a:xfrm>
        </p:spPr>
        <p:txBody>
          <a:bodyPr>
            <a:noAutofit/>
          </a:bodyPr>
          <a:lstStyle/>
          <a:p>
            <a:pPr>
              <a:buFont typeface="Wingdings" panose="05000000000000000000" pitchFamily="2" charset="2"/>
              <a:buChar char="§"/>
            </a:pPr>
            <a:r>
              <a:rPr lang="en-US" sz="2400" dirty="0">
                <a:latin typeface="+mj-lt"/>
              </a:rPr>
              <a:t>Homelessness in rural areas often ‘looks’ different </a:t>
            </a:r>
            <a:endParaRPr lang="en-US" sz="2400" dirty="0" smtClean="0">
              <a:latin typeface="+mj-lt"/>
            </a:endParaRPr>
          </a:p>
          <a:p>
            <a:pPr>
              <a:buFont typeface="Wingdings" panose="05000000000000000000" pitchFamily="2" charset="2"/>
              <a:buChar char="§"/>
            </a:pPr>
            <a:r>
              <a:rPr lang="en-US" sz="2400" dirty="0">
                <a:latin typeface="+mj-lt"/>
              </a:rPr>
              <a:t>People may live doubled up, reside with extended family, or live in areas well outside of </a:t>
            </a:r>
            <a:r>
              <a:rPr lang="en-US" sz="2400" dirty="0" smtClean="0">
                <a:latin typeface="+mj-lt"/>
              </a:rPr>
              <a:t>town</a:t>
            </a:r>
          </a:p>
          <a:p>
            <a:pPr>
              <a:buFont typeface="Wingdings" panose="05000000000000000000" pitchFamily="2" charset="2"/>
              <a:buChar char="§"/>
            </a:pPr>
            <a:r>
              <a:rPr lang="en-US" sz="2400" dirty="0" smtClean="0">
                <a:latin typeface="+mj-lt"/>
              </a:rPr>
              <a:t>Common challenges of homelessness in rural communities:</a:t>
            </a:r>
          </a:p>
          <a:p>
            <a:pPr lvl="1">
              <a:buFont typeface="Wingdings" panose="05000000000000000000" pitchFamily="2" charset="2"/>
              <a:buChar char="§"/>
            </a:pPr>
            <a:r>
              <a:rPr lang="en-US" sz="2400" dirty="0" smtClean="0">
                <a:latin typeface="+mj-lt"/>
              </a:rPr>
              <a:t>High rates of poverty</a:t>
            </a:r>
          </a:p>
          <a:p>
            <a:pPr lvl="1">
              <a:buFont typeface="Wingdings" panose="05000000000000000000" pitchFamily="2" charset="2"/>
              <a:buChar char="§"/>
            </a:pPr>
            <a:r>
              <a:rPr lang="en-US" sz="2400" dirty="0" smtClean="0">
                <a:latin typeface="+mj-lt"/>
              </a:rPr>
              <a:t>Lack of resources, services or infrastructure</a:t>
            </a:r>
          </a:p>
          <a:p>
            <a:pPr lvl="1">
              <a:buFont typeface="Wingdings" panose="05000000000000000000" pitchFamily="2" charset="2"/>
              <a:buChar char="§"/>
            </a:pPr>
            <a:r>
              <a:rPr lang="en-US" sz="2400" dirty="0" smtClean="0">
                <a:latin typeface="+mj-lt"/>
              </a:rPr>
              <a:t>Limited affordable housing</a:t>
            </a:r>
            <a:endParaRPr lang="en-US" sz="2400" dirty="0">
              <a:latin typeface="+mj-lt"/>
            </a:endParaRPr>
          </a:p>
          <a:p>
            <a:pPr>
              <a:buFont typeface="Wingdings" panose="05000000000000000000" pitchFamily="2" charset="2"/>
              <a:buChar char="§"/>
            </a:pPr>
            <a:r>
              <a:rPr lang="en-US" sz="2400" dirty="0" smtClean="0">
                <a:latin typeface="+mj-lt"/>
              </a:rPr>
              <a:t>For </a:t>
            </a:r>
            <a:r>
              <a:rPr lang="en-US" sz="2400" dirty="0">
                <a:latin typeface="+mj-lt"/>
              </a:rPr>
              <a:t>individuals experiencing or at risk of rural homelessness, the barriers to access Social Security disability benefits can be </a:t>
            </a:r>
            <a:r>
              <a:rPr lang="en-US" sz="2400" dirty="0" smtClean="0">
                <a:latin typeface="+mj-lt"/>
              </a:rPr>
              <a:t>numerous</a:t>
            </a:r>
          </a:p>
          <a:p>
            <a:pPr>
              <a:buFont typeface="Wingdings" panose="05000000000000000000" pitchFamily="2" charset="2"/>
              <a:buChar char="§"/>
            </a:pPr>
            <a:r>
              <a:rPr lang="en-US" sz="2400" dirty="0" smtClean="0">
                <a:latin typeface="+mj-lt"/>
              </a:rPr>
              <a:t>SOARWorks!</a:t>
            </a:r>
            <a:endParaRPr lang="en-US" sz="2400" dirty="0">
              <a:latin typeface="+mj-lt"/>
            </a:endParaRPr>
          </a:p>
        </p:txBody>
      </p:sp>
    </p:spTree>
    <p:extLst>
      <p:ext uri="{BB962C8B-B14F-4D97-AF65-F5344CB8AC3E}">
        <p14:creationId xmlns:p14="http://schemas.microsoft.com/office/powerpoint/2010/main" val="344125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396876"/>
            <a:ext cx="10058400" cy="1449387"/>
          </a:xfrm>
        </p:spPr>
        <p:txBody>
          <a:bodyPr>
            <a:normAutofit/>
          </a:bodyPr>
          <a:lstStyle/>
          <a:p>
            <a:pPr algn="ctr">
              <a:defRPr/>
            </a:pPr>
            <a:r>
              <a:rPr lang="en-US" sz="2800" dirty="0" smtClean="0">
                <a:solidFill>
                  <a:srgbClr val="2683C6"/>
                </a:solidFill>
                <a:ea typeface="ＭＳ Ｐゴシック" pitchFamily="34" charset="-128"/>
                <a:cs typeface="+mj-cs"/>
              </a:rPr>
              <a:t>SSA’s National Disability Forum: Exploring Opportunities to Advance the Disability Program Through Telehealth/Telemedicine</a:t>
            </a:r>
            <a:endParaRPr lang="en-US" sz="2800" dirty="0">
              <a:solidFill>
                <a:schemeClr val="accent1"/>
              </a:solidFill>
              <a:ea typeface="+mj-ea"/>
              <a:cs typeface="+mj-cs"/>
            </a:endParaRPr>
          </a:p>
        </p:txBody>
      </p:sp>
      <p:sp>
        <p:nvSpPr>
          <p:cNvPr id="60419" name="Content Placeholder 2"/>
          <p:cNvSpPr>
            <a:spLocks noGrp="1"/>
          </p:cNvSpPr>
          <p:nvPr>
            <p:ph idx="1"/>
          </p:nvPr>
        </p:nvSpPr>
        <p:spPr>
          <a:xfrm>
            <a:off x="1096963" y="1846262"/>
            <a:ext cx="10058400" cy="4527241"/>
          </a:xfrm>
        </p:spPr>
        <p:txBody>
          <a:bodyPr/>
          <a:lstStyle/>
          <a:p>
            <a:r>
              <a:rPr lang="en-US" sz="1800" b="1" u="sng" dirty="0" smtClean="0"/>
              <a:t>What </a:t>
            </a:r>
            <a:r>
              <a:rPr lang="en-US" sz="1800" b="1" u="sng" dirty="0"/>
              <a:t>are Telehealth and Telemedicine?</a:t>
            </a:r>
            <a:r>
              <a:rPr lang="en-US" sz="1800" dirty="0"/>
              <a:t/>
            </a:r>
            <a:br>
              <a:rPr lang="en-US" sz="1800" dirty="0"/>
            </a:br>
            <a:r>
              <a:rPr lang="en-US" sz="1800" dirty="0"/>
              <a:t>“Telehealth” encompasses a variety of ways to use video and other technology to enhance healthcare and education delivery. </a:t>
            </a:r>
            <a:r>
              <a:rPr lang="en-US" sz="1800" b="1" i="1" dirty="0"/>
              <a:t>“</a:t>
            </a:r>
            <a:r>
              <a:rPr lang="en-US" sz="1800" dirty="0"/>
              <a:t>Telemedicine</a:t>
            </a:r>
            <a:r>
              <a:rPr lang="en-US" sz="1800" b="1" i="1" dirty="0"/>
              <a:t>”</a:t>
            </a:r>
            <a:r>
              <a:rPr lang="en-US" sz="1800" dirty="0"/>
              <a:t> involves clinical services provided by interactive communication, most commonly a video, between a patient and a practitioner at different locations. We are eager to hear your input on ways that telehealth and telemedicine might be able to help us better serve individuals with disabilities and improve the overall administration of our programs.</a:t>
            </a:r>
          </a:p>
          <a:p>
            <a:r>
              <a:rPr lang="en-US" sz="1600" b="1" u="sng" dirty="0"/>
              <a:t>When Is the National Disability Forum?</a:t>
            </a:r>
            <a:r>
              <a:rPr lang="en-US" sz="1600" dirty="0"/>
              <a:t/>
            </a:r>
            <a:br>
              <a:rPr lang="en-US" sz="1600" dirty="0"/>
            </a:br>
            <a:r>
              <a:rPr lang="en-US" sz="1600" b="1" dirty="0" smtClean="0"/>
              <a:t>Thursday</a:t>
            </a:r>
            <a:r>
              <a:rPr lang="en-US" sz="1600" b="1" dirty="0"/>
              <a:t>, October 27</a:t>
            </a:r>
            <a:r>
              <a:rPr lang="en-US" sz="1600" b="1" baseline="30000" dirty="0"/>
              <a:t>th</a:t>
            </a:r>
            <a:r>
              <a:rPr lang="en-US" sz="1600" b="1" dirty="0"/>
              <a:t>, 2016</a:t>
            </a:r>
            <a:r>
              <a:rPr lang="en-US" sz="1600" dirty="0"/>
              <a:t> from</a:t>
            </a:r>
            <a:r>
              <a:rPr lang="en-US" sz="1600" b="1" dirty="0"/>
              <a:t> 1:00 p.m. – 3:00 p.m. EDT</a:t>
            </a:r>
            <a:r>
              <a:rPr lang="en-US" sz="1600" dirty="0"/>
              <a:t> </a:t>
            </a:r>
            <a:endParaRPr lang="en-US" sz="1600" dirty="0" smtClean="0"/>
          </a:p>
          <a:p>
            <a:r>
              <a:rPr lang="en-US" sz="1600" b="1" dirty="0" smtClean="0"/>
              <a:t>National </a:t>
            </a:r>
            <a:r>
              <a:rPr lang="en-US" sz="1600" b="1" dirty="0"/>
              <a:t>Education </a:t>
            </a:r>
            <a:r>
              <a:rPr lang="en-US" sz="1600" b="1" dirty="0" smtClean="0"/>
              <a:t>Association, 1201 </a:t>
            </a:r>
            <a:r>
              <a:rPr lang="en-US" sz="1600" b="1" dirty="0"/>
              <a:t>16</a:t>
            </a:r>
            <a:r>
              <a:rPr lang="en-US" sz="1600" b="1" baseline="30000" dirty="0"/>
              <a:t>th</a:t>
            </a:r>
            <a:r>
              <a:rPr lang="en-US" sz="1600" b="1" dirty="0"/>
              <a:t> Street, NW, Washington DC. </a:t>
            </a:r>
            <a:r>
              <a:rPr lang="en-US" sz="1600" b="1" dirty="0" smtClean="0"/>
              <a:t>OR Teleconference </a:t>
            </a:r>
            <a:endParaRPr lang="en-US" sz="1600" dirty="0"/>
          </a:p>
          <a:p>
            <a:r>
              <a:rPr lang="en-US" sz="1400" b="1" u="sng" dirty="0" smtClean="0"/>
              <a:t>Who are the Speakers?</a:t>
            </a:r>
            <a:r>
              <a:rPr lang="en-US" sz="1400" dirty="0" smtClean="0"/>
              <a:t/>
            </a:r>
            <a:br>
              <a:rPr lang="en-US" sz="1400" dirty="0" smtClean="0"/>
            </a:br>
            <a:r>
              <a:rPr lang="en-US" sz="1400" dirty="0" smtClean="0"/>
              <a:t>Dr. David Brennan, Director, Telehealth Initiatives at the MedStar Institute for Innovation will moderate the discussion. Other speakers include:</a:t>
            </a:r>
          </a:p>
          <a:p>
            <a:pPr lvl="0"/>
            <a:r>
              <a:rPr lang="en-US" sz="1400" dirty="0" smtClean="0"/>
              <a:t>Alan H. Dinesman, M.D., Medical Officer, Office of Disability and Medical Assessment, Department of Veterans Affairs</a:t>
            </a:r>
          </a:p>
          <a:p>
            <a:pPr lvl="0"/>
            <a:r>
              <a:rPr lang="en-US" sz="1400" dirty="0" smtClean="0"/>
              <a:t>Kathy Wibberly, Ph.D., Director, Mid-Atlantic Telehealth Resource Center at University of Virginia Telehealth Resource Center</a:t>
            </a:r>
          </a:p>
          <a:p>
            <a:pPr lvl="0"/>
            <a:r>
              <a:rPr lang="en-US" sz="1400" dirty="0" smtClean="0"/>
              <a:t>Kofi Jones, Vice President of Government Affairs, American Well</a:t>
            </a:r>
          </a:p>
          <a:p>
            <a:pPr lvl="0"/>
            <a:endParaRPr lang="en-US" sz="1200" dirty="0"/>
          </a:p>
          <a:p>
            <a:pPr marL="0" indent="0" algn="ctr">
              <a:lnSpc>
                <a:spcPct val="100000"/>
              </a:lnSpc>
              <a:spcBef>
                <a:spcPct val="0"/>
              </a:spcBef>
              <a:spcAft>
                <a:spcPct val="0"/>
              </a:spcAft>
              <a:buFont typeface="Calibri" panose="020F0502020204030204" pitchFamily="34" charset="0"/>
              <a:buNone/>
              <a:defRPr/>
            </a:pPr>
            <a:endParaRPr lang="en-US" sz="3000" dirty="0" smtClean="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396876"/>
            <a:ext cx="10058400" cy="1449387"/>
          </a:xfrm>
        </p:spPr>
        <p:txBody>
          <a:bodyPr>
            <a:normAutofit fontScale="90000"/>
          </a:bodyPr>
          <a:lstStyle/>
          <a:p>
            <a:pPr algn="ctr">
              <a:defRPr/>
            </a:pPr>
            <a:r>
              <a:rPr lang="en-US" sz="3200" dirty="0" smtClean="0">
                <a:solidFill>
                  <a:srgbClr val="2683C6"/>
                </a:solidFill>
                <a:ea typeface="ＭＳ Ｐゴシック" pitchFamily="34" charset="-128"/>
                <a:cs typeface="+mj-cs"/>
              </a:rPr>
              <a:t>SSA National Disability Forum: </a:t>
            </a:r>
            <a:br>
              <a:rPr lang="en-US" sz="3200" dirty="0" smtClean="0">
                <a:solidFill>
                  <a:srgbClr val="2683C6"/>
                </a:solidFill>
                <a:ea typeface="ＭＳ Ｐゴシック" pitchFamily="34" charset="-128"/>
                <a:cs typeface="+mj-cs"/>
              </a:rPr>
            </a:br>
            <a:r>
              <a:rPr lang="en-US" sz="3200" dirty="0" smtClean="0">
                <a:solidFill>
                  <a:srgbClr val="2683C6"/>
                </a:solidFill>
                <a:ea typeface="ＭＳ Ｐゴシック" pitchFamily="34" charset="-128"/>
                <a:cs typeface="+mj-cs"/>
              </a:rPr>
              <a:t>Exploring Opportunities to Advance the Disability Program Through </a:t>
            </a:r>
            <a:br>
              <a:rPr lang="en-US" sz="3200" dirty="0" smtClean="0">
                <a:solidFill>
                  <a:srgbClr val="2683C6"/>
                </a:solidFill>
                <a:ea typeface="ＭＳ Ｐゴシック" pitchFamily="34" charset="-128"/>
                <a:cs typeface="+mj-cs"/>
              </a:rPr>
            </a:br>
            <a:r>
              <a:rPr lang="en-US" sz="3200" dirty="0" smtClean="0">
                <a:solidFill>
                  <a:srgbClr val="2683C6"/>
                </a:solidFill>
                <a:ea typeface="ＭＳ Ｐゴシック" pitchFamily="34" charset="-128"/>
                <a:cs typeface="+mj-cs"/>
              </a:rPr>
              <a:t>Telehealth and Telemedicine</a:t>
            </a:r>
            <a:endParaRPr lang="en-US" sz="3200" dirty="0">
              <a:solidFill>
                <a:schemeClr val="accent1"/>
              </a:solidFill>
              <a:ea typeface="+mj-ea"/>
              <a:cs typeface="+mj-cs"/>
            </a:endParaRPr>
          </a:p>
        </p:txBody>
      </p:sp>
      <p:sp>
        <p:nvSpPr>
          <p:cNvPr id="60419" name="Content Placeholder 2"/>
          <p:cNvSpPr>
            <a:spLocks noGrp="1"/>
          </p:cNvSpPr>
          <p:nvPr>
            <p:ph idx="1"/>
          </p:nvPr>
        </p:nvSpPr>
        <p:spPr>
          <a:xfrm>
            <a:off x="532263" y="1846263"/>
            <a:ext cx="11436824" cy="4400550"/>
          </a:xfrm>
        </p:spPr>
        <p:txBody>
          <a:bodyPr/>
          <a:lstStyle/>
          <a:p>
            <a:r>
              <a:rPr lang="en-US" b="1" u="sng" dirty="0"/>
              <a:t>Register Now!</a:t>
            </a:r>
            <a:r>
              <a:rPr lang="en-US" dirty="0"/>
              <a:t/>
            </a:r>
            <a:br>
              <a:rPr lang="en-US" dirty="0"/>
            </a:br>
            <a:r>
              <a:rPr lang="en-US" sz="1400" dirty="0"/>
              <a:t/>
            </a:r>
            <a:br>
              <a:rPr lang="en-US" sz="1400" dirty="0"/>
            </a:br>
            <a:r>
              <a:rPr lang="en-US" u="sng" dirty="0">
                <a:hlinkClick r:id="rId3" invalidUrl="http://ssa.pr-optout.com/Tracking.aspx?Data=HHL=:1;0@3-&gt;LCE1;+43.LP?@083:&amp;RE=IN&amp;RI=1902185&amp;Preview=False&amp;DistributionActionID=329384&amp;Action=Follow+Link"/>
              </a:rPr>
              <a:t>Register</a:t>
            </a:r>
            <a:r>
              <a:rPr lang="en-US" dirty="0"/>
              <a:t> by </a:t>
            </a:r>
            <a:r>
              <a:rPr lang="en-US" b="1" dirty="0"/>
              <a:t>Monday, October 25</a:t>
            </a:r>
            <a:r>
              <a:rPr lang="en-US" b="1" baseline="30000" dirty="0"/>
              <a:t>th</a:t>
            </a:r>
            <a:r>
              <a:rPr lang="en-US" b="1" dirty="0"/>
              <a:t>, 2016 </a:t>
            </a:r>
            <a:r>
              <a:rPr lang="en-US" dirty="0"/>
              <a:t>if you plan to attend the forum either in-person or by phone. Please share this invitation with other colleagues who may be interested.</a:t>
            </a:r>
          </a:p>
          <a:p>
            <a:r>
              <a:rPr lang="en-US" b="1" i="1" u="sng" dirty="0"/>
              <a:t>Join the Online Discussion</a:t>
            </a:r>
            <a:endParaRPr lang="en-US" i="1" dirty="0"/>
          </a:p>
          <a:p>
            <a:r>
              <a:rPr lang="en-US" sz="1800" dirty="0"/>
              <a:t>In addition, we are seeking input for the questions below on telehealth and telemedicine through our </a:t>
            </a:r>
            <a:r>
              <a:rPr lang="en-US" sz="1800" u="sng" dirty="0">
                <a:hlinkClick r:id="rId4" invalidUrl="http://ssa.pr-optout.com/Tracking.aspx?Data=HHL=:1;0@3-&gt;LCE1;+43.LP?@083:&amp;RE=IN&amp;RI=1902185&amp;Preview=False&amp;DistributionActionID=329383&amp;Action=Follow+Link"/>
              </a:rPr>
              <a:t>IdeaScale</a:t>
            </a:r>
            <a:r>
              <a:rPr lang="en-US" sz="1800" dirty="0"/>
              <a:t> engagement site from now through November 18</a:t>
            </a:r>
            <a:r>
              <a:rPr lang="en-US" sz="1800" baseline="30000" dirty="0"/>
              <a:t>th</a:t>
            </a:r>
            <a:r>
              <a:rPr lang="en-US" sz="1800" dirty="0"/>
              <a:t>, 2016.  IdeaScale is an online tool where you can share your thoughts and ideas with others and respond to their comments. Please refer to the attached guide for IdeaScale instructions.</a:t>
            </a:r>
          </a:p>
          <a:p>
            <a:pPr lvl="0">
              <a:buFont typeface="Wingdings" panose="05000000000000000000" pitchFamily="2" charset="2"/>
              <a:buChar char="§"/>
            </a:pPr>
            <a:r>
              <a:rPr lang="en-US" sz="1400" dirty="0"/>
              <a:t>How can we use telemedicine and/or telehealth in the development of claims to better serve individuals with a disability?</a:t>
            </a:r>
          </a:p>
          <a:p>
            <a:pPr lvl="0">
              <a:buFont typeface="Wingdings" panose="05000000000000000000" pitchFamily="2" charset="2"/>
              <a:buChar char="§"/>
            </a:pPr>
            <a:r>
              <a:rPr lang="en-US" sz="1400" dirty="0"/>
              <a:t>How can telehealth help expedite the timely assessment of disability claims at all levels of adjudication?</a:t>
            </a:r>
          </a:p>
          <a:p>
            <a:pPr lvl="0">
              <a:buFont typeface="Wingdings" panose="05000000000000000000" pitchFamily="2" charset="2"/>
              <a:buChar char="§"/>
            </a:pPr>
            <a:r>
              <a:rPr lang="en-US" sz="1400" dirty="0"/>
              <a:t>How else might we use telemedicine and/or telehealth to improve the administration of our programs and what factors should we consider?</a:t>
            </a:r>
          </a:p>
          <a:p>
            <a:r>
              <a:rPr lang="en-US" dirty="0"/>
              <a:t>To learn more about the National Disability Forum series, visit us at </a:t>
            </a:r>
            <a:r>
              <a:rPr lang="en-US" u="sng" dirty="0">
                <a:hlinkClick r:id="rId5" invalidUrl="http://ssa.pr-optout.com/Tracking.aspx?Data=HHL=:1;0@3-&gt;LCE1;+43.LP?@083:&amp;RE=IN&amp;RI=1902185&amp;Preview=False&amp;DistributionActionID=329382&amp;Action=Follow+Link"/>
              </a:rPr>
              <a:t>http://www.socialsecurity.gov/ndf/</a:t>
            </a:r>
            <a:r>
              <a:rPr lang="en-US" dirty="0"/>
              <a:t>. </a:t>
            </a:r>
            <a:r>
              <a:rPr lang="en-US" dirty="0" smtClean="0"/>
              <a:t>If </a:t>
            </a:r>
            <a:r>
              <a:rPr lang="en-US" dirty="0"/>
              <a:t>you have any questions, please contact Joie Hill at </a:t>
            </a:r>
            <a:r>
              <a:rPr lang="en-US" u="sng" dirty="0">
                <a:hlinkClick r:id="rId6"/>
              </a:rPr>
              <a:t>Joie.Hill@ssa.gov</a:t>
            </a:r>
            <a:r>
              <a:rPr lang="en-US" dirty="0"/>
              <a:t> or 410-965-9115.</a:t>
            </a:r>
          </a:p>
          <a:p>
            <a:pPr lvl="0"/>
            <a:endParaRPr lang="en-US" sz="1200" dirty="0"/>
          </a:p>
          <a:p>
            <a:pPr marL="0" indent="0" algn="ctr">
              <a:lnSpc>
                <a:spcPct val="100000"/>
              </a:lnSpc>
              <a:spcBef>
                <a:spcPct val="0"/>
              </a:spcBef>
              <a:spcAft>
                <a:spcPct val="0"/>
              </a:spcAft>
              <a:buFont typeface="Calibri" panose="020F0502020204030204" pitchFamily="34" charset="0"/>
              <a:buNone/>
              <a:defRPr/>
            </a:pPr>
            <a:endParaRPr lang="en-US" sz="3000" dirty="0" smtClean="0">
              <a:cs typeface="+mn-cs"/>
            </a:endParaRPr>
          </a:p>
        </p:txBody>
      </p:sp>
    </p:spTree>
    <p:extLst>
      <p:ext uri="{BB962C8B-B14F-4D97-AF65-F5344CB8AC3E}">
        <p14:creationId xmlns:p14="http://schemas.microsoft.com/office/powerpoint/2010/main" val="4253421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dirty="0" smtClean="0">
                <a:solidFill>
                  <a:srgbClr val="2683C6"/>
                </a:solidFill>
                <a:ea typeface="ＭＳ Ｐゴシック" pitchFamily="34" charset="-128"/>
                <a:cs typeface="+mj-cs"/>
              </a:rPr>
              <a:t>Contact Information</a:t>
            </a:r>
            <a:endParaRPr lang="en-US" sz="6000" dirty="0">
              <a:solidFill>
                <a:schemeClr val="accent1"/>
              </a:solidFill>
              <a:ea typeface="+mj-ea"/>
              <a:cs typeface="+mj-cs"/>
            </a:endParaRPr>
          </a:p>
        </p:txBody>
      </p:sp>
      <p:sp>
        <p:nvSpPr>
          <p:cNvPr id="60419" name="Content Placeholder 2"/>
          <p:cNvSpPr>
            <a:spLocks noGrp="1"/>
          </p:cNvSpPr>
          <p:nvPr>
            <p:ph idx="1"/>
          </p:nvPr>
        </p:nvSpPr>
        <p:spPr>
          <a:xfrm>
            <a:off x="1096963" y="1846263"/>
            <a:ext cx="10058400" cy="4400550"/>
          </a:xfrm>
        </p:spPr>
        <p:txBody>
          <a:bodyPr/>
          <a:lstStyle/>
          <a:p>
            <a:pPr algn="ctr">
              <a:lnSpc>
                <a:spcPct val="100000"/>
              </a:lnSpc>
              <a:spcBef>
                <a:spcPct val="0"/>
              </a:spcBef>
              <a:spcAft>
                <a:spcPct val="0"/>
              </a:spcAft>
              <a:defRPr/>
            </a:pPr>
            <a:r>
              <a:rPr lang="en-US" sz="3000" dirty="0" smtClean="0">
                <a:cs typeface="+mn-cs"/>
              </a:rPr>
              <a:t>Abigail Lemon</a:t>
            </a:r>
          </a:p>
          <a:p>
            <a:pPr algn="ctr">
              <a:lnSpc>
                <a:spcPct val="100000"/>
              </a:lnSpc>
              <a:spcBef>
                <a:spcPct val="0"/>
              </a:spcBef>
              <a:spcAft>
                <a:spcPct val="0"/>
              </a:spcAft>
              <a:defRPr/>
            </a:pPr>
            <a:r>
              <a:rPr lang="en-US" sz="3000" dirty="0" smtClean="0">
                <a:cs typeface="+mn-cs"/>
              </a:rPr>
              <a:t>Senior Project Associate</a:t>
            </a:r>
          </a:p>
          <a:p>
            <a:pPr algn="ctr">
              <a:lnSpc>
                <a:spcPct val="100000"/>
              </a:lnSpc>
              <a:spcBef>
                <a:spcPct val="0"/>
              </a:spcBef>
              <a:spcAft>
                <a:spcPct val="0"/>
              </a:spcAft>
              <a:defRPr/>
            </a:pPr>
            <a:r>
              <a:rPr lang="en-US" sz="3000" dirty="0" smtClean="0">
                <a:cs typeface="+mn-cs"/>
              </a:rPr>
              <a:t>SAMHSA SOAR TA Center</a:t>
            </a:r>
          </a:p>
          <a:p>
            <a:pPr algn="ctr">
              <a:lnSpc>
                <a:spcPct val="100000"/>
              </a:lnSpc>
              <a:spcBef>
                <a:spcPct val="0"/>
              </a:spcBef>
              <a:spcAft>
                <a:spcPct val="0"/>
              </a:spcAft>
              <a:defRPr/>
            </a:pPr>
            <a:r>
              <a:rPr lang="en-US" sz="3000" dirty="0" smtClean="0">
                <a:cs typeface="+mn-cs"/>
              </a:rPr>
              <a:t>Policy Research Associates, Inc.</a:t>
            </a:r>
          </a:p>
          <a:p>
            <a:pPr algn="ctr">
              <a:lnSpc>
                <a:spcPct val="100000"/>
              </a:lnSpc>
              <a:spcBef>
                <a:spcPct val="0"/>
              </a:spcBef>
              <a:spcAft>
                <a:spcPct val="0"/>
              </a:spcAft>
              <a:defRPr/>
            </a:pPr>
            <a:r>
              <a:rPr lang="en-US" sz="3000" dirty="0" smtClean="0">
                <a:cs typeface="+mn-cs"/>
              </a:rPr>
              <a:t>345 Delaware ave.</a:t>
            </a:r>
          </a:p>
          <a:p>
            <a:pPr algn="ctr">
              <a:lnSpc>
                <a:spcPct val="100000"/>
              </a:lnSpc>
              <a:spcBef>
                <a:spcPct val="0"/>
              </a:spcBef>
              <a:spcAft>
                <a:spcPct val="0"/>
              </a:spcAft>
              <a:defRPr/>
            </a:pPr>
            <a:r>
              <a:rPr lang="en-US" sz="3000" dirty="0" smtClean="0">
                <a:cs typeface="+mn-cs"/>
              </a:rPr>
              <a:t>Delmar, NY </a:t>
            </a:r>
          </a:p>
          <a:p>
            <a:pPr algn="ctr">
              <a:lnSpc>
                <a:spcPct val="100000"/>
              </a:lnSpc>
              <a:spcBef>
                <a:spcPct val="0"/>
              </a:spcBef>
              <a:spcAft>
                <a:spcPct val="0"/>
              </a:spcAft>
              <a:defRPr/>
            </a:pPr>
            <a:r>
              <a:rPr lang="en-US" sz="3200" dirty="0" smtClean="0"/>
              <a:t>518 439-7415 x5226 |</a:t>
            </a:r>
            <a:r>
              <a:rPr lang="en-US" sz="3000" dirty="0" smtClean="0">
                <a:cs typeface="+mn-cs"/>
              </a:rPr>
              <a:t> </a:t>
            </a:r>
            <a:r>
              <a:rPr lang="en-US" sz="3000" dirty="0" smtClean="0">
                <a:cs typeface="+mn-cs"/>
                <a:hlinkClick r:id="rId3"/>
              </a:rPr>
              <a:t>alemon@prainc.com</a:t>
            </a:r>
            <a:endParaRPr lang="en-US" sz="3000" dirty="0" smtClean="0">
              <a:cs typeface="+mn-cs"/>
            </a:endParaRPr>
          </a:p>
          <a:p>
            <a:pPr algn="ctr">
              <a:lnSpc>
                <a:spcPct val="100000"/>
              </a:lnSpc>
              <a:spcBef>
                <a:spcPct val="0"/>
              </a:spcBef>
              <a:spcAft>
                <a:spcPct val="0"/>
              </a:spcAft>
              <a:defRPr/>
            </a:pPr>
            <a:endParaRPr lang="en-US" sz="3000" dirty="0" smtClean="0">
              <a:cs typeface="+mn-cs"/>
            </a:endParaRPr>
          </a:p>
          <a:p>
            <a:pPr marL="0" indent="0" algn="ctr">
              <a:lnSpc>
                <a:spcPct val="100000"/>
              </a:lnSpc>
              <a:spcBef>
                <a:spcPct val="0"/>
              </a:spcBef>
              <a:spcAft>
                <a:spcPct val="0"/>
              </a:spcAft>
              <a:buFont typeface="Calibri" panose="020F0502020204030204" pitchFamily="34" charset="0"/>
              <a:buNone/>
              <a:defRPr/>
            </a:pPr>
            <a:endParaRPr lang="en-US" sz="3000" dirty="0" smtClean="0">
              <a:cs typeface="+mn-cs"/>
            </a:endParaRPr>
          </a:p>
          <a:p>
            <a:pPr marL="0" indent="0">
              <a:buFont typeface="Calibri" panose="020F0502020204030204" pitchFamily="34" charset="0"/>
              <a:buNone/>
              <a:defRPr/>
            </a:pPr>
            <a:endParaRPr lang="en-US" dirty="0" smtClean="0">
              <a:cs typeface="+mn-cs"/>
            </a:endParaRPr>
          </a:p>
        </p:txBody>
      </p:sp>
    </p:spTree>
    <p:extLst>
      <p:ext uri="{BB962C8B-B14F-4D97-AF65-F5344CB8AC3E}">
        <p14:creationId xmlns:p14="http://schemas.microsoft.com/office/powerpoint/2010/main" val="2817760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sz="6000" dirty="0" smtClean="0">
                <a:solidFill>
                  <a:schemeClr val="accent2"/>
                </a:solidFill>
                <a:cs typeface="+mj-cs"/>
              </a:rPr>
              <a:t>Poll Question #2</a:t>
            </a:r>
            <a:endParaRPr lang="en-US" sz="5500" dirty="0">
              <a:solidFill>
                <a:schemeClr val="accent2"/>
              </a:solidFill>
              <a:cs typeface="+mj-cs"/>
            </a:endParaRPr>
          </a:p>
        </p:txBody>
      </p:sp>
      <p:sp>
        <p:nvSpPr>
          <p:cNvPr id="41987" name="Content Placeholder 4"/>
          <p:cNvSpPr>
            <a:spLocks noGrp="1"/>
          </p:cNvSpPr>
          <p:nvPr>
            <p:ph idx="1"/>
          </p:nvPr>
        </p:nvSpPr>
        <p:spPr>
          <a:xfrm>
            <a:off x="1192213" y="2012950"/>
            <a:ext cx="9818687" cy="4222750"/>
          </a:xfrm>
        </p:spPr>
        <p:txBody>
          <a:bodyPr/>
          <a:lstStyle/>
          <a:p>
            <a:pPr marL="0" indent="0">
              <a:buFont typeface="Calibri" panose="020F0502020204030204" pitchFamily="34" charset="0"/>
              <a:buNone/>
            </a:pPr>
            <a:r>
              <a:rPr lang="en-US" altLang="en-US" sz="3200" b="1" dirty="0" smtClean="0"/>
              <a:t>Does your community utilize Telehealth and Telemedicine services?</a:t>
            </a:r>
          </a:p>
          <a:p>
            <a:pPr marL="228600" indent="-228600">
              <a:buFont typeface="+mj-lt"/>
              <a:buAutoNum type="alphaLcParenR"/>
            </a:pPr>
            <a:r>
              <a:rPr lang="en-US" altLang="en-US" sz="3200" b="1" dirty="0" smtClean="0"/>
              <a:t>Yes</a:t>
            </a:r>
          </a:p>
          <a:p>
            <a:pPr marL="228600" indent="-228600">
              <a:buFont typeface="+mj-lt"/>
              <a:buAutoNum type="alphaLcParenR"/>
            </a:pPr>
            <a:r>
              <a:rPr lang="en-US" altLang="en-US" sz="3200" b="1" dirty="0" smtClean="0"/>
              <a:t>No</a:t>
            </a:r>
          </a:p>
          <a:p>
            <a:pPr marL="228600" indent="-228600">
              <a:buFont typeface="+mj-lt"/>
              <a:buAutoNum type="alphaLcParenR"/>
            </a:pPr>
            <a:r>
              <a:rPr lang="en-US" altLang="en-US" sz="3200" b="1" dirty="0" smtClean="0"/>
              <a:t>No, but I’d like to learn more about the topic</a:t>
            </a:r>
          </a:p>
          <a:p>
            <a:pPr marL="228600" indent="-228600">
              <a:buFont typeface="+mj-lt"/>
              <a:buAutoNum type="alphaLcParenR"/>
            </a:pPr>
            <a:r>
              <a:rPr lang="en-US" altLang="en-US" sz="3200" b="1" dirty="0" smtClean="0"/>
              <a:t>Unsure</a:t>
            </a:r>
            <a:r>
              <a:rPr lang="en-US" altLang="en-US" sz="3200" b="1" dirty="0"/>
              <a:t> </a:t>
            </a:r>
            <a:r>
              <a:rPr lang="en-US" altLang="en-US" sz="3200" b="1" dirty="0" smtClean="0"/>
              <a:t>and I’d like to learn more about the topic</a:t>
            </a:r>
            <a:endParaRPr lang="en-US" altLang="en-US" sz="1200" dirty="0" smtClean="0"/>
          </a:p>
          <a:p>
            <a:pPr marL="0" indent="0">
              <a:buFont typeface="Calibri" panose="020F0502020204030204" pitchFamily="34" charset="0"/>
              <a:buNone/>
            </a:pPr>
            <a:endParaRPr lang="en-US" altLang="en-US" sz="3000" dirty="0" smtClean="0">
              <a:latin typeface="Calibri Light" panose="020F0302020204030204" pitchFamily="34" charset="0"/>
            </a:endParaRPr>
          </a:p>
        </p:txBody>
      </p:sp>
      <p:pic>
        <p:nvPicPr>
          <p:cNvPr id="41988" name="Picture 2" descr="H:\SOAR\PowerPoints\Transparent Logos\SAMHSA Logos_b_no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noChangeArrowheads="1"/>
          </p:cNvPicPr>
          <p:nvPr/>
        </p:nvPicPr>
        <p:blipFill>
          <a:blip r:embed="rId4">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Rural Homelessness</a:t>
            </a:r>
            <a:r>
              <a:rPr lang="en-US" sz="5400" dirty="0"/>
              <a:t> </a:t>
            </a:r>
            <a:r>
              <a:rPr lang="en-US" sz="5400" dirty="0" smtClean="0"/>
              <a:t>in Kansas: Addressing Quality and Coordination Challenges</a:t>
            </a:r>
            <a:endParaRPr lang="en-US" sz="5400" dirty="0"/>
          </a:p>
        </p:txBody>
      </p:sp>
      <p:sp>
        <p:nvSpPr>
          <p:cNvPr id="3" name="Subtitle 2"/>
          <p:cNvSpPr>
            <a:spLocks noGrp="1"/>
          </p:cNvSpPr>
          <p:nvPr>
            <p:ph type="subTitle" idx="1"/>
          </p:nvPr>
        </p:nvSpPr>
        <p:spPr>
          <a:xfrm>
            <a:off x="1100051" y="4455621"/>
            <a:ext cx="10058400" cy="1685872"/>
          </a:xfrm>
        </p:spPr>
        <p:txBody>
          <a:bodyPr>
            <a:normAutofit/>
          </a:bodyPr>
          <a:lstStyle/>
          <a:p>
            <a:pPr>
              <a:spcBef>
                <a:spcPts val="0"/>
              </a:spcBef>
              <a:spcAft>
                <a:spcPts val="0"/>
              </a:spcAft>
            </a:pPr>
            <a:r>
              <a:rPr lang="en-US" sz="2000" dirty="0">
                <a:solidFill>
                  <a:schemeClr val="accent2">
                    <a:lumMod val="60000"/>
                    <a:lumOff val="40000"/>
                  </a:schemeClr>
                </a:solidFill>
              </a:rPr>
              <a:t>Korrie </a:t>
            </a:r>
            <a:r>
              <a:rPr lang="en-US" sz="2000" dirty="0" smtClean="0">
                <a:solidFill>
                  <a:schemeClr val="accent2">
                    <a:lumMod val="60000"/>
                    <a:lumOff val="40000"/>
                  </a:schemeClr>
                </a:solidFill>
              </a:rPr>
              <a:t>Snell </a:t>
            </a:r>
          </a:p>
          <a:p>
            <a:pPr>
              <a:spcBef>
                <a:spcPts val="0"/>
              </a:spcBef>
              <a:spcAft>
                <a:spcPts val="0"/>
              </a:spcAft>
            </a:pPr>
            <a:r>
              <a:rPr lang="en-US" sz="2000" dirty="0" smtClean="0">
                <a:solidFill>
                  <a:schemeClr val="accent2">
                    <a:lumMod val="60000"/>
                    <a:lumOff val="40000"/>
                  </a:schemeClr>
                </a:solidFill>
              </a:rPr>
              <a:t>CABHI </a:t>
            </a:r>
            <a:r>
              <a:rPr lang="en-US" sz="2000" dirty="0">
                <a:solidFill>
                  <a:schemeClr val="accent2">
                    <a:lumMod val="60000"/>
                    <a:lumOff val="40000"/>
                  </a:schemeClr>
                </a:solidFill>
              </a:rPr>
              <a:t>Project </a:t>
            </a:r>
            <a:r>
              <a:rPr lang="en-US" sz="2000" dirty="0" smtClean="0">
                <a:solidFill>
                  <a:schemeClr val="accent2">
                    <a:lumMod val="60000"/>
                    <a:lumOff val="40000"/>
                  </a:schemeClr>
                </a:solidFill>
              </a:rPr>
              <a:t>Coordinator/SOAR State Lead </a:t>
            </a:r>
          </a:p>
          <a:p>
            <a:pPr>
              <a:spcBef>
                <a:spcPts val="0"/>
              </a:spcBef>
              <a:spcAft>
                <a:spcPts val="0"/>
              </a:spcAft>
            </a:pPr>
            <a:r>
              <a:rPr lang="en-US" sz="2000" dirty="0" smtClean="0">
                <a:solidFill>
                  <a:schemeClr val="accent2">
                    <a:lumMod val="60000"/>
                    <a:lumOff val="40000"/>
                  </a:schemeClr>
                </a:solidFill>
              </a:rPr>
              <a:t>Kansas </a:t>
            </a:r>
            <a:r>
              <a:rPr lang="en-US" sz="2000" dirty="0">
                <a:solidFill>
                  <a:schemeClr val="accent2">
                    <a:lumMod val="60000"/>
                    <a:lumOff val="40000"/>
                  </a:schemeClr>
                </a:solidFill>
              </a:rPr>
              <a:t>Department for Aging and Disability </a:t>
            </a:r>
            <a:r>
              <a:rPr lang="en-US" sz="2000" dirty="0" smtClean="0">
                <a:solidFill>
                  <a:schemeClr val="accent2">
                    <a:lumMod val="60000"/>
                    <a:lumOff val="40000"/>
                  </a:schemeClr>
                </a:solidFill>
              </a:rPr>
              <a:t>Services</a:t>
            </a:r>
          </a:p>
          <a:p>
            <a:pPr>
              <a:lnSpc>
                <a:spcPct val="100000"/>
              </a:lnSpc>
              <a:spcBef>
                <a:spcPts val="0"/>
              </a:spcBef>
              <a:spcAft>
                <a:spcPts val="0"/>
              </a:spcAft>
              <a:defRPr/>
            </a:pPr>
            <a:r>
              <a:rPr lang="en-US" sz="2000" dirty="0">
                <a:solidFill>
                  <a:schemeClr val="accent2">
                    <a:lumMod val="60000"/>
                    <a:lumOff val="40000"/>
                  </a:schemeClr>
                </a:solidFill>
              </a:rPr>
              <a:t>Behavioral Health Services </a:t>
            </a:r>
            <a:r>
              <a:rPr lang="en-US" sz="2000" dirty="0" smtClean="0">
                <a:solidFill>
                  <a:schemeClr val="accent2">
                    <a:lumMod val="60000"/>
                    <a:lumOff val="40000"/>
                  </a:schemeClr>
                </a:solidFill>
              </a:rPr>
              <a:t>Commission</a:t>
            </a:r>
          </a:p>
          <a:p>
            <a:pPr>
              <a:lnSpc>
                <a:spcPct val="100000"/>
              </a:lnSpc>
              <a:spcBef>
                <a:spcPts val="0"/>
              </a:spcBef>
              <a:spcAft>
                <a:spcPts val="0"/>
              </a:spcAft>
              <a:defRPr/>
            </a:pPr>
            <a:r>
              <a:rPr lang="en-US" sz="2000" dirty="0" smtClean="0">
                <a:solidFill>
                  <a:schemeClr val="accent2">
                    <a:lumMod val="60000"/>
                    <a:lumOff val="40000"/>
                  </a:schemeClr>
                </a:solidFill>
              </a:rPr>
              <a:t>Topeka, Kansas</a:t>
            </a:r>
          </a:p>
          <a:p>
            <a:pPr>
              <a:lnSpc>
                <a:spcPct val="100000"/>
              </a:lnSpc>
              <a:spcBef>
                <a:spcPts val="0"/>
              </a:spcBef>
              <a:spcAft>
                <a:spcPts val="0"/>
              </a:spcAft>
              <a:defRPr/>
            </a:pPr>
            <a:endParaRPr lang="en-US" dirty="0"/>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4723" t="12292" r="4723" b="15483"/>
          <a:stretch>
            <a:fillRect/>
          </a:stretch>
        </p:blipFill>
        <p:spPr bwMode="auto">
          <a:xfrm>
            <a:off x="139700" y="196850"/>
            <a:ext cx="20701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SOAR\PowerPoints\Transparent Logos\SAMHSA Logos_b_no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440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947081" y="244166"/>
            <a:ext cx="8297838" cy="4251634"/>
          </a:xfrm>
          <a:prstGeom prst="rect">
            <a:avLst/>
          </a:prstGeom>
          <a:noFill/>
          <a:ln>
            <a:noFill/>
          </a:ln>
        </p:spPr>
      </p:pic>
      <p:sp>
        <p:nvSpPr>
          <p:cNvPr id="4" name="Text Placeholder 3"/>
          <p:cNvSpPr>
            <a:spLocks noGrp="1"/>
          </p:cNvSpPr>
          <p:nvPr>
            <p:ph type="body" sz="half" idx="2"/>
          </p:nvPr>
        </p:nvSpPr>
        <p:spPr>
          <a:xfrm>
            <a:off x="3365716" y="4757738"/>
            <a:ext cx="2703512" cy="271462"/>
          </a:xfrm>
          <a:solidFill>
            <a:srgbClr val="FFE7BC"/>
          </a:solidFill>
        </p:spPr>
        <p:txBody>
          <a:bodyPr anchor="ctr">
            <a:normAutofit/>
          </a:bodyPr>
          <a:lstStyle/>
          <a:p>
            <a:r>
              <a:rPr lang="en-US" dirty="0" smtClean="0">
                <a:solidFill>
                  <a:schemeClr val="tx1"/>
                </a:solidFill>
              </a:rPr>
              <a:t>1-Frontier</a:t>
            </a:r>
            <a:endParaRPr lang="en-US" dirty="0">
              <a:solidFill>
                <a:schemeClr val="tx1"/>
              </a:solidFill>
            </a:endParaRPr>
          </a:p>
        </p:txBody>
      </p:sp>
      <p:sp>
        <p:nvSpPr>
          <p:cNvPr id="9" name="Text Placeholder 3"/>
          <p:cNvSpPr txBox="1">
            <a:spLocks/>
          </p:cNvSpPr>
          <p:nvPr/>
        </p:nvSpPr>
        <p:spPr>
          <a:xfrm>
            <a:off x="6057430" y="4757738"/>
            <a:ext cx="2703512" cy="271462"/>
          </a:xfrm>
          <a:prstGeom prst="rect">
            <a:avLst/>
          </a:prstGeom>
          <a:solidFill>
            <a:srgbClr val="A2D1DC"/>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1500" dirty="0"/>
              <a:t>2-Rural</a:t>
            </a:r>
          </a:p>
        </p:txBody>
      </p:sp>
      <p:sp>
        <p:nvSpPr>
          <p:cNvPr id="13" name="Text Placeholder 3"/>
          <p:cNvSpPr txBox="1">
            <a:spLocks/>
          </p:cNvSpPr>
          <p:nvPr/>
        </p:nvSpPr>
        <p:spPr>
          <a:xfrm>
            <a:off x="3365716" y="5029200"/>
            <a:ext cx="2703512" cy="271462"/>
          </a:xfrm>
          <a:prstGeom prst="rect">
            <a:avLst/>
          </a:prstGeom>
          <a:solidFill>
            <a:srgbClr val="A0AACC"/>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1500" dirty="0"/>
              <a:t>3-Densely-Settled Rural</a:t>
            </a:r>
          </a:p>
        </p:txBody>
      </p:sp>
      <p:sp>
        <p:nvSpPr>
          <p:cNvPr id="14" name="Text Placeholder 3"/>
          <p:cNvSpPr txBox="1">
            <a:spLocks/>
          </p:cNvSpPr>
          <p:nvPr/>
        </p:nvSpPr>
        <p:spPr>
          <a:xfrm>
            <a:off x="3365716" y="5291138"/>
            <a:ext cx="2691714" cy="271462"/>
          </a:xfrm>
          <a:prstGeom prst="rect">
            <a:avLst/>
          </a:prstGeom>
          <a:solidFill>
            <a:srgbClr val="C5D6D0"/>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1500" dirty="0"/>
              <a:t>5-Urban</a:t>
            </a:r>
          </a:p>
        </p:txBody>
      </p:sp>
      <p:sp>
        <p:nvSpPr>
          <p:cNvPr id="15" name="Text Placeholder 3"/>
          <p:cNvSpPr txBox="1">
            <a:spLocks/>
          </p:cNvSpPr>
          <p:nvPr/>
        </p:nvSpPr>
        <p:spPr>
          <a:xfrm>
            <a:off x="6057430" y="5029200"/>
            <a:ext cx="2703512" cy="271462"/>
          </a:xfrm>
          <a:prstGeom prst="rect">
            <a:avLst/>
          </a:prstGeom>
          <a:solidFill>
            <a:srgbClr val="CBABC7"/>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1500" dirty="0"/>
              <a:t>4-Semi-Urban</a:t>
            </a:r>
          </a:p>
        </p:txBody>
      </p:sp>
      <p:sp>
        <p:nvSpPr>
          <p:cNvPr id="19" name="Title 1"/>
          <p:cNvSpPr txBox="1">
            <a:spLocks/>
          </p:cNvSpPr>
          <p:nvPr/>
        </p:nvSpPr>
        <p:spPr>
          <a:xfrm>
            <a:off x="354843" y="5923128"/>
            <a:ext cx="11409528" cy="791571"/>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2400" dirty="0"/>
              <a:t>Source: Office of Health Care Information, KDHE • Office of Local and Rural Health, KDHE</a:t>
            </a:r>
          </a:p>
        </p:txBody>
      </p:sp>
    </p:spTree>
    <p:extLst>
      <p:ext uri="{BB962C8B-B14F-4D97-AF65-F5344CB8AC3E}">
        <p14:creationId xmlns:p14="http://schemas.microsoft.com/office/powerpoint/2010/main" val="1183805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Challenges with Rural SOAR Work</a:t>
            </a:r>
            <a:endParaRPr lang="en-US" sz="5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Accessing Medical Providers</a:t>
            </a:r>
          </a:p>
          <a:p>
            <a:pPr lvl="1">
              <a:buFont typeface="Wingdings" panose="05000000000000000000" pitchFamily="2" charset="2"/>
              <a:buChar char="§"/>
            </a:pPr>
            <a:r>
              <a:rPr lang="en-US" sz="2800" dirty="0" smtClean="0"/>
              <a:t>Partnerships with local medical providers</a:t>
            </a:r>
          </a:p>
          <a:p>
            <a:pPr lvl="1">
              <a:buFont typeface="Wingdings" panose="05000000000000000000" pitchFamily="2" charset="2"/>
              <a:buChar char="§"/>
            </a:pPr>
            <a:r>
              <a:rPr lang="en-US" sz="2800" dirty="0" smtClean="0"/>
              <a:t>Centers with integrated mental &amp; physical health</a:t>
            </a:r>
          </a:p>
          <a:p>
            <a:pPr lvl="1">
              <a:buFont typeface="Wingdings" panose="05000000000000000000" pitchFamily="2" charset="2"/>
              <a:buChar char="§"/>
            </a:pPr>
            <a:r>
              <a:rPr lang="en-US" sz="2800" dirty="0" smtClean="0"/>
              <a:t>Use of CEs</a:t>
            </a:r>
            <a:br>
              <a:rPr lang="en-US" sz="2800" dirty="0" smtClean="0"/>
            </a:br>
            <a:endParaRPr lang="en-US" sz="2800" dirty="0" smtClean="0"/>
          </a:p>
          <a:p>
            <a:pPr>
              <a:buFont typeface="Wingdings" panose="05000000000000000000" pitchFamily="2" charset="2"/>
              <a:buChar char="§"/>
            </a:pPr>
            <a:r>
              <a:rPr lang="en-US" sz="3200" dirty="0" smtClean="0"/>
              <a:t>Isolation</a:t>
            </a:r>
          </a:p>
          <a:p>
            <a:pPr lvl="1">
              <a:buFont typeface="Wingdings" panose="05000000000000000000" pitchFamily="2" charset="2"/>
              <a:buChar char="§"/>
            </a:pPr>
            <a:r>
              <a:rPr lang="en-US" sz="2800" dirty="0" smtClean="0"/>
              <a:t>Use </a:t>
            </a:r>
            <a:r>
              <a:rPr lang="en-US" sz="2800" dirty="0"/>
              <a:t>of telecommunication</a:t>
            </a:r>
          </a:p>
          <a:p>
            <a:pPr lvl="1">
              <a:buFont typeface="Wingdings" panose="05000000000000000000" pitchFamily="2" charset="2"/>
              <a:buChar char="§"/>
            </a:pPr>
            <a:r>
              <a:rPr lang="en-US" sz="2800" dirty="0" smtClean="0"/>
              <a:t>Creative outreach</a:t>
            </a:r>
            <a:endParaRPr lang="en-US" sz="2800" dirty="0"/>
          </a:p>
          <a:p>
            <a:pPr lvl="1"/>
            <a:endParaRPr lang="en-US" sz="2800" dirty="0"/>
          </a:p>
        </p:txBody>
      </p:sp>
    </p:spTree>
    <p:extLst>
      <p:ext uri="{BB962C8B-B14F-4D97-AF65-F5344CB8AC3E}">
        <p14:creationId xmlns:p14="http://schemas.microsoft.com/office/powerpoint/2010/main" val="4156336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SOAR Kansas Network</a:t>
            </a:r>
            <a:endParaRPr lang="en-US" sz="54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200" dirty="0" smtClean="0"/>
              <a:t>Connect each certified SOAR worker to a regional Local Lead</a:t>
            </a:r>
            <a:br>
              <a:rPr lang="en-US" sz="3200" dirty="0" smtClean="0"/>
            </a:br>
            <a:endParaRPr lang="en-US" sz="3200" dirty="0" smtClean="0"/>
          </a:p>
          <a:p>
            <a:pPr>
              <a:buFont typeface="Wingdings" panose="05000000000000000000" pitchFamily="2" charset="2"/>
              <a:buChar char="§"/>
            </a:pPr>
            <a:r>
              <a:rPr lang="en-US" sz="3200" dirty="0" smtClean="0"/>
              <a:t>Local Leads work closely with regional workers and SOAR Statewide Committee</a:t>
            </a:r>
          </a:p>
          <a:p>
            <a:pPr>
              <a:buFont typeface="Wingdings" panose="05000000000000000000" pitchFamily="2" charset="2"/>
              <a:buChar char="§"/>
            </a:pPr>
            <a:endParaRPr lang="en-US" sz="3200" dirty="0" smtClean="0"/>
          </a:p>
          <a:p>
            <a:pPr>
              <a:buFont typeface="Wingdings" panose="05000000000000000000" pitchFamily="2" charset="2"/>
              <a:buChar char="§"/>
            </a:pPr>
            <a:r>
              <a:rPr lang="en-US" sz="3200" dirty="0" smtClean="0"/>
              <a:t>SOAR Co-State Leads coordinate with heads of agencies to address systemic barriers</a:t>
            </a:r>
            <a:endParaRPr lang="en-US" sz="3200" dirty="0"/>
          </a:p>
        </p:txBody>
      </p:sp>
    </p:spTree>
    <p:extLst>
      <p:ext uri="{BB962C8B-B14F-4D97-AF65-F5344CB8AC3E}">
        <p14:creationId xmlns:p14="http://schemas.microsoft.com/office/powerpoint/2010/main" val="779905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SOAR Certification Process</a:t>
            </a:r>
            <a:endParaRPr lang="en-US" sz="54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4400" dirty="0" smtClean="0"/>
              <a:t>A set of standards to ensure quality applications are submitted statewide</a:t>
            </a:r>
          </a:p>
          <a:p>
            <a:pPr marL="0" indent="0">
              <a:buNone/>
            </a:pPr>
            <a:endParaRPr lang="en-US" sz="4400" dirty="0" smtClean="0"/>
          </a:p>
          <a:p>
            <a:pPr>
              <a:buFont typeface="Wingdings" panose="05000000000000000000" pitchFamily="2" charset="2"/>
              <a:buChar char="§"/>
            </a:pPr>
            <a:r>
              <a:rPr lang="en-US" sz="4400" dirty="0" smtClean="0"/>
              <a:t>Creates a database to maintain connection across state</a:t>
            </a:r>
          </a:p>
          <a:p>
            <a:endParaRPr lang="en-US" sz="4800" dirty="0"/>
          </a:p>
          <a:p>
            <a:endParaRPr lang="en-US" dirty="0" smtClean="0"/>
          </a:p>
        </p:txBody>
      </p:sp>
    </p:spTree>
    <p:extLst>
      <p:ext uri="{BB962C8B-B14F-4D97-AF65-F5344CB8AC3E}">
        <p14:creationId xmlns:p14="http://schemas.microsoft.com/office/powerpoint/2010/main" val="187852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963" y="1250950"/>
            <a:ext cx="10198100" cy="3073400"/>
          </a:xfrm>
        </p:spPr>
        <p:txBody>
          <a:bodyPr/>
          <a:lstStyle/>
          <a:p>
            <a:pPr eaLnBrk="1" fontAlgn="auto" hangingPunct="1">
              <a:spcAft>
                <a:spcPts val="0"/>
              </a:spcAft>
              <a:defRPr/>
            </a:pPr>
            <a:r>
              <a:rPr lang="en-US" sz="6000" dirty="0" smtClean="0">
                <a:solidFill>
                  <a:schemeClr val="accent2"/>
                </a:solidFill>
                <a:ea typeface="ＭＳ Ｐゴシック" charset="0"/>
                <a:cs typeface="+mj-cs"/>
              </a:rPr>
              <a:t>SOAR and Rural Homelessness</a:t>
            </a:r>
            <a:endParaRPr lang="en-US" sz="6000" dirty="0">
              <a:ea typeface="+mj-ea"/>
              <a:cs typeface="+mj-cs"/>
            </a:endParaRPr>
          </a:p>
        </p:txBody>
      </p:sp>
      <p:sp>
        <p:nvSpPr>
          <p:cNvPr id="3" name="Subtitle 2"/>
          <p:cNvSpPr>
            <a:spLocks noGrp="1"/>
          </p:cNvSpPr>
          <p:nvPr>
            <p:ph type="subTitle" idx="1"/>
          </p:nvPr>
        </p:nvSpPr>
        <p:spPr>
          <a:xfrm>
            <a:off x="1100138" y="4456113"/>
            <a:ext cx="10036175" cy="1738312"/>
          </a:xfrm>
        </p:spPr>
        <p:txBody>
          <a:bodyPr rtlCol="0">
            <a:normAutofit fontScale="77500" lnSpcReduction="20000"/>
          </a:bodyPr>
          <a:lstStyle/>
          <a:p>
            <a:pPr eaLnBrk="1" fontAlgn="auto" hangingPunct="1">
              <a:lnSpc>
                <a:spcPct val="110000"/>
              </a:lnSpc>
              <a:spcBef>
                <a:spcPts val="0"/>
              </a:spcBef>
              <a:spcAft>
                <a:spcPts val="0"/>
              </a:spcAft>
              <a:defRPr/>
            </a:pPr>
            <a:r>
              <a:rPr lang="en-US" sz="2100" b="1" dirty="0" smtClean="0">
                <a:solidFill>
                  <a:schemeClr val="accent2"/>
                </a:solidFill>
                <a:latin typeface="+mn-lt"/>
                <a:ea typeface="ヒラギノ角ゴ Pro W3" pitchFamily="-84" charset="-128"/>
                <a:cs typeface="+mn-cs"/>
              </a:rPr>
              <a:t>Presented BY: </a:t>
            </a:r>
          </a:p>
          <a:p>
            <a:pPr eaLnBrk="1" fontAlgn="auto" hangingPunct="1">
              <a:lnSpc>
                <a:spcPct val="110000"/>
              </a:lnSpc>
              <a:spcBef>
                <a:spcPts val="0"/>
              </a:spcBef>
              <a:spcAft>
                <a:spcPts val="0"/>
              </a:spcAft>
              <a:defRPr/>
            </a:pPr>
            <a:r>
              <a:rPr lang="en-US" sz="2100" dirty="0" smtClean="0">
                <a:solidFill>
                  <a:schemeClr val="accent2"/>
                </a:solidFill>
                <a:ea typeface="ヒラギノ角ゴ Pro W3" pitchFamily="-84" charset="-128"/>
                <a:cs typeface="+mn-cs"/>
              </a:rPr>
              <a:t>SAMHSA SOAR </a:t>
            </a:r>
            <a:r>
              <a:rPr lang="en-US" sz="2100" dirty="0">
                <a:solidFill>
                  <a:schemeClr val="accent2"/>
                </a:solidFill>
                <a:ea typeface="ヒラギノ角ゴ Pro W3" pitchFamily="-84" charset="-128"/>
                <a:cs typeface="+mn-cs"/>
              </a:rPr>
              <a:t>Technical Assistance Center</a:t>
            </a:r>
          </a:p>
          <a:p>
            <a:pPr eaLnBrk="1" fontAlgn="auto" hangingPunct="1">
              <a:lnSpc>
                <a:spcPct val="110000"/>
              </a:lnSpc>
              <a:spcBef>
                <a:spcPts val="0"/>
              </a:spcBef>
              <a:spcAft>
                <a:spcPts val="0"/>
              </a:spcAft>
              <a:defRPr/>
            </a:pPr>
            <a:r>
              <a:rPr lang="en-US" sz="2100" dirty="0">
                <a:solidFill>
                  <a:schemeClr val="accent2"/>
                </a:solidFill>
                <a:ea typeface="ヒラギノ角ゴ Pro W3" pitchFamily="-84" charset="-128"/>
                <a:cs typeface="+mn-cs"/>
              </a:rPr>
              <a:t>Policy Research Associates, </a:t>
            </a:r>
            <a:r>
              <a:rPr lang="en-US" sz="2100" dirty="0" smtClean="0">
                <a:solidFill>
                  <a:schemeClr val="accent2"/>
                </a:solidFill>
                <a:ea typeface="ヒラギノ角ゴ Pro W3" pitchFamily="-84" charset="-128"/>
                <a:cs typeface="+mn-cs"/>
              </a:rPr>
              <a:t>Inc.</a:t>
            </a:r>
          </a:p>
          <a:p>
            <a:pPr eaLnBrk="1" fontAlgn="auto" hangingPunct="1">
              <a:lnSpc>
                <a:spcPct val="110000"/>
              </a:lnSpc>
              <a:spcBef>
                <a:spcPts val="0"/>
              </a:spcBef>
              <a:spcAft>
                <a:spcPts val="0"/>
              </a:spcAft>
              <a:defRPr/>
            </a:pPr>
            <a:endParaRPr lang="en-US" sz="2100" dirty="0" smtClean="0">
              <a:solidFill>
                <a:schemeClr val="accent2"/>
              </a:solidFill>
              <a:latin typeface="+mn-lt"/>
              <a:ea typeface="ヒラギノ角ゴ Pro W3" pitchFamily="-84" charset="-128"/>
              <a:cs typeface="+mn-cs"/>
            </a:endParaRPr>
          </a:p>
          <a:p>
            <a:pPr eaLnBrk="1" fontAlgn="auto" hangingPunct="1">
              <a:lnSpc>
                <a:spcPct val="110000"/>
              </a:lnSpc>
              <a:spcBef>
                <a:spcPts val="0"/>
              </a:spcBef>
              <a:spcAft>
                <a:spcPts val="0"/>
              </a:spcAft>
              <a:defRPr/>
            </a:pPr>
            <a:r>
              <a:rPr lang="en-US" sz="2100" b="1" dirty="0" smtClean="0">
                <a:solidFill>
                  <a:schemeClr val="accent2"/>
                </a:solidFill>
                <a:latin typeface="+mn-lt"/>
                <a:ea typeface="ヒラギノ角ゴ Pro W3" pitchFamily="-84" charset="-128"/>
                <a:cs typeface="+mn-cs"/>
              </a:rPr>
              <a:t>Under Contract TO: </a:t>
            </a:r>
          </a:p>
          <a:p>
            <a:pPr eaLnBrk="1" fontAlgn="auto" hangingPunct="1">
              <a:lnSpc>
                <a:spcPct val="110000"/>
              </a:lnSpc>
              <a:spcBef>
                <a:spcPts val="0"/>
              </a:spcBef>
              <a:spcAft>
                <a:spcPts val="0"/>
              </a:spcAft>
              <a:defRPr/>
            </a:pPr>
            <a:r>
              <a:rPr lang="en-US" sz="2100" dirty="0" smtClean="0">
                <a:solidFill>
                  <a:schemeClr val="accent2"/>
                </a:solidFill>
                <a:ea typeface="ヒラギノ角ゴ Pro W3" pitchFamily="-84" charset="-128"/>
                <a:cs typeface="+mn-cs"/>
              </a:rPr>
              <a:t>Substance </a:t>
            </a:r>
            <a:r>
              <a:rPr lang="en-US" sz="2100" dirty="0">
                <a:solidFill>
                  <a:schemeClr val="accent2"/>
                </a:solidFill>
                <a:ea typeface="ヒラギノ角ゴ Pro W3" pitchFamily="-84" charset="-128"/>
                <a:cs typeface="+mn-cs"/>
              </a:rPr>
              <a:t>Abuse and Mental Health Services </a:t>
            </a:r>
            <a:r>
              <a:rPr lang="en-US" sz="2100" dirty="0" smtClean="0">
                <a:solidFill>
                  <a:schemeClr val="accent2"/>
                </a:solidFill>
                <a:ea typeface="ヒラギノ角ゴ Pro W3" pitchFamily="-84" charset="-128"/>
                <a:cs typeface="+mn-cs"/>
              </a:rPr>
              <a:t>Administration</a:t>
            </a:r>
          </a:p>
          <a:p>
            <a:pPr eaLnBrk="1" fontAlgn="auto" hangingPunct="1">
              <a:lnSpc>
                <a:spcPct val="110000"/>
              </a:lnSpc>
              <a:spcBef>
                <a:spcPts val="0"/>
              </a:spcBef>
              <a:spcAft>
                <a:spcPts val="0"/>
              </a:spcAft>
              <a:defRPr/>
            </a:pPr>
            <a:r>
              <a:rPr lang="en-US" sz="2100" dirty="0" smtClean="0">
                <a:solidFill>
                  <a:schemeClr val="accent2"/>
                </a:solidFill>
                <a:ea typeface="ヒラギノ角ゴ Pro W3" pitchFamily="-84" charset="-128"/>
                <a:cs typeface="+mn-cs"/>
              </a:rPr>
              <a:t>U.S</a:t>
            </a:r>
            <a:r>
              <a:rPr lang="en-US" sz="2100" dirty="0">
                <a:solidFill>
                  <a:schemeClr val="accent2"/>
                </a:solidFill>
                <a:ea typeface="ヒラギノ角ゴ Pro W3" pitchFamily="-84" charset="-128"/>
                <a:cs typeface="+mn-cs"/>
              </a:rPr>
              <a:t>. Department of Health and Human Services</a:t>
            </a:r>
            <a:endParaRPr lang="en-US" sz="2100" dirty="0">
              <a:solidFill>
                <a:schemeClr val="accent2"/>
              </a:solidFill>
              <a:ea typeface="+mn-ea"/>
              <a:cs typeface="+mn-cs"/>
            </a:endParaRPr>
          </a:p>
          <a:p>
            <a:pPr eaLnBrk="1" fontAlgn="auto" hangingPunct="1">
              <a:lnSpc>
                <a:spcPct val="80000"/>
              </a:lnSpc>
              <a:defRPr/>
            </a:pPr>
            <a:endParaRPr lang="en-US" dirty="0">
              <a:solidFill>
                <a:schemeClr val="accent2"/>
              </a:solidFill>
              <a:ea typeface="ヒラギノ角ゴ Pro W3" pitchFamily="-84" charset="-128"/>
              <a:cs typeface="+mn-cs"/>
            </a:endParaRPr>
          </a:p>
          <a:p>
            <a:pPr eaLnBrk="1" fontAlgn="auto" hangingPunct="1">
              <a:defRPr/>
            </a:pPr>
            <a:endParaRPr lang="en-US" dirty="0">
              <a:ea typeface="+mn-ea"/>
              <a:cs typeface="+mn-cs"/>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247650" y="317500"/>
            <a:ext cx="4476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SOAR\PowerPoints\Transparent Logos\SAMHSA Logos_b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SOAR Certification Criteria</a:t>
            </a:r>
            <a:endParaRPr lang="en-US" sz="5400" dirty="0"/>
          </a:p>
        </p:txBody>
      </p:sp>
      <p:sp>
        <p:nvSpPr>
          <p:cNvPr id="3" name="Content Placeholder 2"/>
          <p:cNvSpPr>
            <a:spLocks noGrp="1"/>
          </p:cNvSpPr>
          <p:nvPr>
            <p:ph idx="1"/>
          </p:nvPr>
        </p:nvSpPr>
        <p:spPr>
          <a:xfrm>
            <a:off x="1096963" y="1846263"/>
            <a:ext cx="10058400" cy="4486298"/>
          </a:xfrm>
        </p:spPr>
        <p:txBody>
          <a:bodyPr>
            <a:noAutofit/>
          </a:bodyPr>
          <a:lstStyle/>
          <a:p>
            <a:pPr>
              <a:buFont typeface="Wingdings" panose="05000000000000000000" pitchFamily="2" charset="2"/>
              <a:buChar char="§"/>
            </a:pPr>
            <a:r>
              <a:rPr lang="en-US" sz="2800" dirty="0" smtClean="0"/>
              <a:t>Completion of SOAR Online Course</a:t>
            </a:r>
            <a:br>
              <a:rPr lang="en-US" sz="2800" dirty="0" smtClean="0"/>
            </a:br>
            <a:endParaRPr lang="en-US" sz="2800" dirty="0"/>
          </a:p>
          <a:p>
            <a:pPr>
              <a:buFont typeface="Wingdings" panose="05000000000000000000" pitchFamily="2" charset="2"/>
              <a:buChar char="§"/>
            </a:pPr>
            <a:r>
              <a:rPr lang="en-US" sz="2800" dirty="0" smtClean="0"/>
              <a:t>Use of SOAR OAT</a:t>
            </a:r>
            <a:br>
              <a:rPr lang="en-US" sz="2800" dirty="0" smtClean="0"/>
            </a:br>
            <a:endParaRPr lang="en-US" sz="2800" dirty="0"/>
          </a:p>
          <a:p>
            <a:pPr>
              <a:buFont typeface="Wingdings" panose="05000000000000000000" pitchFamily="2" charset="2"/>
              <a:buChar char="§"/>
            </a:pPr>
            <a:r>
              <a:rPr lang="en-US" sz="2800" dirty="0" smtClean="0"/>
              <a:t>Utilization of SOAR Critical Components</a:t>
            </a:r>
            <a:br>
              <a:rPr lang="en-US" sz="2800" dirty="0" smtClean="0"/>
            </a:br>
            <a:endParaRPr lang="en-US" sz="2800" dirty="0"/>
          </a:p>
          <a:p>
            <a:pPr>
              <a:buFont typeface="Wingdings" panose="05000000000000000000" pitchFamily="2" charset="2"/>
              <a:buChar char="§"/>
            </a:pPr>
            <a:r>
              <a:rPr lang="en-US" sz="2800" dirty="0" smtClean="0"/>
              <a:t>Minimum of 2 SOAR Applications every 12 months</a:t>
            </a:r>
            <a:br>
              <a:rPr lang="en-US" sz="2800" dirty="0" smtClean="0"/>
            </a:br>
            <a:endParaRPr lang="en-US" sz="2800" dirty="0" smtClean="0"/>
          </a:p>
          <a:p>
            <a:pPr>
              <a:buFont typeface="Wingdings" panose="05000000000000000000" pitchFamily="2" charset="2"/>
              <a:buChar char="§"/>
            </a:pPr>
            <a:r>
              <a:rPr lang="en-US" sz="2800" dirty="0" smtClean="0"/>
              <a:t>Annual completion of continuing education</a:t>
            </a:r>
          </a:p>
        </p:txBody>
      </p:sp>
    </p:spTree>
    <p:extLst>
      <p:ext uri="{BB962C8B-B14F-4D97-AF65-F5344CB8AC3E}">
        <p14:creationId xmlns:p14="http://schemas.microsoft.com/office/powerpoint/2010/main" val="2383465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SOAR Continuing Education</a:t>
            </a:r>
            <a:endParaRPr lang="en-US" sz="5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4400" dirty="0" smtClean="0"/>
              <a:t>SOAR Webinars</a:t>
            </a:r>
            <a:br>
              <a:rPr lang="en-US" sz="4400" dirty="0" smtClean="0"/>
            </a:br>
            <a:endParaRPr lang="en-US" sz="4400" dirty="0"/>
          </a:p>
          <a:p>
            <a:pPr>
              <a:buFont typeface="Wingdings" panose="05000000000000000000" pitchFamily="2" charset="2"/>
              <a:buChar char="§"/>
            </a:pPr>
            <a:r>
              <a:rPr lang="en-US" sz="4400" dirty="0"/>
              <a:t>Refresher </a:t>
            </a:r>
            <a:r>
              <a:rPr lang="en-US" sz="4400" dirty="0" smtClean="0"/>
              <a:t>Trainings</a:t>
            </a:r>
            <a:br>
              <a:rPr lang="en-US" sz="4400" dirty="0" smtClean="0"/>
            </a:br>
            <a:endParaRPr lang="en-US" sz="4400" dirty="0"/>
          </a:p>
          <a:p>
            <a:pPr>
              <a:buFont typeface="Wingdings" panose="05000000000000000000" pitchFamily="2" charset="2"/>
              <a:buChar char="§"/>
            </a:pPr>
            <a:r>
              <a:rPr lang="en-US" sz="4400" dirty="0" smtClean="0"/>
              <a:t>Review of Redacted Medical Summary</a:t>
            </a:r>
            <a:endParaRPr lang="en-US" sz="4400" dirty="0"/>
          </a:p>
        </p:txBody>
      </p:sp>
    </p:spTree>
    <p:extLst>
      <p:ext uri="{BB962C8B-B14F-4D97-AF65-F5344CB8AC3E}">
        <p14:creationId xmlns:p14="http://schemas.microsoft.com/office/powerpoint/2010/main" val="3395474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SOAR Certification Process</a:t>
            </a:r>
            <a:endParaRPr lang="en-US" sz="54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4400" dirty="0" smtClean="0"/>
              <a:t>Criteria tracked by State Leads with help from the SOAR TA Center</a:t>
            </a:r>
          </a:p>
          <a:p>
            <a:pPr>
              <a:buFont typeface="Wingdings" panose="05000000000000000000" pitchFamily="2" charset="2"/>
              <a:buChar char="§"/>
            </a:pPr>
            <a:endParaRPr lang="en-US" sz="4400" dirty="0"/>
          </a:p>
          <a:p>
            <a:pPr>
              <a:buFont typeface="Wingdings" panose="05000000000000000000" pitchFamily="2" charset="2"/>
              <a:buChar char="§"/>
            </a:pPr>
            <a:r>
              <a:rPr lang="en-US" sz="4400" dirty="0" smtClean="0"/>
              <a:t>Ensures workers are utilizing current processes and information</a:t>
            </a:r>
          </a:p>
          <a:p>
            <a:endParaRPr lang="en-US" sz="4400" dirty="0" smtClean="0"/>
          </a:p>
        </p:txBody>
      </p:sp>
    </p:spTree>
    <p:extLst>
      <p:ext uri="{BB962C8B-B14F-4D97-AF65-F5344CB8AC3E}">
        <p14:creationId xmlns:p14="http://schemas.microsoft.com/office/powerpoint/2010/main" val="318627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dirty="0" smtClean="0">
                <a:solidFill>
                  <a:srgbClr val="2683C6"/>
                </a:solidFill>
                <a:ea typeface="ＭＳ Ｐゴシック" pitchFamily="34" charset="-128"/>
                <a:cs typeface="+mj-cs"/>
              </a:rPr>
              <a:t>Contact Information</a:t>
            </a:r>
            <a:endParaRPr lang="en-US" sz="6000" dirty="0">
              <a:solidFill>
                <a:schemeClr val="accent1"/>
              </a:solidFill>
              <a:ea typeface="+mj-ea"/>
              <a:cs typeface="+mj-cs"/>
            </a:endParaRPr>
          </a:p>
        </p:txBody>
      </p:sp>
      <p:sp>
        <p:nvSpPr>
          <p:cNvPr id="60419" name="Content Placeholder 2"/>
          <p:cNvSpPr>
            <a:spLocks noGrp="1"/>
          </p:cNvSpPr>
          <p:nvPr>
            <p:ph idx="1"/>
          </p:nvPr>
        </p:nvSpPr>
        <p:spPr>
          <a:xfrm>
            <a:off x="1096963" y="1993900"/>
            <a:ext cx="10058400" cy="3814763"/>
          </a:xfrm>
        </p:spPr>
        <p:txBody>
          <a:bodyPr/>
          <a:lstStyle/>
          <a:p>
            <a:pPr algn="ctr">
              <a:lnSpc>
                <a:spcPct val="100000"/>
              </a:lnSpc>
              <a:spcBef>
                <a:spcPts val="0"/>
              </a:spcBef>
              <a:spcAft>
                <a:spcPts val="0"/>
              </a:spcAft>
              <a:defRPr/>
            </a:pPr>
            <a:r>
              <a:rPr lang="en-US" sz="3000" dirty="0" smtClean="0"/>
              <a:t>Korrie Snell</a:t>
            </a:r>
          </a:p>
          <a:p>
            <a:pPr algn="ctr">
              <a:lnSpc>
                <a:spcPct val="100000"/>
              </a:lnSpc>
              <a:spcBef>
                <a:spcPts val="0"/>
              </a:spcBef>
              <a:spcAft>
                <a:spcPts val="0"/>
              </a:spcAft>
              <a:defRPr/>
            </a:pPr>
            <a:r>
              <a:rPr lang="en-US" sz="3000" dirty="0" smtClean="0"/>
              <a:t>SOAR State Co-Lead</a:t>
            </a:r>
          </a:p>
          <a:p>
            <a:pPr algn="ctr">
              <a:lnSpc>
                <a:spcPct val="100000"/>
              </a:lnSpc>
              <a:spcBef>
                <a:spcPts val="0"/>
              </a:spcBef>
              <a:spcAft>
                <a:spcPts val="0"/>
              </a:spcAft>
              <a:defRPr/>
            </a:pPr>
            <a:r>
              <a:rPr lang="en-US" sz="3200" dirty="0"/>
              <a:t>CABHI Project Coordinator</a:t>
            </a:r>
            <a:br>
              <a:rPr lang="en-US" sz="3200" dirty="0"/>
            </a:br>
            <a:r>
              <a:rPr lang="en-US" sz="3200" dirty="0"/>
              <a:t>Behavioral Health Services </a:t>
            </a:r>
            <a:r>
              <a:rPr lang="en-US" sz="3200" dirty="0" smtClean="0"/>
              <a:t>Commission</a:t>
            </a:r>
            <a:endParaRPr lang="en-US" sz="3000" dirty="0"/>
          </a:p>
          <a:p>
            <a:pPr algn="ctr">
              <a:lnSpc>
                <a:spcPct val="100000"/>
              </a:lnSpc>
              <a:spcBef>
                <a:spcPts val="0"/>
              </a:spcBef>
              <a:spcAft>
                <a:spcPts val="0"/>
              </a:spcAft>
              <a:defRPr/>
            </a:pPr>
            <a:r>
              <a:rPr lang="en-US" sz="3200" dirty="0" smtClean="0"/>
              <a:t>Kansas Dept. </a:t>
            </a:r>
            <a:r>
              <a:rPr lang="en-US" sz="3200" dirty="0"/>
              <a:t>for Aging and Disability </a:t>
            </a:r>
            <a:r>
              <a:rPr lang="en-US" sz="3200" dirty="0" smtClean="0"/>
              <a:t>Services</a:t>
            </a:r>
          </a:p>
          <a:p>
            <a:pPr algn="ctr">
              <a:lnSpc>
                <a:spcPct val="100000"/>
              </a:lnSpc>
              <a:spcBef>
                <a:spcPts val="0"/>
              </a:spcBef>
              <a:spcAft>
                <a:spcPts val="0"/>
              </a:spcAft>
              <a:defRPr/>
            </a:pPr>
            <a:r>
              <a:rPr lang="en-US" sz="3200" dirty="0" smtClean="0"/>
              <a:t>503 </a:t>
            </a:r>
            <a:r>
              <a:rPr lang="en-US" sz="3200" dirty="0"/>
              <a:t>S Kansas Avenue</a:t>
            </a:r>
            <a:br>
              <a:rPr lang="en-US" sz="3200" dirty="0"/>
            </a:br>
            <a:r>
              <a:rPr lang="en-US" sz="3000" dirty="0" smtClean="0"/>
              <a:t>Topeka, KS 48843</a:t>
            </a:r>
            <a:endParaRPr lang="en-US" sz="3000" dirty="0"/>
          </a:p>
          <a:p>
            <a:pPr algn="ctr">
              <a:lnSpc>
                <a:spcPct val="100000"/>
              </a:lnSpc>
              <a:spcBef>
                <a:spcPts val="0"/>
              </a:spcBef>
              <a:spcAft>
                <a:spcPts val="0"/>
              </a:spcAft>
              <a:defRPr/>
            </a:pPr>
            <a:r>
              <a:rPr lang="en-US" sz="3000" dirty="0" smtClean="0"/>
              <a:t> </a:t>
            </a:r>
            <a:r>
              <a:rPr lang="en-US" sz="3200" dirty="0" smtClean="0"/>
              <a:t>785-296-4744 |</a:t>
            </a:r>
            <a:r>
              <a:rPr lang="en-US" sz="3000" dirty="0" smtClean="0"/>
              <a:t> </a:t>
            </a:r>
            <a:r>
              <a:rPr lang="en-US" sz="3200" dirty="0" smtClean="0">
                <a:hlinkClick r:id="rId3"/>
              </a:rPr>
              <a:t>korrie.snell@ks.gov</a:t>
            </a:r>
            <a:endParaRPr lang="en-US" sz="3000" dirty="0"/>
          </a:p>
          <a:p>
            <a:pPr algn="ctr">
              <a:lnSpc>
                <a:spcPct val="100000"/>
              </a:lnSpc>
              <a:spcBef>
                <a:spcPct val="0"/>
              </a:spcBef>
              <a:spcAft>
                <a:spcPct val="0"/>
              </a:spcAft>
              <a:defRPr/>
            </a:pPr>
            <a:endParaRPr lang="en-US" sz="3000" dirty="0" smtClean="0">
              <a:cs typeface="+mn-cs"/>
            </a:endParaRPr>
          </a:p>
          <a:p>
            <a:pPr algn="ctr">
              <a:lnSpc>
                <a:spcPct val="100000"/>
              </a:lnSpc>
              <a:spcBef>
                <a:spcPct val="0"/>
              </a:spcBef>
              <a:spcAft>
                <a:spcPct val="0"/>
              </a:spcAft>
              <a:defRPr/>
            </a:pPr>
            <a:endParaRPr lang="en-US" sz="3000" dirty="0" smtClean="0">
              <a:cs typeface="+mn-cs"/>
            </a:endParaRPr>
          </a:p>
          <a:p>
            <a:pPr algn="ctr">
              <a:lnSpc>
                <a:spcPct val="100000"/>
              </a:lnSpc>
              <a:spcBef>
                <a:spcPct val="0"/>
              </a:spcBef>
              <a:spcAft>
                <a:spcPct val="0"/>
              </a:spcAft>
              <a:defRPr/>
            </a:pPr>
            <a:endParaRPr lang="en-US" sz="3000" dirty="0" smtClean="0">
              <a:cs typeface="+mn-cs"/>
            </a:endParaRPr>
          </a:p>
          <a:p>
            <a:pPr marL="0" indent="0" algn="ctr">
              <a:lnSpc>
                <a:spcPct val="100000"/>
              </a:lnSpc>
              <a:spcBef>
                <a:spcPct val="0"/>
              </a:spcBef>
              <a:spcAft>
                <a:spcPct val="0"/>
              </a:spcAft>
              <a:buFont typeface="Calibri" panose="020F0502020204030204" pitchFamily="34" charset="0"/>
              <a:buNone/>
              <a:defRPr/>
            </a:pPr>
            <a:endParaRPr lang="en-US" sz="3000" dirty="0" smtClean="0">
              <a:cs typeface="+mn-cs"/>
            </a:endParaRPr>
          </a:p>
          <a:p>
            <a:pPr marL="0" indent="0">
              <a:buFont typeface="Calibri" panose="020F0502020204030204" pitchFamily="34" charset="0"/>
              <a:buNone/>
              <a:defRPr/>
            </a:pPr>
            <a:endParaRPr lang="en-US" dirty="0" smtClean="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92200" y="196850"/>
            <a:ext cx="10926763" cy="4102100"/>
          </a:xfrm>
        </p:spPr>
        <p:txBody>
          <a:bodyPr wrap="square" numCol="1" anchorCtr="0" compatLnSpc="1">
            <a:prstTxWarp prst="textNoShape">
              <a:avLst/>
            </a:prstTxWarp>
          </a:bodyPr>
          <a:lstStyle/>
          <a:p>
            <a:r>
              <a:rPr lang="en-US" sz="6000" dirty="0" smtClean="0">
                <a:solidFill>
                  <a:schemeClr val="accent2"/>
                </a:solidFill>
              </a:rPr>
              <a:t>Nevada </a:t>
            </a:r>
            <a:r>
              <a:rPr lang="en-US" sz="6000" dirty="0">
                <a:solidFill>
                  <a:schemeClr val="accent2"/>
                </a:solidFill>
              </a:rPr>
              <a:t>Vision for Increasing Service Capacity and </a:t>
            </a:r>
            <a:r>
              <a:rPr lang="en-US" sz="6000" dirty="0" smtClean="0">
                <a:solidFill>
                  <a:schemeClr val="accent2"/>
                </a:solidFill>
              </a:rPr>
              <a:t>Delivery to Rural Areas</a:t>
            </a:r>
            <a:endParaRPr lang="en-US" sz="6000" dirty="0" smtClean="0">
              <a:solidFill>
                <a:schemeClr val="accent2"/>
              </a:solidFill>
            </a:endParaRPr>
          </a:p>
        </p:txBody>
      </p:sp>
      <p:sp>
        <p:nvSpPr>
          <p:cNvPr id="6" name="Subtitle 5"/>
          <p:cNvSpPr>
            <a:spLocks noGrp="1"/>
          </p:cNvSpPr>
          <p:nvPr>
            <p:ph type="subTitle" idx="1"/>
          </p:nvPr>
        </p:nvSpPr>
        <p:spPr>
          <a:xfrm>
            <a:off x="1100138" y="4456113"/>
            <a:ext cx="10058400" cy="1354137"/>
          </a:xfrm>
        </p:spPr>
        <p:txBody>
          <a:bodyPr rtlCol="0">
            <a:normAutofit fontScale="70000" lnSpcReduction="20000"/>
          </a:bodyPr>
          <a:lstStyle/>
          <a:p>
            <a:pPr eaLnBrk="1" fontAlgn="auto" hangingPunct="1">
              <a:defRPr/>
            </a:pPr>
            <a:r>
              <a:rPr lang="en-US" dirty="0" smtClean="0">
                <a:ea typeface="+mn-ea"/>
                <a:cs typeface="+mn-cs"/>
              </a:rPr>
              <a:t>Ambrosia Crump, MPA,MSW</a:t>
            </a:r>
          </a:p>
          <a:p>
            <a:pPr eaLnBrk="1" fontAlgn="auto" hangingPunct="1">
              <a:defRPr/>
            </a:pPr>
            <a:r>
              <a:rPr lang="en-US" dirty="0" smtClean="0">
                <a:ea typeface="+mn-ea"/>
                <a:cs typeface="+mn-cs"/>
              </a:rPr>
              <a:t>SOAR State lead</a:t>
            </a:r>
          </a:p>
          <a:p>
            <a:pPr eaLnBrk="1" fontAlgn="auto" hangingPunct="1">
              <a:defRPr/>
            </a:pPr>
            <a:r>
              <a:rPr lang="en-US" dirty="0" smtClean="0">
                <a:ea typeface="+mn-ea"/>
                <a:cs typeface="+mn-cs"/>
              </a:rPr>
              <a:t>Clark County Social Services</a:t>
            </a:r>
          </a:p>
          <a:p>
            <a:pPr eaLnBrk="1" fontAlgn="auto" hangingPunct="1">
              <a:defRPr/>
            </a:pPr>
            <a:r>
              <a:rPr lang="en-US" dirty="0" smtClean="0">
                <a:ea typeface="+mn-ea"/>
                <a:cs typeface="+mn-cs"/>
              </a:rPr>
              <a:t>Las Vegas, Nevada</a:t>
            </a:r>
            <a:endParaRPr lang="en-US" dirty="0">
              <a:ea typeface="+mn-ea"/>
              <a:cs typeface="+mn-cs"/>
            </a:endParaRPr>
          </a:p>
        </p:txBody>
      </p:sp>
      <p:pic>
        <p:nvPicPr>
          <p:cNvPr id="64516" name="Picture 3"/>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139700" y="196850"/>
            <a:ext cx="20701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2" descr="H:\SOAR\PowerPoints\Transparent Logos\SAMHSA Logos_b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smtClean="0"/>
              <a:t>Nevada CoCs and Population Distribution</a:t>
            </a:r>
            <a:endParaRPr lang="en-US" dirty="0"/>
          </a:p>
        </p:txBody>
      </p:sp>
      <p:pic>
        <p:nvPicPr>
          <p:cNvPr id="13" name="Content Placeholder 12"/>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1097280" y="1872342"/>
            <a:ext cx="4312920" cy="4071257"/>
          </a:xfrm>
          <a:prstGeom prst="rect">
            <a:avLst/>
          </a:prstGeom>
        </p:spPr>
      </p:pic>
      <p:graphicFrame>
        <p:nvGraphicFramePr>
          <p:cNvPr id="9" name="Content Placeholder 4"/>
          <p:cNvGraphicFramePr>
            <a:graphicFrameLocks noGrp="1"/>
          </p:cNvGraphicFramePr>
          <p:nvPr>
            <p:ph sz="half" idx="2"/>
            <p:extLst>
              <p:ext uri="{D42A27DB-BD31-4B8C-83A1-F6EECF244321}">
                <p14:modId xmlns:p14="http://schemas.microsoft.com/office/powerpoint/2010/main" val="1193389507"/>
              </p:ext>
            </p:extLst>
          </p:nvPr>
        </p:nvGraphicFramePr>
        <p:xfrm>
          <a:off x="5573486" y="1872342"/>
          <a:ext cx="5018314" cy="4253822"/>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l="4723" t="12292" r="4723" b="15483"/>
          <a:stretch>
            <a:fillRect/>
          </a:stretch>
        </p:blipFill>
        <p:spPr bwMode="auto">
          <a:xfrm>
            <a:off x="150586" y="196850"/>
            <a:ext cx="20701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SOAR\PowerPoints\Transparent Logos\SAMHSA Logos_b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540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Key Characteristics of Rural Nevada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76109810"/>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5712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a:t>Challenges in Rural Nevada</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4027413817"/>
              </p:ext>
            </p:extLst>
          </p:nvPr>
        </p:nvGraphicFramePr>
        <p:xfrm>
          <a:off x="1981200" y="1992573"/>
          <a:ext cx="8229600" cy="413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654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167" y="286603"/>
            <a:ext cx="10058400" cy="1450757"/>
          </a:xfrm>
        </p:spPr>
        <p:txBody>
          <a:bodyPr/>
          <a:lstStyle/>
          <a:p>
            <a:pPr algn="ctr"/>
            <a:r>
              <a:rPr lang="en-US" dirty="0" smtClean="0"/>
              <a:t>History of SOAR in Nevada</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510278114"/>
              </p:ext>
            </p:extLst>
          </p:nvPr>
        </p:nvGraphicFramePr>
        <p:xfrm>
          <a:off x="1306286" y="1927257"/>
          <a:ext cx="4324066" cy="413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p:cNvPicPr>
            <a:picLocks noGrp="1" noChangeAspect="1"/>
          </p:cNvPicPr>
          <p:nvPr>
            <p:ph sz="half" idx="2"/>
          </p:nvPr>
        </p:nvPicPr>
        <p:blipFill>
          <a:blip r:embed="rId8" cstate="print">
            <a:extLst>
              <a:ext uri="{28A0092B-C50C-407E-A947-70E740481C1C}">
                <a14:useLocalDpi xmlns:a14="http://schemas.microsoft.com/office/drawing/2010/main" val="0"/>
              </a:ext>
            </a:extLst>
          </a:blip>
          <a:stretch>
            <a:fillRect/>
          </a:stretch>
        </p:blipFill>
        <p:spPr>
          <a:xfrm>
            <a:off x="5878285" y="1927257"/>
            <a:ext cx="2057401" cy="2437921"/>
          </a:xfr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83619" y="3547738"/>
            <a:ext cx="2746331" cy="2177143"/>
          </a:xfrm>
          <a:prstGeom prst="rect">
            <a:avLst/>
          </a:prstGeom>
        </p:spPr>
      </p:pic>
      <p:pic>
        <p:nvPicPr>
          <p:cNvPr id="8" name="Picture 3"/>
          <p:cNvPicPr>
            <a:picLocks noChangeAspect="1" noChangeArrowheads="1"/>
          </p:cNvPicPr>
          <p:nvPr/>
        </p:nvPicPr>
        <p:blipFill>
          <a:blip r:embed="rId10">
            <a:extLst>
              <a:ext uri="{28A0092B-C50C-407E-A947-70E740481C1C}">
                <a14:useLocalDpi xmlns:a14="http://schemas.microsoft.com/office/drawing/2010/main" val="0"/>
              </a:ext>
            </a:extLst>
          </a:blip>
          <a:srcRect l="4723" t="12292" r="4723" b="15483"/>
          <a:stretch>
            <a:fillRect/>
          </a:stretch>
        </p:blipFill>
        <p:spPr bwMode="auto">
          <a:xfrm>
            <a:off x="150586" y="196850"/>
            <a:ext cx="20701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SOAR\PowerPoints\Transparent Logos\SAMHSA Logos_b_nob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68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434050657"/>
              </p:ext>
            </p:extLst>
          </p:nvPr>
        </p:nvGraphicFramePr>
        <p:xfrm>
          <a:off x="2579915" y="1736725"/>
          <a:ext cx="7043056" cy="4533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4000" dirty="0"/>
              <a:t>Critical </a:t>
            </a:r>
            <a:r>
              <a:rPr lang="en-US" sz="4000" dirty="0" smtClean="0"/>
              <a:t>Components:</a:t>
            </a:r>
            <a:r>
              <a:rPr lang="en-US" sz="4000" dirty="0"/>
              <a:t> </a:t>
            </a:r>
            <a:r>
              <a:rPr lang="en-US" sz="4000" dirty="0" smtClean="0"/>
              <a:t>Key </a:t>
            </a:r>
            <a:r>
              <a:rPr lang="en-US" sz="4000" dirty="0"/>
              <a:t>Activities for Building and </a:t>
            </a:r>
            <a:r>
              <a:rPr lang="en-US" sz="4000" dirty="0" smtClean="0"/>
              <a:t>Sustaining Quality SOAR Programs</a:t>
            </a:r>
            <a:endParaRPr lang="en-US" sz="4000" dirty="0"/>
          </a:p>
        </p:txBody>
      </p:sp>
    </p:spTree>
    <p:extLst>
      <p:ext uri="{BB962C8B-B14F-4D97-AF65-F5344CB8AC3E}">
        <p14:creationId xmlns:p14="http://schemas.microsoft.com/office/powerpoint/2010/main" val="90644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6000" dirty="0" smtClean="0">
                <a:solidFill>
                  <a:schemeClr val="accent2"/>
                </a:solidFill>
              </a:rPr>
              <a:t>Disclaimer</a:t>
            </a:r>
            <a:endParaRPr lang="en-US" sz="6000" dirty="0">
              <a:solidFill>
                <a:schemeClr val="accent2"/>
              </a:solidFill>
            </a:endParaRPr>
          </a:p>
        </p:txBody>
      </p:sp>
      <p:sp>
        <p:nvSpPr>
          <p:cNvPr id="3" name="Content Placeholder 2"/>
          <p:cNvSpPr>
            <a:spLocks noGrp="1"/>
          </p:cNvSpPr>
          <p:nvPr>
            <p:ph idx="1"/>
          </p:nvPr>
        </p:nvSpPr>
        <p:spPr>
          <a:xfrm>
            <a:off x="1096963" y="2062163"/>
            <a:ext cx="10058400" cy="4164012"/>
          </a:xfrm>
        </p:spPr>
        <p:txBody>
          <a:bodyPr>
            <a:normAutofit fontScale="92500"/>
          </a:bodyPr>
          <a:lstStyle/>
          <a:p>
            <a:pPr marL="282575" indent="-282575">
              <a:spcBef>
                <a:spcPts val="800"/>
              </a:spcBef>
              <a:spcAft>
                <a:spcPts val="1800"/>
              </a:spcAft>
              <a:buFont typeface="Wingdings" panose="05000000000000000000" pitchFamily="2" charset="2"/>
              <a:buChar char="§"/>
              <a:defRPr/>
            </a:pPr>
            <a:r>
              <a:rPr lang="en-US" sz="3600" dirty="0" smtClean="0">
                <a:latin typeface="+mj-lt"/>
              </a:rPr>
              <a:t>This training is supported by the Substance Abuse and Mental Health Services Administration (SAMHSA) and the U.S. Department of Health and Human Services (DHHS)</a:t>
            </a:r>
          </a:p>
          <a:p>
            <a:pPr marL="282575" indent="-282575">
              <a:spcBef>
                <a:spcPts val="800"/>
              </a:spcBef>
              <a:spcAft>
                <a:spcPts val="1800"/>
              </a:spcAft>
              <a:buFont typeface="Wingdings" panose="05000000000000000000" pitchFamily="2" charset="2"/>
              <a:buChar char="§"/>
              <a:defRPr/>
            </a:pPr>
            <a:r>
              <a:rPr lang="en-US" sz="3600" dirty="0" smtClean="0">
                <a:latin typeface="+mj-lt"/>
              </a:rPr>
              <a:t>The contents of this presentation do not necessarily reflect the views or policies of SAMHSA or DHHS. </a:t>
            </a:r>
          </a:p>
          <a:p>
            <a:pPr marL="282575" indent="-282575">
              <a:spcBef>
                <a:spcPts val="800"/>
              </a:spcBef>
              <a:spcAft>
                <a:spcPts val="1800"/>
              </a:spcAft>
              <a:buFont typeface="Wingdings" panose="05000000000000000000" pitchFamily="2" charset="2"/>
              <a:buChar char="§"/>
              <a:defRPr/>
            </a:pPr>
            <a:r>
              <a:rPr lang="en-US" sz="3600" dirty="0" smtClean="0">
                <a:latin typeface="+mj-lt"/>
              </a:rPr>
              <a:t>The training should not be considered substitutes for individualized care and treatment decisions. </a:t>
            </a:r>
            <a:endParaRPr lang="en-US" sz="3600" dirty="0">
              <a:latin typeface="+mj-lt"/>
            </a:endParaRP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688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Collaboration: Statewide Support</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398329985"/>
              </p:ext>
            </p:extLst>
          </p:nvPr>
        </p:nvGraphicFramePr>
        <p:xfrm>
          <a:off x="518615" y="1836691"/>
          <a:ext cx="3889612" cy="4201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4790364" y="1836691"/>
            <a:ext cx="7192369" cy="440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SOAR\PowerPoints\Transparent Logos\SAMHSA Logos_b_nob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10">
            <a:extLst>
              <a:ext uri="{28A0092B-C50C-407E-A947-70E740481C1C}">
                <a14:useLocalDpi xmlns:a14="http://schemas.microsoft.com/office/drawing/2010/main" val="0"/>
              </a:ext>
            </a:extLst>
          </a:blip>
          <a:srcRect l="4723" t="12292" r="4723" b="15483"/>
          <a:stretch>
            <a:fillRect/>
          </a:stretch>
        </p:blipFill>
        <p:spPr bwMode="auto">
          <a:xfrm>
            <a:off x="150586" y="196850"/>
            <a:ext cx="20701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719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4500" dirty="0" smtClean="0"/>
              <a:t>Connection: SOAR Online Training </a:t>
            </a:r>
            <a:br>
              <a:rPr lang="en-US" sz="4500" dirty="0" smtClean="0"/>
            </a:br>
            <a:r>
              <a:rPr lang="en-US" sz="4500" dirty="0" smtClean="0"/>
              <a:t>Helps  Bridge the Gap</a:t>
            </a:r>
            <a:endParaRPr lang="en-US" sz="4500" dirty="0"/>
          </a:p>
        </p:txBody>
      </p:sp>
      <p:pic>
        <p:nvPicPr>
          <p:cNvPr id="8" name="Picture 11" descr="C:\Users\a2h\AppData\Local\Microsoft\Windows\Temporary Internet Files\Content.IE5\JYC67FX3\bridgegap[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286000"/>
            <a:ext cx="4267200" cy="3657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6"/>
          <p:cNvGraphicFramePr>
            <a:graphicFrameLocks noGrp="1"/>
          </p:cNvGraphicFramePr>
          <p:nvPr>
            <p:ph sz="half" idx="1"/>
            <p:extLst>
              <p:ext uri="{D42A27DB-BD31-4B8C-83A1-F6EECF244321}">
                <p14:modId xmlns:p14="http://schemas.microsoft.com/office/powerpoint/2010/main" val="1776345725"/>
              </p:ext>
            </p:extLst>
          </p:nvPr>
        </p:nvGraphicFramePr>
        <p:xfrm>
          <a:off x="1514902" y="2033516"/>
          <a:ext cx="4121624" cy="4092648"/>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l="4723" t="12292" r="4723" b="15483"/>
          <a:stretch>
            <a:fillRect/>
          </a:stretch>
        </p:blipFill>
        <p:spPr bwMode="auto">
          <a:xfrm>
            <a:off x="150586" y="196850"/>
            <a:ext cx="20701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SOAR\PowerPoints\Transparent Logos\SAMHSA Logos_b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741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Consistency: NV SOAR Fundamentals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76400" y="2265528"/>
            <a:ext cx="4267200" cy="3206584"/>
          </a:xfrm>
        </p:spPr>
      </p:pic>
      <p:sp>
        <p:nvSpPr>
          <p:cNvPr id="4" name="Text Placeholder 3"/>
          <p:cNvSpPr>
            <a:spLocks noGrp="1"/>
          </p:cNvSpPr>
          <p:nvPr>
            <p:ph sz="half" idx="2"/>
          </p:nvPr>
        </p:nvSpPr>
        <p:spPr/>
        <p:txBody>
          <a:bodyPr/>
          <a:lstStyle/>
          <a:p>
            <a:pPr>
              <a:buFont typeface="Wingdings" panose="05000000000000000000" pitchFamily="2" charset="2"/>
              <a:buChar char="§"/>
            </a:pPr>
            <a:r>
              <a:rPr lang="en-US" sz="2400" dirty="0" smtClean="0"/>
              <a:t>Same state-specific training provided</a:t>
            </a:r>
          </a:p>
          <a:p>
            <a:pPr lvl="1">
              <a:buFont typeface="Wingdings" panose="05000000000000000000" pitchFamily="2" charset="2"/>
              <a:buChar char="§"/>
            </a:pPr>
            <a:r>
              <a:rPr lang="en-US" sz="2000" dirty="0" smtClean="0"/>
              <a:t>Focus on Nevada submission process</a:t>
            </a:r>
          </a:p>
          <a:p>
            <a:pPr marL="200025" lvl="1" indent="0">
              <a:buNone/>
            </a:pPr>
            <a:endParaRPr lang="en-US" sz="2000" dirty="0" smtClean="0"/>
          </a:p>
          <a:p>
            <a:pPr lvl="1">
              <a:buFont typeface="Wingdings" panose="05000000000000000000" pitchFamily="2" charset="2"/>
              <a:buChar char="§"/>
            </a:pPr>
            <a:r>
              <a:rPr lang="en-US" sz="2000" dirty="0" smtClean="0"/>
              <a:t> State DDS liaisons and SSA reps participate and reinforce procedures and expectations</a:t>
            </a:r>
          </a:p>
          <a:p>
            <a:pPr marL="200025" lvl="1" indent="0">
              <a:buNone/>
            </a:pPr>
            <a:endParaRPr lang="en-US" sz="2000" dirty="0" smtClean="0"/>
          </a:p>
          <a:p>
            <a:pPr lvl="1">
              <a:buFont typeface="Wingdings" panose="05000000000000000000" pitchFamily="2" charset="2"/>
              <a:buChar char="§"/>
            </a:pPr>
            <a:r>
              <a:rPr lang="en-US" sz="2000" dirty="0" smtClean="0"/>
              <a:t>Walkthrough of HMIS data entry for SOAR outcomes </a:t>
            </a:r>
          </a:p>
          <a:p>
            <a:pPr lvl="1">
              <a:buFont typeface="Wingdings" panose="05000000000000000000" pitchFamily="2" charset="2"/>
              <a:buChar char="§"/>
            </a:pPr>
            <a:endParaRPr lang="en-US" dirty="0"/>
          </a:p>
        </p:txBody>
      </p:sp>
      <p:sp>
        <p:nvSpPr>
          <p:cNvPr id="8" name="TextBox 7"/>
          <p:cNvSpPr txBox="1"/>
          <p:nvPr/>
        </p:nvSpPr>
        <p:spPr>
          <a:xfrm>
            <a:off x="1981200" y="5507837"/>
            <a:ext cx="3962400" cy="984885"/>
          </a:xfrm>
          <a:prstGeom prst="rect">
            <a:avLst/>
          </a:prstGeom>
          <a:noFill/>
        </p:spPr>
        <p:txBody>
          <a:bodyPr wrap="square" rtlCol="0">
            <a:spAutoFit/>
          </a:bodyPr>
          <a:lstStyle/>
          <a:p>
            <a:r>
              <a:rPr lang="en-US" sz="2000" dirty="0"/>
              <a:t>Nevada SOAR Training in Reno, NV 08/2016</a:t>
            </a:r>
          </a:p>
          <a:p>
            <a:endParaRPr lang="en-US" dirty="0"/>
          </a:p>
        </p:txBody>
      </p:sp>
      <p:pic>
        <p:nvPicPr>
          <p:cNvPr id="6" name="Picture 2" descr="H:\SOAR\PowerPoints\Transparent Logos\SAMHSA Logos_b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l="4723" t="12292" r="4723" b="15483"/>
          <a:stretch>
            <a:fillRect/>
          </a:stretch>
        </p:blipFill>
        <p:spPr bwMode="auto">
          <a:xfrm>
            <a:off x="150586" y="196850"/>
            <a:ext cx="20701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831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182"/>
            <a:ext cx="3814549" cy="1978925"/>
          </a:xfrm>
        </p:spPr>
        <p:txBody>
          <a:bodyPr>
            <a:noAutofit/>
          </a:bodyPr>
          <a:lstStyle/>
          <a:p>
            <a:r>
              <a:rPr lang="en-US" sz="4000" dirty="0">
                <a:solidFill>
                  <a:schemeClr val="bg1"/>
                </a:solidFill>
              </a:rPr>
              <a:t>Communication: </a:t>
            </a:r>
            <a:r>
              <a:rPr lang="en-US" sz="2800" dirty="0">
                <a:solidFill>
                  <a:schemeClr val="bg1"/>
                </a:solidFill>
              </a:rPr>
              <a:t>Statewide Nevada SOAR Newsletter</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974771" y="477671"/>
            <a:ext cx="6183086" cy="617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457200" y="2524836"/>
            <a:ext cx="3200400" cy="3780368"/>
          </a:xfrm>
        </p:spPr>
        <p:txBody>
          <a:bodyPr>
            <a:normAutofit fontScale="92500"/>
          </a:bodyPr>
          <a:lstStyle/>
          <a:p>
            <a:pPr marL="342900" indent="-342900">
              <a:buFont typeface="Wingdings" panose="05000000000000000000" pitchFamily="2" charset="2"/>
              <a:buChar char="§"/>
            </a:pPr>
            <a:r>
              <a:rPr lang="en-US" sz="2400" dirty="0"/>
              <a:t>Sent to </a:t>
            </a:r>
            <a:r>
              <a:rPr lang="en-US" sz="2400" b="1" dirty="0"/>
              <a:t>everyone</a:t>
            </a:r>
            <a:r>
              <a:rPr lang="en-US" sz="2400" dirty="0"/>
              <a:t> SOAR-trained in Nevada, CoC coordinators, SSA/DDS, and supervisory staff</a:t>
            </a:r>
          </a:p>
          <a:p>
            <a:pPr marL="342900" indent="-342900">
              <a:buFont typeface="Wingdings" panose="05000000000000000000" pitchFamily="2" charset="2"/>
              <a:buChar char="§"/>
            </a:pPr>
            <a:r>
              <a:rPr lang="en-US" sz="2400" dirty="0"/>
              <a:t>Provides outcome reporting process and timelines, training opportunities, and other SOAR-related announcements</a:t>
            </a:r>
          </a:p>
          <a:p>
            <a:pPr marL="285750" indent="-285750">
              <a:buFont typeface="Arial" pitchFamily="34" charset="0"/>
              <a:buChar char="•"/>
            </a:pPr>
            <a:endParaRPr lang="en-US" sz="2000" dirty="0"/>
          </a:p>
          <a:p>
            <a:endParaRPr lang="en-US" dirty="0"/>
          </a:p>
        </p:txBody>
      </p:sp>
    </p:spTree>
    <p:extLst>
      <p:ext uri="{BB962C8B-B14F-4D97-AF65-F5344CB8AC3E}">
        <p14:creationId xmlns:p14="http://schemas.microsoft.com/office/powerpoint/2010/main" val="1778810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3" y="5268035"/>
            <a:ext cx="10241934" cy="822960"/>
          </a:xfrm>
        </p:spPr>
        <p:txBody>
          <a:bodyPr>
            <a:normAutofit/>
          </a:bodyPr>
          <a:lstStyle/>
          <a:p>
            <a:r>
              <a:rPr lang="en-US" dirty="0" smtClean="0"/>
              <a:t>What’s on the Horizon?</a:t>
            </a:r>
            <a:endParaRPr lang="en-US" dirty="0"/>
          </a:p>
        </p:txBody>
      </p:sp>
      <p:pic>
        <p:nvPicPr>
          <p:cNvPr id="3081" name="Picture 9"/>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12441" r="12441"/>
          <a:stretch>
            <a:fillRect/>
          </a:stretch>
        </p:blipFill>
        <p:spPr bwMode="auto">
          <a:xfrm>
            <a:off x="15" y="0"/>
            <a:ext cx="12191985" cy="49150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sz="half" idx="2"/>
          </p:nvPr>
        </p:nvSpPr>
        <p:spPr>
          <a:xfrm>
            <a:off x="5230150" y="5131559"/>
            <a:ext cx="6919415" cy="1555844"/>
          </a:xfrm>
        </p:spPr>
        <p:txBody>
          <a:bodyPr>
            <a:normAutofit/>
          </a:bodyPr>
          <a:lstStyle/>
          <a:p>
            <a:pPr marL="342900" indent="-342900">
              <a:buFont typeface="Wingdings" panose="05000000000000000000" pitchFamily="2" charset="2"/>
              <a:buChar char="§"/>
            </a:pPr>
            <a:r>
              <a:rPr lang="en-US" sz="2000" dirty="0"/>
              <a:t>Identifying a replacement Rural NV local lead</a:t>
            </a:r>
          </a:p>
          <a:p>
            <a:pPr marL="342900" indent="-342900">
              <a:buFont typeface="Wingdings" panose="05000000000000000000" pitchFamily="2" charset="2"/>
              <a:buChar char="§"/>
            </a:pPr>
            <a:r>
              <a:rPr lang="en-US" sz="2000" dirty="0"/>
              <a:t>Providing increased access to training opportunities via Web/Video Conferencing </a:t>
            </a:r>
          </a:p>
          <a:p>
            <a:pPr marL="800100" lvl="1" indent="-342900">
              <a:buFont typeface="Wingdings" panose="05000000000000000000" pitchFamily="2" charset="2"/>
              <a:buChar char="§"/>
            </a:pPr>
            <a:r>
              <a:rPr lang="en-US" sz="2000" dirty="0" smtClean="0">
                <a:solidFill>
                  <a:schemeClr val="bg1"/>
                </a:solidFill>
              </a:rPr>
              <a:t>e.g.) WebEx SOAR Fundamentals trainings</a:t>
            </a:r>
            <a:endParaRPr lang="en-US" sz="2000" dirty="0">
              <a:solidFill>
                <a:schemeClr val="bg1"/>
              </a:solidFill>
            </a:endParaRPr>
          </a:p>
        </p:txBody>
      </p:sp>
    </p:spTree>
    <p:extLst>
      <p:ext uri="{BB962C8B-B14F-4D97-AF65-F5344CB8AC3E}">
        <p14:creationId xmlns:p14="http://schemas.microsoft.com/office/powerpoint/2010/main" val="3473562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dirty="0" smtClean="0">
                <a:solidFill>
                  <a:srgbClr val="2683C6"/>
                </a:solidFill>
                <a:ea typeface="ＭＳ Ｐゴシック" pitchFamily="34" charset="-128"/>
                <a:cs typeface="+mj-cs"/>
              </a:rPr>
              <a:t>Contact Information</a:t>
            </a:r>
            <a:endParaRPr lang="en-US" sz="6000" dirty="0">
              <a:solidFill>
                <a:schemeClr val="accent1"/>
              </a:solidFill>
              <a:ea typeface="+mj-ea"/>
              <a:cs typeface="+mj-cs"/>
            </a:endParaRPr>
          </a:p>
        </p:txBody>
      </p:sp>
      <p:sp>
        <p:nvSpPr>
          <p:cNvPr id="67587" name="Content Placeholder 2"/>
          <p:cNvSpPr>
            <a:spLocks noGrp="1"/>
          </p:cNvSpPr>
          <p:nvPr>
            <p:ph idx="1"/>
          </p:nvPr>
        </p:nvSpPr>
        <p:spPr>
          <a:xfrm>
            <a:off x="1096963" y="2081213"/>
            <a:ext cx="10058400" cy="3370262"/>
          </a:xfrm>
        </p:spPr>
        <p:txBody>
          <a:bodyPr/>
          <a:lstStyle/>
          <a:p>
            <a:pPr algn="ctr">
              <a:lnSpc>
                <a:spcPct val="100000"/>
              </a:lnSpc>
              <a:spcBef>
                <a:spcPct val="0"/>
              </a:spcBef>
              <a:spcAft>
                <a:spcPct val="0"/>
              </a:spcAft>
            </a:pPr>
            <a:r>
              <a:rPr lang="en-US" altLang="en-US" sz="3000" dirty="0" smtClean="0"/>
              <a:t>Ambrosia Crump, MPA, MSW</a:t>
            </a:r>
          </a:p>
          <a:p>
            <a:pPr algn="ctr">
              <a:lnSpc>
                <a:spcPct val="100000"/>
              </a:lnSpc>
              <a:spcBef>
                <a:spcPct val="0"/>
              </a:spcBef>
              <a:spcAft>
                <a:spcPct val="0"/>
              </a:spcAft>
            </a:pPr>
            <a:r>
              <a:rPr lang="en-US" altLang="en-US" sz="3000" i="1" dirty="0" smtClean="0">
                <a:solidFill>
                  <a:schemeClr val="tx1"/>
                </a:solidFill>
              </a:rPr>
              <a:t>SOAR State Lead</a:t>
            </a:r>
            <a:endParaRPr lang="en-US" altLang="en-US" sz="3000" dirty="0" smtClean="0">
              <a:solidFill>
                <a:schemeClr val="tx1"/>
              </a:solidFill>
            </a:endParaRPr>
          </a:p>
          <a:p>
            <a:pPr algn="ctr">
              <a:lnSpc>
                <a:spcPct val="100000"/>
              </a:lnSpc>
              <a:spcBef>
                <a:spcPct val="0"/>
              </a:spcBef>
              <a:spcAft>
                <a:spcPct val="0"/>
              </a:spcAft>
            </a:pPr>
            <a:r>
              <a:rPr lang="en-US" altLang="en-US" sz="3000" dirty="0" smtClean="0">
                <a:solidFill>
                  <a:schemeClr val="tx1"/>
                </a:solidFill>
              </a:rPr>
              <a:t>Clark County Social Services</a:t>
            </a:r>
          </a:p>
          <a:p>
            <a:pPr algn="ctr">
              <a:lnSpc>
                <a:spcPct val="100000"/>
              </a:lnSpc>
              <a:spcBef>
                <a:spcPct val="0"/>
              </a:spcBef>
              <a:spcAft>
                <a:spcPct val="0"/>
              </a:spcAft>
            </a:pPr>
            <a:r>
              <a:rPr lang="en-US" altLang="en-US" sz="3000" dirty="0" smtClean="0">
                <a:solidFill>
                  <a:schemeClr val="tx1"/>
                </a:solidFill>
              </a:rPr>
              <a:t>Las Vegas, NV </a:t>
            </a:r>
          </a:p>
          <a:p>
            <a:pPr algn="ctr">
              <a:lnSpc>
                <a:spcPct val="100000"/>
              </a:lnSpc>
              <a:spcBef>
                <a:spcPct val="0"/>
              </a:spcBef>
              <a:spcAft>
                <a:spcPct val="0"/>
              </a:spcAft>
            </a:pPr>
            <a:r>
              <a:rPr lang="en-US" sz="3200" dirty="0" smtClean="0"/>
              <a:t>702-455-3646</a:t>
            </a:r>
            <a:r>
              <a:rPr lang="en-US" sz="3200" dirty="0"/>
              <a:t> </a:t>
            </a:r>
            <a:r>
              <a:rPr lang="en-US" altLang="en-US" sz="3000" dirty="0" smtClean="0">
                <a:solidFill>
                  <a:schemeClr val="tx1"/>
                </a:solidFill>
              </a:rPr>
              <a:t>  |  </a:t>
            </a:r>
            <a:r>
              <a:rPr lang="en-US" sz="3200" dirty="0" smtClean="0">
                <a:hlinkClick r:id="rId2"/>
              </a:rPr>
              <a:t>a2h@clarkcountynv.gov</a:t>
            </a:r>
            <a:endParaRPr lang="en-US" alt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eaLnBrk="1" fontAlgn="auto" hangingPunct="1">
              <a:spcAft>
                <a:spcPts val="0"/>
              </a:spcAft>
              <a:defRPr/>
            </a:pPr>
            <a:r>
              <a:rPr lang="en-US" sz="5400" dirty="0">
                <a:solidFill>
                  <a:schemeClr val="accent2"/>
                </a:solidFill>
                <a:ea typeface="ＭＳ Ｐゴシック" pitchFamily="34" charset="-128"/>
                <a:cs typeface="+mj-cs"/>
              </a:rPr>
              <a:t>Questions and Answers</a:t>
            </a:r>
            <a:endParaRPr lang="en-US" sz="5400" dirty="0">
              <a:solidFill>
                <a:schemeClr val="accent2"/>
              </a:solidFill>
              <a:ea typeface="+mj-ea"/>
              <a:cs typeface="+mj-cs"/>
            </a:endParaRPr>
          </a:p>
        </p:txBody>
      </p:sp>
      <p:sp>
        <p:nvSpPr>
          <p:cNvPr id="89091" name="Content Placeholder 4"/>
          <p:cNvSpPr>
            <a:spLocks noGrp="1"/>
          </p:cNvSpPr>
          <p:nvPr>
            <p:ph idx="1"/>
          </p:nvPr>
        </p:nvSpPr>
        <p:spPr/>
        <p:txBody>
          <a:bodyPr/>
          <a:lstStyle/>
          <a:p>
            <a:pPr algn="ctr" eaLnBrk="1" hangingPunct="1">
              <a:defRPr/>
            </a:pPr>
            <a:r>
              <a:rPr lang="en-US" sz="3600" b="1" dirty="0" smtClean="0"/>
              <a:t>Facilitated By:</a:t>
            </a:r>
          </a:p>
          <a:p>
            <a:pPr algn="ctr" eaLnBrk="1" hangingPunct="1">
              <a:defRPr/>
            </a:pPr>
            <a:r>
              <a:rPr lang="en-US" sz="3600" dirty="0" smtClean="0"/>
              <a:t>SAMHSA SOAR Technical Assistance Center</a:t>
            </a:r>
          </a:p>
          <a:p>
            <a:pPr algn="ctr" eaLnBrk="1" hangingPunct="1">
              <a:defRPr/>
            </a:pPr>
            <a:r>
              <a:rPr lang="en-US" sz="3600" dirty="0" smtClean="0"/>
              <a:t>Policy Research Associates, Inc.</a:t>
            </a:r>
          </a:p>
          <a:p>
            <a:pPr eaLnBrk="1" hangingPunct="1">
              <a:buFont typeface="Wingdings" panose="05000000000000000000" pitchFamily="2" charset="2"/>
              <a:buChar char="Ø"/>
              <a:defRPr/>
            </a:pPr>
            <a:r>
              <a:rPr lang="en-US" sz="2800" i="1" dirty="0" smtClean="0"/>
              <a:t>Please type your question into the </a:t>
            </a:r>
            <a:r>
              <a:rPr lang="en-US" sz="2800" i="1" u="sng" dirty="0" smtClean="0"/>
              <a:t>Q&amp;A panel</a:t>
            </a:r>
            <a:r>
              <a:rPr lang="en-US" sz="2800" i="1" dirty="0" smtClean="0"/>
              <a:t> located underneath the participant tab, </a:t>
            </a:r>
            <a:r>
              <a:rPr lang="en-US" sz="2800" i="1" u="sng" dirty="0" smtClean="0"/>
              <a:t>or</a:t>
            </a:r>
          </a:p>
          <a:p>
            <a:pPr eaLnBrk="1" hangingPunct="1">
              <a:buFont typeface="Wingdings" panose="05000000000000000000" pitchFamily="2" charset="2"/>
              <a:buChar char="Ø"/>
              <a:defRPr/>
            </a:pPr>
            <a:r>
              <a:rPr lang="en-US" sz="2800" dirty="0"/>
              <a:t>To ask a question by </a:t>
            </a:r>
            <a:r>
              <a:rPr lang="en-US" sz="2800" u="sng" dirty="0"/>
              <a:t>phone,</a:t>
            </a:r>
            <a:r>
              <a:rPr lang="en-US" sz="2800" dirty="0"/>
              <a:t> please raise your hand by </a:t>
            </a:r>
            <a:r>
              <a:rPr lang="en-US" sz="2800" u="sng" dirty="0"/>
              <a:t>clicking the hand icon </a:t>
            </a:r>
            <a:r>
              <a:rPr lang="en-US" sz="2800" dirty="0"/>
              <a:t>in the participant pod. We will unmute you so you can ask your </a:t>
            </a:r>
            <a:r>
              <a:rPr lang="en-US" sz="2800" dirty="0" smtClean="0"/>
              <a:t>question.</a:t>
            </a:r>
            <a:endParaRPr lang="en-US" sz="2800" i="1" dirty="0"/>
          </a:p>
          <a:p>
            <a:pPr marL="0" indent="0" algn="ctr" eaLnBrk="1" hangingPunct="1">
              <a:buFont typeface="Calibri" panose="020F0502020204030204" pitchFamily="34" charset="0"/>
              <a:buNone/>
              <a:defRPr/>
            </a:pPr>
            <a:endParaRPr lang="en-US" sz="2800" i="1" dirty="0" smtClean="0"/>
          </a:p>
        </p:txBody>
      </p:sp>
      <p:pic>
        <p:nvPicPr>
          <p:cNvPr id="69636" name="Picture 2" descr="H:\SOAR\PowerPoints\Transparent Logos\SAMHSA Logos_b_nob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6"/>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61913" y="287338"/>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5400" dirty="0">
                <a:solidFill>
                  <a:schemeClr val="accent2"/>
                </a:solidFill>
                <a:ea typeface="ヒラギノ角ゴ Pro W3" pitchFamily="-84" charset="-128"/>
                <a:cs typeface="+mj-cs"/>
              </a:rPr>
              <a:t>For More Information on </a:t>
            </a:r>
            <a:r>
              <a:rPr lang="en-US" sz="5400" dirty="0" smtClean="0">
                <a:solidFill>
                  <a:schemeClr val="accent2"/>
                </a:solidFill>
                <a:ea typeface="ヒラギノ角ゴ Pro W3" pitchFamily="-84" charset="-128"/>
                <a:cs typeface="+mj-cs"/>
              </a:rPr>
              <a:t>SOAR</a:t>
            </a:r>
            <a:endParaRPr lang="en-US" sz="5400" dirty="0">
              <a:solidFill>
                <a:schemeClr val="accent2"/>
              </a:solidFill>
              <a:ea typeface="+mj-ea"/>
              <a:cs typeface="+mj-cs"/>
            </a:endParaRPr>
          </a:p>
        </p:txBody>
      </p:sp>
      <p:sp>
        <p:nvSpPr>
          <p:cNvPr id="70659" name="Content Placeholder 2"/>
          <p:cNvSpPr>
            <a:spLocks noGrp="1"/>
          </p:cNvSpPr>
          <p:nvPr>
            <p:ph idx="1"/>
          </p:nvPr>
        </p:nvSpPr>
        <p:spPr>
          <a:xfrm>
            <a:off x="1096963" y="1939925"/>
            <a:ext cx="10058400" cy="4022725"/>
          </a:xfrm>
        </p:spPr>
        <p:txBody>
          <a:bodyPr/>
          <a:lstStyle/>
          <a:p>
            <a:pPr algn="ctr" eaLnBrk="1" hangingPunct="1">
              <a:lnSpc>
                <a:spcPct val="80000"/>
              </a:lnSpc>
            </a:pPr>
            <a:endParaRPr lang="en-US" altLang="en-US" sz="2400" dirty="0" smtClean="0">
              <a:latin typeface="Calibri Light" panose="020F0302020204030204" pitchFamily="34" charset="0"/>
            </a:endParaRPr>
          </a:p>
          <a:p>
            <a:pPr algn="ctr" eaLnBrk="1" hangingPunct="1">
              <a:lnSpc>
                <a:spcPct val="80000"/>
              </a:lnSpc>
            </a:pPr>
            <a:r>
              <a:rPr lang="en-US" altLang="en-US" sz="4000" dirty="0" smtClean="0">
                <a:latin typeface="Calibri Light" panose="020F0302020204030204" pitchFamily="34" charset="0"/>
              </a:rPr>
              <a:t>http://soarworks.prainc.com </a:t>
            </a:r>
          </a:p>
          <a:p>
            <a:pPr algn="ctr" eaLnBrk="1" hangingPunct="1">
              <a:lnSpc>
                <a:spcPct val="80000"/>
              </a:lnSpc>
            </a:pPr>
            <a:r>
              <a:rPr lang="en-US" altLang="en-US" sz="2400" b="1" dirty="0" smtClean="0">
                <a:solidFill>
                  <a:schemeClr val="accent2"/>
                </a:solidFill>
                <a:latin typeface="Calibri Light" panose="020F0302020204030204" pitchFamily="34" charset="0"/>
              </a:rPr>
              <a:t>SAMHSA SOAR TA Center</a:t>
            </a:r>
            <a:br>
              <a:rPr lang="en-US" altLang="en-US" sz="2400" b="1" dirty="0" smtClean="0">
                <a:solidFill>
                  <a:schemeClr val="accent2"/>
                </a:solidFill>
                <a:latin typeface="Calibri Light" panose="020F0302020204030204" pitchFamily="34" charset="0"/>
              </a:rPr>
            </a:br>
            <a:r>
              <a:rPr lang="en-US" altLang="en-US" sz="2400" b="1" dirty="0" smtClean="0">
                <a:solidFill>
                  <a:schemeClr val="accent2"/>
                </a:solidFill>
                <a:latin typeface="Calibri Light" panose="020F0302020204030204" pitchFamily="34" charset="0"/>
              </a:rPr>
              <a:t>345 Delaware Avenue</a:t>
            </a:r>
            <a:br>
              <a:rPr lang="en-US" altLang="en-US" sz="2400" b="1" dirty="0" smtClean="0">
                <a:solidFill>
                  <a:schemeClr val="accent2"/>
                </a:solidFill>
                <a:latin typeface="Calibri Light" panose="020F0302020204030204" pitchFamily="34" charset="0"/>
              </a:rPr>
            </a:br>
            <a:r>
              <a:rPr lang="en-US" altLang="en-US" sz="2400" b="1" dirty="0" smtClean="0">
                <a:solidFill>
                  <a:schemeClr val="accent2"/>
                </a:solidFill>
                <a:latin typeface="Calibri Light" panose="020F0302020204030204" pitchFamily="34" charset="0"/>
              </a:rPr>
              <a:t>Delmar, New York 12054</a:t>
            </a:r>
            <a:br>
              <a:rPr lang="en-US" altLang="en-US" sz="2400" b="1" dirty="0" smtClean="0">
                <a:solidFill>
                  <a:schemeClr val="accent2"/>
                </a:solidFill>
                <a:latin typeface="Calibri Light" panose="020F0302020204030204" pitchFamily="34" charset="0"/>
              </a:rPr>
            </a:br>
            <a:r>
              <a:rPr lang="en-US" altLang="en-US" sz="2400" b="1" dirty="0" smtClean="0">
                <a:solidFill>
                  <a:schemeClr val="accent2"/>
                </a:solidFill>
                <a:latin typeface="Calibri Light" panose="020F0302020204030204" pitchFamily="34" charset="0"/>
              </a:rPr>
              <a:t>(518) 439 – 7415</a:t>
            </a:r>
          </a:p>
          <a:p>
            <a:pPr algn="ctr" eaLnBrk="1" hangingPunct="1">
              <a:lnSpc>
                <a:spcPct val="80000"/>
              </a:lnSpc>
            </a:pPr>
            <a:r>
              <a:rPr lang="en-US" altLang="en-US" sz="4000" dirty="0" smtClean="0">
                <a:latin typeface="Calibri Light" panose="020F0302020204030204" pitchFamily="34" charset="0"/>
              </a:rPr>
              <a:t>soar@prainc.com</a:t>
            </a:r>
          </a:p>
          <a:p>
            <a:pPr algn="ctr" eaLnBrk="1" hangingPunct="1">
              <a:lnSpc>
                <a:spcPct val="80000"/>
              </a:lnSpc>
            </a:pPr>
            <a:r>
              <a:rPr lang="en-US" altLang="en-US" sz="3200" dirty="0" smtClean="0">
                <a:latin typeface="Calibri Light" panose="020F0302020204030204" pitchFamily="34" charset="0"/>
              </a:rPr>
              <a:t/>
            </a:r>
            <a:br>
              <a:rPr lang="en-US" altLang="en-US" sz="3200" dirty="0" smtClean="0">
                <a:latin typeface="Calibri Light" panose="020F0302020204030204" pitchFamily="34" charset="0"/>
              </a:rPr>
            </a:br>
            <a:endParaRPr lang="en-US" altLang="en-US" sz="3200" dirty="0" smtClean="0">
              <a:latin typeface="Calibri Light" panose="020F0302020204030204" pitchFamily="34" charset="0"/>
            </a:endParaRPr>
          </a:p>
        </p:txBody>
      </p:sp>
      <p:pic>
        <p:nvPicPr>
          <p:cNvPr id="70664" name="Picture 7"/>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2" descr="H:\SOAR\PowerPoints\Transparent Logos\SAMHSA Logos_b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eaLnBrk="1" fontAlgn="auto" hangingPunct="1">
              <a:spcAft>
                <a:spcPts val="0"/>
              </a:spcAft>
              <a:defRPr/>
            </a:pPr>
            <a:r>
              <a:rPr lang="en-US" sz="6000" dirty="0" smtClean="0">
                <a:solidFill>
                  <a:schemeClr val="accent2"/>
                </a:solidFill>
                <a:ea typeface="+mj-ea"/>
                <a:cs typeface="+mj-cs"/>
              </a:rPr>
              <a:t>Webinar Instructions</a:t>
            </a:r>
            <a:endParaRPr lang="en-US" sz="6000" dirty="0">
              <a:solidFill>
                <a:schemeClr val="accent2"/>
              </a:solidFill>
              <a:ea typeface="+mj-ea"/>
              <a:cs typeface="+mj-cs"/>
            </a:endParaRPr>
          </a:p>
        </p:txBody>
      </p:sp>
      <p:sp>
        <p:nvSpPr>
          <p:cNvPr id="16387" name="Subtitle 2"/>
          <p:cNvSpPr>
            <a:spLocks noGrp="1"/>
          </p:cNvSpPr>
          <p:nvPr>
            <p:ph idx="1"/>
          </p:nvPr>
        </p:nvSpPr>
        <p:spPr>
          <a:xfrm>
            <a:off x="1112838" y="1976438"/>
            <a:ext cx="10042525" cy="4325937"/>
          </a:xfrm>
        </p:spPr>
        <p:txBody>
          <a:bodyPr/>
          <a:lstStyle/>
          <a:p>
            <a:pPr eaLnBrk="1" hangingPunct="1">
              <a:buFont typeface="Wingdings" panose="05000000000000000000" pitchFamily="2" charset="2"/>
              <a:buChar char="§"/>
            </a:pPr>
            <a:r>
              <a:rPr lang="en-US" altLang="en-US" sz="4000" smtClean="0"/>
              <a:t>Muting</a:t>
            </a:r>
          </a:p>
          <a:p>
            <a:pPr eaLnBrk="1" hangingPunct="1">
              <a:buFont typeface="Wingdings" panose="05000000000000000000" pitchFamily="2" charset="2"/>
              <a:buChar char="§"/>
            </a:pPr>
            <a:r>
              <a:rPr lang="en-US" altLang="en-US" sz="4000" smtClean="0"/>
              <a:t>Recording availability</a:t>
            </a:r>
          </a:p>
          <a:p>
            <a:pPr eaLnBrk="1" hangingPunct="1">
              <a:buFont typeface="Wingdings" panose="05000000000000000000" pitchFamily="2" charset="2"/>
              <a:buChar char="§"/>
            </a:pPr>
            <a:r>
              <a:rPr lang="en-US" altLang="en-US" sz="4000" smtClean="0"/>
              <a:t>Downloading documents</a:t>
            </a:r>
          </a:p>
          <a:p>
            <a:pPr eaLnBrk="1" hangingPunct="1">
              <a:buFont typeface="Wingdings" panose="05000000000000000000" pitchFamily="2" charset="2"/>
              <a:buChar char="§"/>
            </a:pPr>
            <a:r>
              <a:rPr lang="en-US" altLang="en-US" sz="4000" smtClean="0"/>
              <a:t>Evaluation</a:t>
            </a:r>
          </a:p>
          <a:p>
            <a:pPr eaLnBrk="1" hangingPunct="1">
              <a:buFont typeface="Wingdings" panose="05000000000000000000" pitchFamily="2" charset="2"/>
              <a:buChar char="§"/>
            </a:pPr>
            <a:r>
              <a:rPr lang="en-US" altLang="en-US" sz="4000" smtClean="0"/>
              <a:t>Question instructions</a:t>
            </a:r>
          </a:p>
        </p:txBody>
      </p:sp>
      <p:pic>
        <p:nvPicPr>
          <p:cNvPr id="16388" name="Picture 9"/>
          <p:cNvPicPr>
            <a:picLocks noChangeAspect="1" noChangeArrowheads="1"/>
          </p:cNvPicPr>
          <p:nvPr/>
        </p:nvPicPr>
        <p:blipFill>
          <a:blip r:embed="rId2">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SOAR\PowerPoints\Transparent Logos\SAMHSA Logos_b_no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500" dirty="0" smtClean="0">
                <a:solidFill>
                  <a:schemeClr val="accent2"/>
                </a:solidFill>
              </a:rPr>
              <a:t>Learning Objectives</a:t>
            </a:r>
            <a:endParaRPr lang="en-US" sz="5500" dirty="0">
              <a:solidFill>
                <a:schemeClr val="accent2"/>
              </a:solidFill>
            </a:endParaRPr>
          </a:p>
        </p:txBody>
      </p:sp>
      <p:sp>
        <p:nvSpPr>
          <p:cNvPr id="17411" name="Content Placeholder 2"/>
          <p:cNvSpPr>
            <a:spLocks noGrp="1"/>
          </p:cNvSpPr>
          <p:nvPr>
            <p:ph idx="1"/>
          </p:nvPr>
        </p:nvSpPr>
        <p:spPr/>
        <p:txBody>
          <a:bodyPr/>
          <a:lstStyle/>
          <a:p>
            <a:pPr marL="0" indent="0">
              <a:buNone/>
            </a:pPr>
            <a:endParaRPr lang="en-US" altLang="en-US" sz="3200" dirty="0" smtClean="0"/>
          </a:p>
          <a:p>
            <a:pPr marL="0" indent="0">
              <a:buNone/>
            </a:pPr>
            <a:endParaRPr lang="en-US" altLang="en-US" dirty="0" smtClean="0"/>
          </a:p>
        </p:txBody>
      </p:sp>
      <p:sp>
        <p:nvSpPr>
          <p:cNvPr id="4" name="Rectangle 3"/>
          <p:cNvSpPr/>
          <p:nvPr/>
        </p:nvSpPr>
        <p:spPr>
          <a:xfrm>
            <a:off x="1096963" y="1990845"/>
            <a:ext cx="9944076" cy="3063659"/>
          </a:xfrm>
          <a:prstGeom prst="rect">
            <a:avLst/>
          </a:prstGeom>
        </p:spPr>
        <p:txBody>
          <a:bodyPr wrap="square">
            <a:spAutoFit/>
          </a:bodyPr>
          <a:lstStyle/>
          <a:p>
            <a:pPr marL="285750" marR="0" indent="-285750">
              <a:lnSpc>
                <a:spcPct val="107000"/>
              </a:lnSpc>
              <a:spcBef>
                <a:spcPts val="0"/>
              </a:spcBef>
              <a:spcAft>
                <a:spcPts val="800"/>
              </a:spcAft>
              <a:buFont typeface="Wingdings" panose="05000000000000000000" pitchFamily="2" charset="2"/>
              <a:buChar char="§"/>
            </a:pPr>
            <a:r>
              <a:rPr lang="en-US" sz="2800" dirty="0" smtClean="0">
                <a:latin typeface="+mn-lt"/>
                <a:ea typeface="Calibri" panose="020F0502020204030204" pitchFamily="34" charset="0"/>
                <a:cs typeface="Times New Roman" panose="02020603050405020304" pitchFamily="18" charset="0"/>
              </a:rPr>
              <a:t>Understand how rural </a:t>
            </a:r>
            <a:r>
              <a:rPr lang="en-US" sz="2800" dirty="0">
                <a:latin typeface="+mn-lt"/>
                <a:ea typeface="Calibri" panose="020F0502020204030204" pitchFamily="34" charset="0"/>
                <a:cs typeface="Times New Roman" panose="02020603050405020304" pitchFamily="18" charset="0"/>
              </a:rPr>
              <a:t>homelessness </a:t>
            </a:r>
            <a:r>
              <a:rPr lang="en-US" sz="2800" dirty="0" smtClean="0">
                <a:latin typeface="+mn-lt"/>
                <a:ea typeface="Calibri" panose="020F0502020204030204" pitchFamily="34" charset="0"/>
                <a:cs typeface="Times New Roman" panose="02020603050405020304" pitchFamily="18" charset="0"/>
              </a:rPr>
              <a:t>impacts individuals </a:t>
            </a:r>
            <a:r>
              <a:rPr lang="en-US" sz="2800" dirty="0">
                <a:latin typeface="+mn-lt"/>
                <a:ea typeface="Calibri" panose="020F0502020204030204" pitchFamily="34" charset="0"/>
                <a:cs typeface="Times New Roman" panose="02020603050405020304" pitchFamily="18" charset="0"/>
              </a:rPr>
              <a:t>with </a:t>
            </a:r>
            <a:r>
              <a:rPr lang="en-US" sz="2800" dirty="0" smtClean="0">
                <a:latin typeface="+mn-lt"/>
                <a:ea typeface="Calibri" panose="020F0502020204030204" pitchFamily="34" charset="0"/>
                <a:cs typeface="Times New Roman" panose="02020603050405020304" pitchFamily="18" charset="0"/>
              </a:rPr>
              <a:t>disabilities with </a:t>
            </a:r>
            <a:r>
              <a:rPr lang="en-US" sz="2800" dirty="0">
                <a:latin typeface="+mn-lt"/>
                <a:ea typeface="Calibri" panose="020F0502020204030204" pitchFamily="34" charset="0"/>
                <a:cs typeface="Times New Roman" panose="02020603050405020304" pitchFamily="18" charset="0"/>
              </a:rPr>
              <a:t>accessing critical supportive </a:t>
            </a:r>
            <a:r>
              <a:rPr lang="en-US" sz="2800" dirty="0" smtClean="0">
                <a:latin typeface="+mn-lt"/>
                <a:ea typeface="Calibri" panose="020F0502020204030204" pitchFamily="34" charset="0"/>
                <a:cs typeface="Times New Roman" panose="02020603050405020304" pitchFamily="18" charset="0"/>
              </a:rPr>
              <a:t>services</a:t>
            </a:r>
            <a:endParaRPr lang="en-US" sz="2800" dirty="0">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Wingdings" panose="05000000000000000000" pitchFamily="2" charset="2"/>
              <a:buChar char="§"/>
            </a:pPr>
            <a:r>
              <a:rPr lang="en-US" sz="2800" dirty="0" smtClean="0">
                <a:latin typeface="+mn-lt"/>
                <a:ea typeface="Calibri" panose="020F0502020204030204" pitchFamily="34" charset="0"/>
                <a:cs typeface="Times New Roman" panose="02020603050405020304" pitchFamily="18" charset="0"/>
              </a:rPr>
              <a:t>Understand how rural homelessness differs from homelessness in urban settings</a:t>
            </a:r>
          </a:p>
          <a:p>
            <a:pPr marL="285750" marR="0" indent="-285750">
              <a:lnSpc>
                <a:spcPct val="107000"/>
              </a:lnSpc>
              <a:spcBef>
                <a:spcPts val="0"/>
              </a:spcBef>
              <a:spcAft>
                <a:spcPts val="800"/>
              </a:spcAft>
              <a:buFont typeface="Wingdings" panose="05000000000000000000" pitchFamily="2" charset="2"/>
              <a:buChar char="§"/>
            </a:pPr>
            <a:r>
              <a:rPr lang="en-US" sz="2800" dirty="0" smtClean="0">
                <a:latin typeface="+mn-lt"/>
                <a:ea typeface="Calibri" panose="020F0502020204030204" pitchFamily="34" charset="0"/>
                <a:cs typeface="Times New Roman" panose="02020603050405020304" pitchFamily="18" charset="0"/>
              </a:rPr>
              <a:t>Understand how rural states implement SOAR Critical Components to help increase </a:t>
            </a:r>
            <a:r>
              <a:rPr lang="en-US" sz="2800" dirty="0">
                <a:latin typeface="+mn-lt"/>
                <a:ea typeface="Calibri" panose="020F0502020204030204" pitchFamily="34" charset="0"/>
                <a:cs typeface="Times New Roman" panose="02020603050405020304" pitchFamily="18" charset="0"/>
              </a:rPr>
              <a:t>service </a:t>
            </a:r>
            <a:r>
              <a:rPr lang="en-US" sz="2800" dirty="0" smtClean="0">
                <a:latin typeface="+mn-lt"/>
                <a:ea typeface="Calibri" panose="020F0502020204030204" pitchFamily="34" charset="0"/>
                <a:cs typeface="Times New Roman" panose="02020603050405020304" pitchFamily="18" charset="0"/>
              </a:rPr>
              <a:t>capacity and delivery</a:t>
            </a:r>
            <a:endParaRPr lang="en-US" sz="2800" dirty="0">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6963" y="614363"/>
            <a:ext cx="10058400" cy="1044575"/>
          </a:xfrm>
        </p:spPr>
        <p:txBody>
          <a:bodyPr/>
          <a:lstStyle/>
          <a:p>
            <a:pPr algn="ctr" eaLnBrk="1" fontAlgn="auto" hangingPunct="1">
              <a:spcAft>
                <a:spcPts val="0"/>
              </a:spcAft>
              <a:defRPr/>
            </a:pPr>
            <a:r>
              <a:rPr lang="en-US" sz="6000" dirty="0" smtClean="0">
                <a:solidFill>
                  <a:schemeClr val="accent2"/>
                </a:solidFill>
                <a:ea typeface="+mj-ea"/>
                <a:cs typeface="+mj-cs"/>
              </a:rPr>
              <a:t>Agenda</a:t>
            </a:r>
            <a:endParaRPr lang="en-US" sz="6000" dirty="0">
              <a:solidFill>
                <a:schemeClr val="accent2"/>
              </a:solidFill>
              <a:ea typeface="+mj-ea"/>
              <a:cs typeface="+mj-cs"/>
            </a:endParaRPr>
          </a:p>
        </p:txBody>
      </p:sp>
      <p:sp>
        <p:nvSpPr>
          <p:cNvPr id="18435" name="Subtitle 2"/>
          <p:cNvSpPr>
            <a:spLocks noGrp="1"/>
          </p:cNvSpPr>
          <p:nvPr>
            <p:ph idx="1"/>
          </p:nvPr>
        </p:nvSpPr>
        <p:spPr>
          <a:xfrm>
            <a:off x="1096963" y="1846263"/>
            <a:ext cx="10058400" cy="4365625"/>
          </a:xfrm>
        </p:spPr>
        <p:txBody>
          <a:bodyPr/>
          <a:lstStyle/>
          <a:p>
            <a:pPr indent="0" eaLnBrk="1" hangingPunct="1">
              <a:buFont typeface="Calibri" panose="020F0502020204030204" pitchFamily="34" charset="0"/>
              <a:buNone/>
            </a:pPr>
            <a:r>
              <a:rPr lang="en-US" altLang="en-US" sz="2200" b="1" dirty="0" smtClean="0"/>
              <a:t> Rural Homelessness: Challenges to SOAR Service Access and Delivery</a:t>
            </a:r>
          </a:p>
          <a:p>
            <a:pPr indent="0" eaLnBrk="1" hangingPunct="1">
              <a:buFont typeface="Wingdings" panose="05000000000000000000" pitchFamily="2" charset="2"/>
              <a:buChar char="§"/>
            </a:pPr>
            <a:r>
              <a:rPr lang="en-US" altLang="en-US" dirty="0" smtClean="0"/>
              <a:t>   Abigail Lemon, MA, Senior Project Associate, SAMHSA SOAR Technical Assistance Center,   Delmar, NY</a:t>
            </a:r>
          </a:p>
          <a:p>
            <a:pPr indent="0" eaLnBrk="1" hangingPunct="1">
              <a:buFont typeface="Calibri" panose="020F0502020204030204" pitchFamily="34" charset="0"/>
              <a:buNone/>
            </a:pPr>
            <a:r>
              <a:rPr lang="en-US" altLang="en-US" sz="2200" b="1" dirty="0" smtClean="0"/>
              <a:t>Kansas: SOAR Case Worker Certification to Provide Quality and Coordinated Services </a:t>
            </a:r>
          </a:p>
          <a:p>
            <a:pPr indent="0" eaLnBrk="1" hangingPunct="1">
              <a:buFont typeface="Wingdings" panose="05000000000000000000" pitchFamily="2" charset="2"/>
              <a:buChar char="§"/>
            </a:pPr>
            <a:r>
              <a:rPr lang="en-US" altLang="en-US" dirty="0" smtClean="0"/>
              <a:t>   Korrie Snell, SOAR State Lead and CABHI Project Coordinator, </a:t>
            </a:r>
            <a:r>
              <a:rPr lang="en-US" dirty="0"/>
              <a:t>Kansas Department for Aging and Disability </a:t>
            </a:r>
            <a:r>
              <a:rPr lang="en-US" dirty="0" smtClean="0"/>
              <a:t>Services, Topeka, KS</a:t>
            </a:r>
            <a:endParaRPr lang="en-US" altLang="en-US" dirty="0" smtClean="0"/>
          </a:p>
          <a:p>
            <a:pPr indent="0" eaLnBrk="1" hangingPunct="1">
              <a:buFont typeface="Calibri" panose="020F0502020204030204" pitchFamily="34" charset="0"/>
              <a:buNone/>
            </a:pPr>
            <a:r>
              <a:rPr lang="en-US" altLang="en-US" sz="2200" b="1" dirty="0" smtClean="0"/>
              <a:t>Rural Nevada: Implementation of SOAR Critical Components to Strengthen Service Capacity and Delivery</a:t>
            </a:r>
          </a:p>
          <a:p>
            <a:pPr indent="0" eaLnBrk="1" hangingPunct="1">
              <a:buFont typeface="Wingdings" panose="05000000000000000000" pitchFamily="2" charset="2"/>
              <a:buChar char="§"/>
            </a:pPr>
            <a:r>
              <a:rPr lang="en-US" altLang="en-US" dirty="0" smtClean="0"/>
              <a:t>   Ambrosia Crump, MPA, MSW, SOAR State Lead, Clark County Social Services, Las Vegas, NV</a:t>
            </a:r>
          </a:p>
          <a:p>
            <a:pPr indent="0" eaLnBrk="1" hangingPunct="1">
              <a:buFont typeface="Calibri" panose="020F0502020204030204" pitchFamily="34" charset="0"/>
              <a:buNone/>
            </a:pPr>
            <a:r>
              <a:rPr lang="en-US" altLang="en-US" sz="2200" b="1" dirty="0" smtClean="0"/>
              <a:t>Questions &amp; Answers</a:t>
            </a:r>
          </a:p>
          <a:p>
            <a:pPr indent="0" eaLnBrk="1" hangingPunct="1">
              <a:buFont typeface="Wingdings" panose="05000000000000000000" pitchFamily="2" charset="2"/>
              <a:buChar char="§"/>
            </a:pPr>
            <a:r>
              <a:rPr lang="en-US" altLang="en-US" dirty="0" smtClean="0"/>
              <a:t>   Facilitated by SOAR TA Center Staff </a:t>
            </a:r>
          </a:p>
        </p:txBody>
      </p:sp>
      <p:pic>
        <p:nvPicPr>
          <p:cNvPr id="18436" name="Picture 9"/>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SOAR\PowerPoints\Transparent Logos\SAMHSA Logos_b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sz="6000" dirty="0" smtClean="0">
                <a:solidFill>
                  <a:schemeClr val="accent2"/>
                </a:solidFill>
                <a:cs typeface="+mj-cs"/>
              </a:rPr>
              <a:t>Poll Question #1</a:t>
            </a:r>
            <a:endParaRPr lang="en-US" sz="5500" dirty="0">
              <a:solidFill>
                <a:schemeClr val="accent2"/>
              </a:solidFill>
              <a:cs typeface="+mj-cs"/>
            </a:endParaRPr>
          </a:p>
        </p:txBody>
      </p:sp>
      <p:sp>
        <p:nvSpPr>
          <p:cNvPr id="20483" name="Content Placeholder 4"/>
          <p:cNvSpPr>
            <a:spLocks noGrp="1"/>
          </p:cNvSpPr>
          <p:nvPr>
            <p:ph idx="1"/>
          </p:nvPr>
        </p:nvSpPr>
        <p:spPr>
          <a:xfrm>
            <a:off x="1192213" y="2012950"/>
            <a:ext cx="9818687" cy="4222750"/>
          </a:xfrm>
        </p:spPr>
        <p:txBody>
          <a:bodyPr/>
          <a:lstStyle/>
          <a:p>
            <a:pPr marL="0" indent="0">
              <a:buFont typeface="Calibri" panose="020F0502020204030204" pitchFamily="34" charset="0"/>
              <a:buNone/>
            </a:pPr>
            <a:r>
              <a:rPr lang="en-US" altLang="en-US" sz="3000" dirty="0" smtClean="0">
                <a:latin typeface="Calibri Light" panose="020F0302020204030204" pitchFamily="34" charset="0"/>
              </a:rPr>
              <a:t>Which choice below best describes your role?</a:t>
            </a:r>
          </a:p>
          <a:p>
            <a:pPr marL="514350" indent="-514350">
              <a:buFont typeface="+mj-lt"/>
              <a:buAutoNum type="alphaLcParenR"/>
            </a:pPr>
            <a:r>
              <a:rPr lang="en-US" altLang="en-US" sz="3000" dirty="0" smtClean="0">
                <a:latin typeface="Calibri Light" panose="020F0302020204030204" pitchFamily="34" charset="0"/>
              </a:rPr>
              <a:t>SOAR State Lead</a:t>
            </a:r>
          </a:p>
          <a:p>
            <a:pPr marL="514350" indent="-514350">
              <a:buFont typeface="+mj-lt"/>
              <a:buAutoNum type="alphaLcParenR"/>
            </a:pPr>
            <a:r>
              <a:rPr lang="en-US" altLang="en-US" sz="3000" dirty="0" smtClean="0">
                <a:latin typeface="Calibri Light" panose="020F0302020204030204" pitchFamily="34" charset="0"/>
              </a:rPr>
              <a:t>SOAR Local Lead</a:t>
            </a:r>
          </a:p>
          <a:p>
            <a:pPr marL="514350" indent="-514350">
              <a:buFont typeface="+mj-lt"/>
              <a:buAutoNum type="alphaLcParenR"/>
            </a:pPr>
            <a:r>
              <a:rPr lang="en-US" altLang="en-US" sz="3000" dirty="0" smtClean="0">
                <a:latin typeface="Calibri Light" panose="020F0302020204030204" pitchFamily="34" charset="0"/>
              </a:rPr>
              <a:t>SOAR Agency Lead</a:t>
            </a:r>
          </a:p>
          <a:p>
            <a:pPr marL="514350" indent="-514350">
              <a:buFont typeface="+mj-lt"/>
              <a:buAutoNum type="alphaLcParenR"/>
            </a:pPr>
            <a:r>
              <a:rPr lang="en-US" altLang="en-US" sz="3000" dirty="0" smtClean="0">
                <a:latin typeface="Calibri Light" panose="020F0302020204030204" pitchFamily="34" charset="0"/>
              </a:rPr>
              <a:t>SOAR Provider, e.g.) case worker, peer support specialist</a:t>
            </a:r>
          </a:p>
          <a:p>
            <a:pPr marL="514350" indent="-514350">
              <a:buFont typeface="+mj-lt"/>
              <a:buAutoNum type="alphaLcParenR"/>
            </a:pPr>
            <a:r>
              <a:rPr lang="en-US" altLang="en-US" sz="3000" dirty="0" smtClean="0">
                <a:latin typeface="Calibri Light" panose="020F0302020204030204" pitchFamily="34" charset="0"/>
              </a:rPr>
              <a:t>Other, e.g.) SSA/DDS, community partners, interested in learning more about SOAR</a:t>
            </a:r>
          </a:p>
          <a:p>
            <a:pPr>
              <a:buFont typeface="Wingdings" panose="05000000000000000000" pitchFamily="2" charset="2"/>
              <a:buChar char="§"/>
            </a:pPr>
            <a:endParaRPr lang="en-US" altLang="en-US" sz="3000" dirty="0" smtClean="0">
              <a:latin typeface="Calibri Light" panose="020F0302020204030204" pitchFamily="34" charset="0"/>
            </a:endParaRPr>
          </a:p>
        </p:txBody>
      </p:sp>
      <p:pic>
        <p:nvPicPr>
          <p:cNvPr id="20484" name="Picture 2" descr="H:\SOAR\PowerPoints\Transparent Logos\SAMHSA Logos_b_no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p:cNvPicPr>
            <a:picLocks noChangeAspect="1" noChangeArrowheads="1"/>
          </p:cNvPicPr>
          <p:nvPr/>
        </p:nvPicPr>
        <p:blipFill>
          <a:blip r:embed="rId4">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92200" y="196850"/>
            <a:ext cx="10496550" cy="4102100"/>
          </a:xfrm>
        </p:spPr>
        <p:txBody>
          <a:bodyPr/>
          <a:lstStyle/>
          <a:p>
            <a:pPr eaLnBrk="1" fontAlgn="auto" hangingPunct="1">
              <a:spcAft>
                <a:spcPts val="0"/>
              </a:spcAft>
              <a:defRPr/>
            </a:pPr>
            <a:r>
              <a:rPr lang="en-US" sz="6000" dirty="0" smtClean="0">
                <a:solidFill>
                  <a:schemeClr val="accent2"/>
                </a:solidFill>
                <a:ea typeface="+mj-ea"/>
                <a:cs typeface="+mj-cs"/>
              </a:rPr>
              <a:t>Rural Homelessness: Challenges to Service Access and Delivery</a:t>
            </a:r>
            <a:endParaRPr lang="en-US" sz="6000" dirty="0">
              <a:solidFill>
                <a:schemeClr val="accent2"/>
              </a:solidFill>
              <a:ea typeface="+mj-ea"/>
              <a:cs typeface="+mj-cs"/>
            </a:endParaRPr>
          </a:p>
        </p:txBody>
      </p:sp>
      <p:sp>
        <p:nvSpPr>
          <p:cNvPr id="6" name="Subtitle 5"/>
          <p:cNvSpPr>
            <a:spLocks noGrp="1"/>
          </p:cNvSpPr>
          <p:nvPr>
            <p:ph type="subTitle" idx="1"/>
          </p:nvPr>
        </p:nvSpPr>
        <p:spPr>
          <a:xfrm>
            <a:off x="1100138" y="4456113"/>
            <a:ext cx="10058400" cy="1354137"/>
          </a:xfrm>
        </p:spPr>
        <p:txBody>
          <a:bodyPr rtlCol="0">
            <a:normAutofit fontScale="70000" lnSpcReduction="20000"/>
          </a:bodyPr>
          <a:lstStyle/>
          <a:p>
            <a:pPr eaLnBrk="1" fontAlgn="auto" hangingPunct="1">
              <a:defRPr/>
            </a:pPr>
            <a:r>
              <a:rPr lang="en-US" dirty="0" smtClean="0">
                <a:ea typeface="+mn-ea"/>
                <a:cs typeface="+mn-cs"/>
              </a:rPr>
              <a:t>Abigail Lemon, MA</a:t>
            </a:r>
          </a:p>
          <a:p>
            <a:pPr eaLnBrk="1" fontAlgn="auto" hangingPunct="1">
              <a:defRPr/>
            </a:pPr>
            <a:r>
              <a:rPr lang="en-US" dirty="0" smtClean="0">
                <a:ea typeface="+mn-ea"/>
                <a:cs typeface="+mn-cs"/>
              </a:rPr>
              <a:t>Senior Project Associate</a:t>
            </a:r>
          </a:p>
          <a:p>
            <a:pPr eaLnBrk="1" fontAlgn="auto" hangingPunct="1">
              <a:defRPr/>
            </a:pPr>
            <a:r>
              <a:rPr lang="en-US" dirty="0" smtClean="0">
                <a:ea typeface="+mn-ea"/>
                <a:cs typeface="+mn-cs"/>
              </a:rPr>
              <a:t>SAMHSA SOAR TA Center/Policy Research Associates, INC.</a:t>
            </a:r>
          </a:p>
          <a:p>
            <a:pPr eaLnBrk="1" fontAlgn="auto" hangingPunct="1">
              <a:defRPr/>
            </a:pPr>
            <a:r>
              <a:rPr lang="en-US" dirty="0" smtClean="0">
                <a:ea typeface="+mn-ea"/>
                <a:cs typeface="+mn-cs"/>
              </a:rPr>
              <a:t>Delmar, NY</a:t>
            </a:r>
            <a:endParaRPr lang="en-US" dirty="0">
              <a:ea typeface="+mn-ea"/>
              <a:cs typeface="+mn-cs"/>
            </a:endParaRP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139700" y="196850"/>
            <a:ext cx="20701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SOAR\PowerPoints\Transparent Logos\SAMHSA Logos_b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15088"/>
            <a:ext cx="1314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rs.usda.gov/ImageGen.ashx?image=/media/114604/povertyratesbyregion.png&amp;width=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591" y="287808"/>
            <a:ext cx="7343584" cy="58748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6275" y="6381750"/>
            <a:ext cx="10725150" cy="369332"/>
          </a:xfrm>
          <a:prstGeom prst="rect">
            <a:avLst/>
          </a:prstGeom>
          <a:noFill/>
        </p:spPr>
        <p:txBody>
          <a:bodyPr wrap="square" rtlCol="0">
            <a:spAutoFit/>
          </a:bodyPr>
          <a:lstStyle/>
          <a:p>
            <a:pPr algn="ctr"/>
            <a:r>
              <a:rPr lang="en-US" dirty="0" smtClean="0"/>
              <a:t>http://www.ers.usda.gov/topics/rural-economy-population/rural-poverty-well-being/geography-of-poverty.aspx</a:t>
            </a:r>
            <a:endParaRPr lang="en-US" dirty="0"/>
          </a:p>
        </p:txBody>
      </p:sp>
    </p:spTree>
    <p:extLst>
      <p:ext uri="{BB962C8B-B14F-4D97-AF65-F5344CB8AC3E}">
        <p14:creationId xmlns:p14="http://schemas.microsoft.com/office/powerpoint/2010/main" val="347334594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4662</TotalTime>
  <Words>1210</Words>
  <Application>Microsoft Office PowerPoint</Application>
  <PresentationFormat>Widescreen</PresentationFormat>
  <Paragraphs>262</Paragraphs>
  <Slides>37</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ＭＳ Ｐゴシック</vt:lpstr>
      <vt:lpstr>Arial</vt:lpstr>
      <vt:lpstr>Calibri</vt:lpstr>
      <vt:lpstr>Calibri Light</vt:lpstr>
      <vt:lpstr>Times New Roman</vt:lpstr>
      <vt:lpstr>Wingdings</vt:lpstr>
      <vt:lpstr>ヒラギノ角ゴ Pro W3</vt:lpstr>
      <vt:lpstr>Retrospect</vt:lpstr>
      <vt:lpstr>SOAR and Rural Homelessness Please stay on the line.  The webinar will begin shortly.   AUDIO: Toll Free Number: (855) 749-4750 Access code: 404 528 375  Contact Lisa Guerin at (518) 439-7415 x5242 if you experience technical difficulties.   This webinar is being recorded and will be available for viewing within 1 week of this presentation.</vt:lpstr>
      <vt:lpstr>SOAR and Rural Homelessness</vt:lpstr>
      <vt:lpstr>Disclaimer</vt:lpstr>
      <vt:lpstr>Webinar Instructions</vt:lpstr>
      <vt:lpstr>Learning Objectives</vt:lpstr>
      <vt:lpstr>Agenda</vt:lpstr>
      <vt:lpstr>Poll Question #1</vt:lpstr>
      <vt:lpstr>Rural Homelessness: Challenges to Service Access and Delivery</vt:lpstr>
      <vt:lpstr>PowerPoint Presentation</vt:lpstr>
      <vt:lpstr>SOAR in Rural Communities</vt:lpstr>
      <vt:lpstr>SSA’s National Disability Forum: Exploring Opportunities to Advance the Disability Program Through Telehealth/Telemedicine</vt:lpstr>
      <vt:lpstr>SSA National Disability Forum:  Exploring Opportunities to Advance the Disability Program Through  Telehealth and Telemedicine</vt:lpstr>
      <vt:lpstr>Contact Information</vt:lpstr>
      <vt:lpstr>Poll Question #2</vt:lpstr>
      <vt:lpstr>Rural Homelessness in Kansas: Addressing Quality and Coordination Challenges</vt:lpstr>
      <vt:lpstr>PowerPoint Presentation</vt:lpstr>
      <vt:lpstr>Challenges with Rural SOAR Work</vt:lpstr>
      <vt:lpstr>SOAR Kansas Network</vt:lpstr>
      <vt:lpstr>SOAR Certification Process</vt:lpstr>
      <vt:lpstr>SOAR Certification Criteria</vt:lpstr>
      <vt:lpstr>SOAR Continuing Education</vt:lpstr>
      <vt:lpstr>SOAR Certification Process</vt:lpstr>
      <vt:lpstr>Contact Information</vt:lpstr>
      <vt:lpstr>Nevada Vision for Increasing Service Capacity and Delivery to Rural Areas</vt:lpstr>
      <vt:lpstr>Nevada CoCs and Population Distribution</vt:lpstr>
      <vt:lpstr>Key Characteristics of Rural Nevada</vt:lpstr>
      <vt:lpstr>Challenges in Rural Nevada</vt:lpstr>
      <vt:lpstr>History of SOAR in Nevada</vt:lpstr>
      <vt:lpstr>Critical Components: Key Activities for Building and Sustaining Quality SOAR Programs</vt:lpstr>
      <vt:lpstr>Collaboration: Statewide Support</vt:lpstr>
      <vt:lpstr>Connection: SOAR Online Training  Helps  Bridge the Gap</vt:lpstr>
      <vt:lpstr>Consistency: NV SOAR Fundamentals</vt:lpstr>
      <vt:lpstr>Communication: Statewide Nevada SOAR Newsletter</vt:lpstr>
      <vt:lpstr>What’s on the Horizon?</vt:lpstr>
      <vt:lpstr>Contact Information</vt:lpstr>
      <vt:lpstr>Questions and Answers</vt:lpstr>
      <vt:lpstr>For More Information on SOAR</vt:lpstr>
    </vt:vector>
  </TitlesOfParts>
  <Company>Policy Research Associates,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Opportunities for SOAR in South Dakota</dc:title>
  <dc:creator>Abigail Lemon</dc:creator>
  <cp:lastModifiedBy>Pam Heine</cp:lastModifiedBy>
  <cp:revision>451</cp:revision>
  <cp:lastPrinted>2015-02-24T17:40:25Z</cp:lastPrinted>
  <dcterms:created xsi:type="dcterms:W3CDTF">2014-05-22T19:44:36Z</dcterms:created>
  <dcterms:modified xsi:type="dcterms:W3CDTF">2016-10-12T16:19:20Z</dcterms:modified>
</cp:coreProperties>
</file>