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6"/>
  </p:notesMasterIdLst>
  <p:sldIdLst>
    <p:sldId id="264" r:id="rId5"/>
    <p:sldId id="300" r:id="rId6"/>
    <p:sldId id="362" r:id="rId7"/>
    <p:sldId id="365" r:id="rId8"/>
    <p:sldId id="363" r:id="rId9"/>
    <p:sldId id="364" r:id="rId10"/>
    <p:sldId id="341" r:id="rId11"/>
    <p:sldId id="348" r:id="rId12"/>
    <p:sldId id="372" r:id="rId13"/>
    <p:sldId id="353" r:id="rId14"/>
    <p:sldId id="355" r:id="rId15"/>
    <p:sldId id="368" r:id="rId16"/>
    <p:sldId id="371" r:id="rId17"/>
    <p:sldId id="370" r:id="rId18"/>
    <p:sldId id="366" r:id="rId19"/>
    <p:sldId id="369" r:id="rId20"/>
    <p:sldId id="359" r:id="rId21"/>
    <p:sldId id="344" r:id="rId22"/>
    <p:sldId id="367" r:id="rId23"/>
    <p:sldId id="342" r:id="rId24"/>
    <p:sldId id="319" r:id="rId25"/>
    <p:sldId id="320" r:id="rId26"/>
    <p:sldId id="338" r:id="rId27"/>
    <p:sldId id="322" r:id="rId28"/>
    <p:sldId id="339" r:id="rId29"/>
    <p:sldId id="324" r:id="rId30"/>
    <p:sldId id="375" r:id="rId31"/>
    <p:sldId id="340" r:id="rId32"/>
    <p:sldId id="326" r:id="rId33"/>
    <p:sldId id="327" r:id="rId34"/>
    <p:sldId id="328" r:id="rId35"/>
    <p:sldId id="330" r:id="rId36"/>
    <p:sldId id="333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02" r:id="rId45"/>
    <p:sldId id="303" r:id="rId46"/>
    <p:sldId id="305" r:id="rId47"/>
    <p:sldId id="307" r:id="rId48"/>
    <p:sldId id="308" r:id="rId49"/>
    <p:sldId id="309" r:id="rId50"/>
    <p:sldId id="310" r:id="rId51"/>
    <p:sldId id="374" r:id="rId52"/>
    <p:sldId id="373" r:id="rId53"/>
    <p:sldId id="361" r:id="rId54"/>
    <p:sldId id="275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4C"/>
    <a:srgbClr val="A4A7AA"/>
    <a:srgbClr val="1C6987"/>
    <a:srgbClr val="1C694C"/>
    <a:srgbClr val="CF3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73" autoAdjust="0"/>
    <p:restoredTop sz="94638"/>
  </p:normalViewPr>
  <p:slideViewPr>
    <p:cSldViewPr snapToGrid="0" snapToObjects="1" showGuides="1">
      <p:cViewPr varScale="1">
        <p:scale>
          <a:sx n="93" d="100"/>
          <a:sy n="93" d="100"/>
        </p:scale>
        <p:origin x="84" y="84"/>
      </p:cViewPr>
      <p:guideLst>
        <p:guide orient="horz" pos="2160"/>
        <p:guide pos="282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4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AF119D-AFC2-48C8-BD35-17DAE5B521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5DE55-EAE8-474E-BBC4-63101A497961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Lifetime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96%</a:t>
          </a:r>
        </a:p>
      </dgm:t>
    </dgm:pt>
    <dgm:pt modelId="{C12EAC0E-9BC0-45C4-B223-57C0D300477A}" type="parTrans" cxnId="{3102A621-97D4-4F40-8DBF-1FFC817F6006}">
      <dgm:prSet/>
      <dgm:spPr/>
      <dgm:t>
        <a:bodyPr/>
        <a:lstStyle/>
        <a:p>
          <a:endParaRPr lang="en-US"/>
        </a:p>
      </dgm:t>
    </dgm:pt>
    <dgm:pt modelId="{B834C11C-6DB6-4086-BCE3-8087774FFC0D}" type="sibTrans" cxnId="{3102A621-97D4-4F40-8DBF-1FFC817F6006}">
      <dgm:prSet/>
      <dgm:spPr/>
      <dgm:t>
        <a:bodyPr/>
        <a:lstStyle/>
        <a:p>
          <a:endParaRPr lang="en-US"/>
        </a:p>
      </dgm:t>
    </dgm:pt>
    <dgm:pt modelId="{E17CA72C-98E4-4F61-9815-36A439DA87A0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Current 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74%</a:t>
          </a:r>
        </a:p>
      </dgm:t>
    </dgm:pt>
    <dgm:pt modelId="{E9053B69-D002-43E2-8363-B06F86671A09}" type="parTrans" cxnId="{7F3E06BD-1ED5-41BB-B2A4-73B2D52F5529}">
      <dgm:prSet/>
      <dgm:spPr/>
      <dgm:t>
        <a:bodyPr/>
        <a:lstStyle/>
        <a:p>
          <a:endParaRPr lang="en-US"/>
        </a:p>
      </dgm:t>
    </dgm:pt>
    <dgm:pt modelId="{901A32E7-D2B6-4175-9689-31CE1395C913}" type="sibTrans" cxnId="{7F3E06BD-1ED5-41BB-B2A4-73B2D52F5529}">
      <dgm:prSet/>
      <dgm:spPr/>
      <dgm:t>
        <a:bodyPr/>
        <a:lstStyle/>
        <a:p>
          <a:endParaRPr lang="en-US"/>
        </a:p>
      </dgm:t>
    </dgm:pt>
    <dgm:pt modelId="{CAC3FF19-0E6A-4F73-8811-BEBA65FE9036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Lifetime</a:t>
          </a:r>
        </a:p>
        <a:p>
          <a:r>
            <a: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89%</a:t>
          </a:r>
        </a:p>
      </dgm:t>
    </dgm:pt>
    <dgm:pt modelId="{D389F5C4-3941-4724-99FC-76109D977C1E}" type="parTrans" cxnId="{1EC37A2B-4406-4CA0-87B2-C240E83AA178}">
      <dgm:prSet/>
      <dgm:spPr/>
      <dgm:t>
        <a:bodyPr/>
        <a:lstStyle/>
        <a:p>
          <a:endParaRPr lang="en-US"/>
        </a:p>
      </dgm:t>
    </dgm:pt>
    <dgm:pt modelId="{993F5DFD-C6EF-406C-9C32-2B0C9D88E8AF}" type="sibTrans" cxnId="{1EC37A2B-4406-4CA0-87B2-C240E83AA178}">
      <dgm:prSet/>
      <dgm:spPr/>
      <dgm:t>
        <a:bodyPr/>
        <a:lstStyle/>
        <a:p>
          <a:endParaRPr lang="en-US"/>
        </a:p>
      </dgm:t>
    </dgm:pt>
    <dgm:pt modelId="{25385B3E-F94B-4368-8B70-8CF119512C94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Current</a:t>
          </a:r>
        </a:p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86%</a:t>
          </a:r>
        </a:p>
      </dgm:t>
    </dgm:pt>
    <dgm:pt modelId="{C32C3F3B-6EB8-4E51-B376-C6632CD0D8FA}" type="parTrans" cxnId="{C03B8CCF-E166-416A-B87E-947EBF353C29}">
      <dgm:prSet/>
      <dgm:spPr/>
      <dgm:t>
        <a:bodyPr/>
        <a:lstStyle/>
        <a:p>
          <a:endParaRPr lang="en-US"/>
        </a:p>
      </dgm:t>
    </dgm:pt>
    <dgm:pt modelId="{E7605F36-119F-496F-8C22-7EAF13749B02}" type="sibTrans" cxnId="{C03B8CCF-E166-416A-B87E-947EBF353C29}">
      <dgm:prSet/>
      <dgm:spPr/>
      <dgm:t>
        <a:bodyPr/>
        <a:lstStyle/>
        <a:p>
          <a:endParaRPr lang="en-US"/>
        </a:p>
      </dgm:t>
    </dgm:pt>
    <dgm:pt modelId="{3DAD6CA2-E905-4A00-A754-0ECFB783050A}" type="pres">
      <dgm:prSet presAssocID="{FEAF119D-AFC2-48C8-BD35-17DAE5B521A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81FFD-ED94-4F78-BC65-D6D8E4BF7248}" type="pres">
      <dgm:prSet presAssocID="{0E55DE55-EAE8-474E-BBC4-63101A497961}" presName="composite" presStyleCnt="0"/>
      <dgm:spPr/>
    </dgm:pt>
    <dgm:pt modelId="{78A49DA2-740C-4140-A76A-A9420460341F}" type="pres">
      <dgm:prSet presAssocID="{0E55DE55-EAE8-474E-BBC4-63101A497961}" presName="imgShp" presStyleLbl="fgImgPlace1" presStyleIdx="0" presStyleCnt="4" custScaleX="49829" custScaleY="101735" custLinFactX="-100000" custLinFactNeighborX="-159045" custLinFactNeighborY="970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732A80-960B-4AA3-B213-C51A0AD7F06F}" type="pres">
      <dgm:prSet presAssocID="{0E55DE55-EAE8-474E-BBC4-63101A497961}" presName="txShp" presStyleLbl="node1" presStyleIdx="0" presStyleCnt="4" custScaleX="44305" custLinFactNeighborX="-54346" custLinFactNeighborY="6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B6C02-6CAC-4389-8BEE-25399AF9023D}" type="pres">
      <dgm:prSet presAssocID="{B834C11C-6DB6-4086-BCE3-8087774FFC0D}" presName="spacing" presStyleCnt="0"/>
      <dgm:spPr/>
    </dgm:pt>
    <dgm:pt modelId="{2CDE76AA-BF76-4F69-ABE0-3A27CFB53374}" type="pres">
      <dgm:prSet presAssocID="{E17CA72C-98E4-4F61-9815-36A439DA87A0}" presName="composite" presStyleCnt="0"/>
      <dgm:spPr/>
    </dgm:pt>
    <dgm:pt modelId="{415706DC-F3DE-428D-86E5-E18FCA973C37}" type="pres">
      <dgm:prSet presAssocID="{E17CA72C-98E4-4F61-9815-36A439DA87A0}" presName="imgShp" presStyleLbl="fgImgPlace1" presStyleIdx="1" presStyleCnt="4" custScaleX="52739" custScaleY="107003" custLinFactX="-100000" custLinFactY="11466" custLinFactNeighborX="-139118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FDEE13-B6AC-4602-8FBF-952DA2EC718D}" type="pres">
      <dgm:prSet presAssocID="{E17CA72C-98E4-4F61-9815-36A439DA87A0}" presName="txShp" presStyleLbl="node1" presStyleIdx="1" presStyleCnt="4" custScaleX="44277" custLinFactY="14408" custLinFactNeighborX="-5297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5026F-B254-4356-AC26-1B9B5F10A137}" type="pres">
      <dgm:prSet presAssocID="{901A32E7-D2B6-4175-9689-31CE1395C913}" presName="spacing" presStyleCnt="0"/>
      <dgm:spPr/>
    </dgm:pt>
    <dgm:pt modelId="{860642DF-C542-4B1F-A8EB-49ED54A9FA85}" type="pres">
      <dgm:prSet presAssocID="{CAC3FF19-0E6A-4F73-8811-BEBA65FE9036}" presName="composite" presStyleCnt="0"/>
      <dgm:spPr/>
    </dgm:pt>
    <dgm:pt modelId="{4CCE42C9-F8B5-445C-B0F0-C045711DEA99}" type="pres">
      <dgm:prSet presAssocID="{CAC3FF19-0E6A-4F73-8811-BEBA65FE9036}" presName="imgShp" presStyleLbl="fgImgPlace1" presStyleIdx="2" presStyleCnt="4" custLinFactX="100000" custLinFactY="-100000" custLinFactNeighborX="128895" custLinFactNeighborY="-15979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7BC1FC-5F93-494A-88EA-75CB30CA06AF}" type="pres">
      <dgm:prSet presAssocID="{CAC3FF19-0E6A-4F73-8811-BEBA65FE9036}" presName="txShp" presStyleLbl="node1" presStyleIdx="2" presStyleCnt="4" custScaleX="44305" custLinFactY="-100000" custLinFactNeighborX="19295" custLinFactNeighborY="-159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70329-347D-405D-9FFA-509B15728778}" type="pres">
      <dgm:prSet presAssocID="{993F5DFD-C6EF-406C-9C32-2B0C9D88E8AF}" presName="spacing" presStyleCnt="0"/>
      <dgm:spPr/>
    </dgm:pt>
    <dgm:pt modelId="{F7F69661-3995-4E24-9196-95C95C4A2CBC}" type="pres">
      <dgm:prSet presAssocID="{25385B3E-F94B-4368-8B70-8CF119512C94}" presName="composite" presStyleCnt="0"/>
      <dgm:spPr/>
    </dgm:pt>
    <dgm:pt modelId="{CC8CD7E1-D7F8-46DB-AFB6-1408269A0CE1}" type="pres">
      <dgm:prSet presAssocID="{25385B3E-F94B-4368-8B70-8CF119512C94}" presName="imgShp" presStyleLbl="fgImgPlace1" presStyleIdx="3" presStyleCnt="4" custLinFactX="100000" custLinFactY="-47415" custLinFactNeighborX="146197" custLinFactNeighborY="-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0A163FE-46D2-4D05-B6A6-3AC6DD59B97D}" type="pres">
      <dgm:prSet presAssocID="{25385B3E-F94B-4368-8B70-8CF119512C94}" presName="txShp" presStyleLbl="node1" presStyleIdx="3" presStyleCnt="4" custScaleX="44305" custLinFactY="-47415" custLinFactNeighborX="205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B8CCF-E166-416A-B87E-947EBF353C29}" srcId="{FEAF119D-AFC2-48C8-BD35-17DAE5B521AF}" destId="{25385B3E-F94B-4368-8B70-8CF119512C94}" srcOrd="3" destOrd="0" parTransId="{C32C3F3B-6EB8-4E51-B376-C6632CD0D8FA}" sibTransId="{E7605F36-119F-496F-8C22-7EAF13749B02}"/>
    <dgm:cxn modelId="{3102A621-97D4-4F40-8DBF-1FFC817F6006}" srcId="{FEAF119D-AFC2-48C8-BD35-17DAE5B521AF}" destId="{0E55DE55-EAE8-474E-BBC4-63101A497961}" srcOrd="0" destOrd="0" parTransId="{C12EAC0E-9BC0-45C4-B223-57C0D300477A}" sibTransId="{B834C11C-6DB6-4086-BCE3-8087774FFC0D}"/>
    <dgm:cxn modelId="{90B617AF-828D-48FB-BD03-FA794D328E2C}" type="presOf" srcId="{E17CA72C-98E4-4F61-9815-36A439DA87A0}" destId="{5FFDEE13-B6AC-4602-8FBF-952DA2EC718D}" srcOrd="0" destOrd="0" presId="urn:microsoft.com/office/officeart/2005/8/layout/vList3"/>
    <dgm:cxn modelId="{7F3E06BD-1ED5-41BB-B2A4-73B2D52F5529}" srcId="{FEAF119D-AFC2-48C8-BD35-17DAE5B521AF}" destId="{E17CA72C-98E4-4F61-9815-36A439DA87A0}" srcOrd="1" destOrd="0" parTransId="{E9053B69-D002-43E2-8363-B06F86671A09}" sibTransId="{901A32E7-D2B6-4175-9689-31CE1395C913}"/>
    <dgm:cxn modelId="{AE3747FE-464E-4764-B5D3-545B16906B07}" type="presOf" srcId="{0E55DE55-EAE8-474E-BBC4-63101A497961}" destId="{A2732A80-960B-4AA3-B213-C51A0AD7F06F}" srcOrd="0" destOrd="0" presId="urn:microsoft.com/office/officeart/2005/8/layout/vList3"/>
    <dgm:cxn modelId="{F316A9F2-EE4F-4521-8B40-E7EFDFC4AB80}" type="presOf" srcId="{CAC3FF19-0E6A-4F73-8811-BEBA65FE9036}" destId="{267BC1FC-5F93-494A-88EA-75CB30CA06AF}" srcOrd="0" destOrd="0" presId="urn:microsoft.com/office/officeart/2005/8/layout/vList3"/>
    <dgm:cxn modelId="{F92E06DA-1316-4185-85D1-C353E7928982}" type="presOf" srcId="{FEAF119D-AFC2-48C8-BD35-17DAE5B521AF}" destId="{3DAD6CA2-E905-4A00-A754-0ECFB783050A}" srcOrd="0" destOrd="0" presId="urn:microsoft.com/office/officeart/2005/8/layout/vList3"/>
    <dgm:cxn modelId="{4A39A62B-2EB4-4C38-93F6-E41CA8E915C8}" type="presOf" srcId="{25385B3E-F94B-4368-8B70-8CF119512C94}" destId="{A0A163FE-46D2-4D05-B6A6-3AC6DD59B97D}" srcOrd="0" destOrd="0" presId="urn:microsoft.com/office/officeart/2005/8/layout/vList3"/>
    <dgm:cxn modelId="{1EC37A2B-4406-4CA0-87B2-C240E83AA178}" srcId="{FEAF119D-AFC2-48C8-BD35-17DAE5B521AF}" destId="{CAC3FF19-0E6A-4F73-8811-BEBA65FE9036}" srcOrd="2" destOrd="0" parTransId="{D389F5C4-3941-4724-99FC-76109D977C1E}" sibTransId="{993F5DFD-C6EF-406C-9C32-2B0C9D88E8AF}"/>
    <dgm:cxn modelId="{743133B4-2045-4727-98BB-0AF99757A8E4}" type="presParOf" srcId="{3DAD6CA2-E905-4A00-A754-0ECFB783050A}" destId="{45781FFD-ED94-4F78-BC65-D6D8E4BF7248}" srcOrd="0" destOrd="0" presId="urn:microsoft.com/office/officeart/2005/8/layout/vList3"/>
    <dgm:cxn modelId="{810166B0-9537-410A-B73E-8348CAFA8A30}" type="presParOf" srcId="{45781FFD-ED94-4F78-BC65-D6D8E4BF7248}" destId="{78A49DA2-740C-4140-A76A-A9420460341F}" srcOrd="0" destOrd="0" presId="urn:microsoft.com/office/officeart/2005/8/layout/vList3"/>
    <dgm:cxn modelId="{D1CBB220-F187-4976-8AE9-9A05540FEFAC}" type="presParOf" srcId="{45781FFD-ED94-4F78-BC65-D6D8E4BF7248}" destId="{A2732A80-960B-4AA3-B213-C51A0AD7F06F}" srcOrd="1" destOrd="0" presId="urn:microsoft.com/office/officeart/2005/8/layout/vList3"/>
    <dgm:cxn modelId="{20787CFD-0A03-455A-8F57-823C16B7A19D}" type="presParOf" srcId="{3DAD6CA2-E905-4A00-A754-0ECFB783050A}" destId="{918B6C02-6CAC-4389-8BEE-25399AF9023D}" srcOrd="1" destOrd="0" presId="urn:microsoft.com/office/officeart/2005/8/layout/vList3"/>
    <dgm:cxn modelId="{D621D1C9-630F-4C95-90A5-D5F4A4180748}" type="presParOf" srcId="{3DAD6CA2-E905-4A00-A754-0ECFB783050A}" destId="{2CDE76AA-BF76-4F69-ABE0-3A27CFB53374}" srcOrd="2" destOrd="0" presId="urn:microsoft.com/office/officeart/2005/8/layout/vList3"/>
    <dgm:cxn modelId="{7C9FFB9E-E964-4B99-B790-46C871F3F2FA}" type="presParOf" srcId="{2CDE76AA-BF76-4F69-ABE0-3A27CFB53374}" destId="{415706DC-F3DE-428D-86E5-E18FCA973C37}" srcOrd="0" destOrd="0" presId="urn:microsoft.com/office/officeart/2005/8/layout/vList3"/>
    <dgm:cxn modelId="{6CAA2A86-5862-4964-9286-4631CA9BA4BD}" type="presParOf" srcId="{2CDE76AA-BF76-4F69-ABE0-3A27CFB53374}" destId="{5FFDEE13-B6AC-4602-8FBF-952DA2EC718D}" srcOrd="1" destOrd="0" presId="urn:microsoft.com/office/officeart/2005/8/layout/vList3"/>
    <dgm:cxn modelId="{0005D698-36FF-4F5C-B205-CD94A8A1656F}" type="presParOf" srcId="{3DAD6CA2-E905-4A00-A754-0ECFB783050A}" destId="{65D5026F-B254-4356-AC26-1B9B5F10A137}" srcOrd="3" destOrd="0" presId="urn:microsoft.com/office/officeart/2005/8/layout/vList3"/>
    <dgm:cxn modelId="{AD8330C6-AD15-483C-8586-4A0F2AC8FFCC}" type="presParOf" srcId="{3DAD6CA2-E905-4A00-A754-0ECFB783050A}" destId="{860642DF-C542-4B1F-A8EB-49ED54A9FA85}" srcOrd="4" destOrd="0" presId="urn:microsoft.com/office/officeart/2005/8/layout/vList3"/>
    <dgm:cxn modelId="{967DFBB2-BE44-423F-A579-EE3E9FCE0718}" type="presParOf" srcId="{860642DF-C542-4B1F-A8EB-49ED54A9FA85}" destId="{4CCE42C9-F8B5-445C-B0F0-C045711DEA99}" srcOrd="0" destOrd="0" presId="urn:microsoft.com/office/officeart/2005/8/layout/vList3"/>
    <dgm:cxn modelId="{FFBBEC20-9B88-4A44-8745-03604B18B136}" type="presParOf" srcId="{860642DF-C542-4B1F-A8EB-49ED54A9FA85}" destId="{267BC1FC-5F93-494A-88EA-75CB30CA06AF}" srcOrd="1" destOrd="0" presId="urn:microsoft.com/office/officeart/2005/8/layout/vList3"/>
    <dgm:cxn modelId="{1F8BB17E-0176-4009-8EEE-9046F8833936}" type="presParOf" srcId="{3DAD6CA2-E905-4A00-A754-0ECFB783050A}" destId="{FF070329-347D-405D-9FFA-509B15728778}" srcOrd="5" destOrd="0" presId="urn:microsoft.com/office/officeart/2005/8/layout/vList3"/>
    <dgm:cxn modelId="{5BC97560-88AB-4BC0-B72A-5894BEC587A4}" type="presParOf" srcId="{3DAD6CA2-E905-4A00-A754-0ECFB783050A}" destId="{F7F69661-3995-4E24-9196-95C95C4A2CBC}" srcOrd="6" destOrd="0" presId="urn:microsoft.com/office/officeart/2005/8/layout/vList3"/>
    <dgm:cxn modelId="{C3356BAF-E090-4725-991F-CFB961A18E1A}" type="presParOf" srcId="{F7F69661-3995-4E24-9196-95C95C4A2CBC}" destId="{CC8CD7E1-D7F8-46DB-AFB6-1408269A0CE1}" srcOrd="0" destOrd="0" presId="urn:microsoft.com/office/officeart/2005/8/layout/vList3"/>
    <dgm:cxn modelId="{CC4ABAEF-71F2-4FD3-A7F0-301878CC2452}" type="presParOf" srcId="{F7F69661-3995-4E24-9196-95C95C4A2CBC}" destId="{A0A163FE-46D2-4D05-B6A6-3AC6DD59B9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96322-9983-4234-900D-0C91EB2B68F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7C4EB5-BD62-41FD-ADEB-96CD1CF32C1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Income</a:t>
          </a:r>
          <a:endParaRPr lang="en-US" dirty="0">
            <a:solidFill>
              <a:schemeClr val="tx1"/>
            </a:solidFill>
          </a:endParaRPr>
        </a:p>
      </dgm:t>
    </dgm:pt>
    <dgm:pt modelId="{A17090D3-D0CD-4367-B377-F0F98022FE70}" type="parTrans" cxnId="{BDE2D42C-69C2-4964-B752-5DCAA7C2CB41}">
      <dgm:prSet/>
      <dgm:spPr/>
      <dgm:t>
        <a:bodyPr/>
        <a:lstStyle/>
        <a:p>
          <a:endParaRPr lang="en-US"/>
        </a:p>
      </dgm:t>
    </dgm:pt>
    <dgm:pt modelId="{A78E64D8-C1F7-4A8C-8F83-361EF28D2BD9}" type="sibTrans" cxnId="{BDE2D42C-69C2-4964-B752-5DCAA7C2CB41}">
      <dgm:prSet/>
      <dgm:spPr/>
      <dgm:t>
        <a:bodyPr/>
        <a:lstStyle/>
        <a:p>
          <a:endParaRPr lang="en-US"/>
        </a:p>
      </dgm:t>
    </dgm:pt>
    <dgm:pt modelId="{75C2D5CA-476A-4899-BF66-C6AEA1CB0ACA}">
      <dgm:prSet phldrT="[Text]" custT="1"/>
      <dgm:spPr/>
      <dgm:t>
        <a:bodyPr/>
        <a:lstStyle/>
        <a:p>
          <a:endParaRPr lang="en-US" sz="1600" dirty="0"/>
        </a:p>
      </dgm:t>
    </dgm:pt>
    <dgm:pt modelId="{0C1FE298-316D-4591-8A24-7DB537795994}" type="parTrans" cxnId="{1B6A938D-99D3-44C4-B870-275004CDA6AE}">
      <dgm:prSet/>
      <dgm:spPr/>
      <dgm:t>
        <a:bodyPr/>
        <a:lstStyle/>
        <a:p>
          <a:endParaRPr lang="en-US"/>
        </a:p>
      </dgm:t>
    </dgm:pt>
    <dgm:pt modelId="{9971F169-F3B5-44AC-BF55-460C7296D1EB}" type="sibTrans" cxnId="{1B6A938D-99D3-44C4-B870-275004CDA6AE}">
      <dgm:prSet/>
      <dgm:spPr/>
      <dgm:t>
        <a:bodyPr/>
        <a:lstStyle/>
        <a:p>
          <a:endParaRPr lang="en-US"/>
        </a:p>
      </dgm:t>
    </dgm:pt>
    <dgm:pt modelId="{AF548173-852A-40F2-B76F-F3DDC55FF2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Health</a:t>
          </a:r>
          <a:r>
            <a:rPr lang="en-US" dirty="0" smtClean="0"/>
            <a:t> </a:t>
          </a:r>
          <a:r>
            <a:rPr lang="en-US" dirty="0" smtClean="0">
              <a:solidFill>
                <a:schemeClr val="tx1"/>
              </a:solidFill>
            </a:rPr>
            <a:t>care</a:t>
          </a:r>
          <a:endParaRPr lang="en-US" dirty="0">
            <a:solidFill>
              <a:schemeClr val="tx1"/>
            </a:solidFill>
          </a:endParaRPr>
        </a:p>
      </dgm:t>
    </dgm:pt>
    <dgm:pt modelId="{A2864D37-94BF-4022-AB52-187369EC52AF}" type="parTrans" cxnId="{0FD0A347-2B17-4F5F-8771-8B2C3EBDC20C}">
      <dgm:prSet/>
      <dgm:spPr/>
      <dgm:t>
        <a:bodyPr/>
        <a:lstStyle/>
        <a:p>
          <a:endParaRPr lang="en-US"/>
        </a:p>
      </dgm:t>
    </dgm:pt>
    <dgm:pt modelId="{2390DE3F-351B-489D-AC57-A7914DB80567}" type="sibTrans" cxnId="{0FD0A347-2B17-4F5F-8771-8B2C3EBDC20C}">
      <dgm:prSet/>
      <dgm:spPr/>
      <dgm:t>
        <a:bodyPr/>
        <a:lstStyle/>
        <a:p>
          <a:endParaRPr lang="en-US"/>
        </a:p>
      </dgm:t>
    </dgm:pt>
    <dgm:pt modelId="{29DB368F-EA32-4333-9DC4-C5757468ED15}">
      <dgm:prSet phldrT="[Text]" custT="1"/>
      <dgm:spPr/>
      <dgm:t>
        <a:bodyPr/>
        <a:lstStyle/>
        <a:p>
          <a:endParaRPr lang="en-US" sz="1600" dirty="0"/>
        </a:p>
      </dgm:t>
    </dgm:pt>
    <dgm:pt modelId="{C12A8242-3D1D-46D1-A0F2-60EE408507C6}" type="parTrans" cxnId="{D176EE69-873A-484A-9344-D651DC4A10E2}">
      <dgm:prSet/>
      <dgm:spPr/>
      <dgm:t>
        <a:bodyPr/>
        <a:lstStyle/>
        <a:p>
          <a:endParaRPr lang="en-US"/>
        </a:p>
      </dgm:t>
    </dgm:pt>
    <dgm:pt modelId="{298AF7C0-6B0A-42EF-A9F6-A4827034F535}" type="sibTrans" cxnId="{D176EE69-873A-484A-9344-D651DC4A10E2}">
      <dgm:prSet/>
      <dgm:spPr/>
      <dgm:t>
        <a:bodyPr/>
        <a:lstStyle/>
        <a:p>
          <a:endParaRPr lang="en-US"/>
        </a:p>
      </dgm:t>
    </dgm:pt>
    <dgm:pt modelId="{E3EF69E6-7F9B-4522-B515-B699107785C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Access to Housing</a:t>
          </a:r>
          <a:endParaRPr lang="en-US" dirty="0">
            <a:solidFill>
              <a:schemeClr val="tx1"/>
            </a:solidFill>
          </a:endParaRPr>
        </a:p>
      </dgm:t>
    </dgm:pt>
    <dgm:pt modelId="{C96591D2-4E72-4274-A106-89C0CB9B9524}" type="parTrans" cxnId="{EF676934-A676-44E3-8892-A9EADA4112DC}">
      <dgm:prSet/>
      <dgm:spPr/>
      <dgm:t>
        <a:bodyPr/>
        <a:lstStyle/>
        <a:p>
          <a:endParaRPr lang="en-US"/>
        </a:p>
      </dgm:t>
    </dgm:pt>
    <dgm:pt modelId="{806FE579-D867-46D5-8A7F-139419B4B53F}" type="sibTrans" cxnId="{EF676934-A676-44E3-8892-A9EADA4112DC}">
      <dgm:prSet/>
      <dgm:spPr/>
      <dgm:t>
        <a:bodyPr/>
        <a:lstStyle/>
        <a:p>
          <a:endParaRPr lang="en-US"/>
        </a:p>
      </dgm:t>
    </dgm:pt>
    <dgm:pt modelId="{3E40D6B3-D8FD-4D36-A3B5-9251DB3A2D44}">
      <dgm:prSet phldrT="[Text]" custT="1"/>
      <dgm:spPr/>
      <dgm:t>
        <a:bodyPr/>
        <a:lstStyle/>
        <a:p>
          <a:endParaRPr lang="en-US" sz="1600" dirty="0"/>
        </a:p>
      </dgm:t>
    </dgm:pt>
    <dgm:pt modelId="{285976D8-C3D5-4E45-9D67-10261BAB8973}" type="parTrans" cxnId="{52B17406-C36B-4887-A095-1E281846EEA6}">
      <dgm:prSet/>
      <dgm:spPr/>
      <dgm:t>
        <a:bodyPr/>
        <a:lstStyle/>
        <a:p>
          <a:endParaRPr lang="en-US"/>
        </a:p>
      </dgm:t>
    </dgm:pt>
    <dgm:pt modelId="{2086D5F6-F38D-4DE2-81D7-F0330A90ECBE}" type="sibTrans" cxnId="{52B17406-C36B-4887-A095-1E281846EEA6}">
      <dgm:prSet/>
      <dgm:spPr/>
      <dgm:t>
        <a:bodyPr/>
        <a:lstStyle/>
        <a:p>
          <a:endParaRPr lang="en-US"/>
        </a:p>
      </dgm:t>
    </dgm:pt>
    <dgm:pt modelId="{FCBF23C0-8475-4C08-8241-A76A1493FF59}" type="pres">
      <dgm:prSet presAssocID="{37896322-9983-4234-900D-0C91EB2B68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A278DA-8B9B-493C-831C-97AACC25B834}" type="pres">
      <dgm:prSet presAssocID="{37896322-9983-4234-900D-0C91EB2B68F2}" presName="cycle" presStyleCnt="0"/>
      <dgm:spPr/>
    </dgm:pt>
    <dgm:pt modelId="{7BDD0A57-B5E2-43BB-82D1-CA70243F208B}" type="pres">
      <dgm:prSet presAssocID="{37896322-9983-4234-900D-0C91EB2B68F2}" presName="centerShape" presStyleCnt="0"/>
      <dgm:spPr/>
    </dgm:pt>
    <dgm:pt modelId="{30426938-31B7-49CA-8987-AA3565605E2E}" type="pres">
      <dgm:prSet presAssocID="{37896322-9983-4234-900D-0C91EB2B68F2}" presName="connSite" presStyleLbl="node1" presStyleIdx="0" presStyleCnt="4"/>
      <dgm:spPr/>
    </dgm:pt>
    <dgm:pt modelId="{1F11D2FF-FF64-4862-A96A-9A87F868322A}" type="pres">
      <dgm:prSet presAssocID="{37896322-9983-4234-900D-0C91EB2B68F2}" presName="visible" presStyleLbl="node1" presStyleIdx="0" presStyleCnt="4" custScaleX="161780" custLinFactNeighborX="-20851" custLinFactNeighborY="-1088"/>
      <dgm:spPr>
        <a:noFill/>
      </dgm:spPr>
      <dgm:t>
        <a:bodyPr/>
        <a:lstStyle/>
        <a:p>
          <a:endParaRPr lang="en-US"/>
        </a:p>
      </dgm:t>
    </dgm:pt>
    <dgm:pt modelId="{8C4F9EEB-DA96-4A2D-8774-5D45C2260D04}" type="pres">
      <dgm:prSet presAssocID="{A17090D3-D0CD-4367-B377-F0F98022FE7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2384BC6-BFDE-4D0D-85F3-C36A6BD16357}" type="pres">
      <dgm:prSet presAssocID="{747C4EB5-BD62-41FD-ADEB-96CD1CF32C1C}" presName="node" presStyleCnt="0"/>
      <dgm:spPr/>
    </dgm:pt>
    <dgm:pt modelId="{37143D29-B317-4804-9D70-C0A48118F465}" type="pres">
      <dgm:prSet presAssocID="{747C4EB5-BD62-41FD-ADEB-96CD1CF32C1C}" presName="parentNode" presStyleLbl="node1" presStyleIdx="1" presStyleCnt="4" custLinFactX="991" custLinFactNeighborX="100000" custLinFactNeighborY="-428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1D673-AFA0-4E7C-97D8-B2A630EA6CF9}" type="pres">
      <dgm:prSet presAssocID="{747C4EB5-BD62-41FD-ADEB-96CD1CF32C1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F1FB4-733D-4B0C-8EF1-2689633963B3}" type="pres">
      <dgm:prSet presAssocID="{A2864D37-94BF-4022-AB52-187369EC52A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58CD1D3-7089-4494-90CF-4B2036971306}" type="pres">
      <dgm:prSet presAssocID="{AF548173-852A-40F2-B76F-F3DDC55FF20C}" presName="node" presStyleCnt="0"/>
      <dgm:spPr/>
    </dgm:pt>
    <dgm:pt modelId="{2DDB628C-6563-4BB3-87CB-0F951C0A3493}" type="pres">
      <dgm:prSet presAssocID="{AF548173-852A-40F2-B76F-F3DDC55FF20C}" presName="parentNode" presStyleLbl="node1" presStyleIdx="2" presStyleCnt="4" custScaleX="109173" custLinFactX="65608" custLinFactNeighborX="100000" custLinFactNeighborY="-222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3F8F2-7E3A-4941-AAF7-F8F83B8A99EF}" type="pres">
      <dgm:prSet presAssocID="{AF548173-852A-40F2-B76F-F3DDC55FF20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B91C-14F3-4BB8-87B8-89ECF437AD4D}" type="pres">
      <dgm:prSet presAssocID="{C96591D2-4E72-4274-A106-89C0CB9B952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00CE538-6AFC-4E55-9E5F-F8BDA80015F4}" type="pres">
      <dgm:prSet presAssocID="{E3EF69E6-7F9B-4522-B515-B699107785CA}" presName="node" presStyleCnt="0"/>
      <dgm:spPr/>
    </dgm:pt>
    <dgm:pt modelId="{976FB44A-FCD4-4C88-B7B6-5EF8D2EEA1C7}" type="pres">
      <dgm:prSet presAssocID="{E3EF69E6-7F9B-4522-B515-B699107785CA}" presName="parentNode" presStyleLbl="node1" presStyleIdx="3" presStyleCnt="4" custScaleX="104057" custScaleY="105713" custLinFactNeighborX="85089" custLinFactNeighborY="-84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08C9E-9D4F-4469-8A29-42AC9CC1F79A}" type="pres">
      <dgm:prSet presAssocID="{E3EF69E6-7F9B-4522-B515-B699107785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E2D42C-69C2-4964-B752-5DCAA7C2CB41}" srcId="{37896322-9983-4234-900D-0C91EB2B68F2}" destId="{747C4EB5-BD62-41FD-ADEB-96CD1CF32C1C}" srcOrd="0" destOrd="0" parTransId="{A17090D3-D0CD-4367-B377-F0F98022FE70}" sibTransId="{A78E64D8-C1F7-4A8C-8F83-361EF28D2BD9}"/>
    <dgm:cxn modelId="{904B27CF-09A0-4DC7-B503-C97D85C5A5F4}" type="presOf" srcId="{37896322-9983-4234-900D-0C91EB2B68F2}" destId="{FCBF23C0-8475-4C08-8241-A76A1493FF59}" srcOrd="0" destOrd="0" presId="urn:microsoft.com/office/officeart/2005/8/layout/radial2"/>
    <dgm:cxn modelId="{2CDBF05D-7FE8-4904-A988-5696D64139A6}" type="presOf" srcId="{29DB368F-EA32-4333-9DC4-C5757468ED15}" destId="{4643F8F2-7E3A-4941-AAF7-F8F83B8A99EF}" srcOrd="0" destOrd="0" presId="urn:microsoft.com/office/officeart/2005/8/layout/radial2"/>
    <dgm:cxn modelId="{1B6A938D-99D3-44C4-B870-275004CDA6AE}" srcId="{747C4EB5-BD62-41FD-ADEB-96CD1CF32C1C}" destId="{75C2D5CA-476A-4899-BF66-C6AEA1CB0ACA}" srcOrd="0" destOrd="0" parTransId="{0C1FE298-316D-4591-8A24-7DB537795994}" sibTransId="{9971F169-F3B5-44AC-BF55-460C7296D1EB}"/>
    <dgm:cxn modelId="{B7A95DD5-F4E7-45C6-ABFA-C5610B6F0192}" type="presOf" srcId="{AF548173-852A-40F2-B76F-F3DDC55FF20C}" destId="{2DDB628C-6563-4BB3-87CB-0F951C0A3493}" srcOrd="0" destOrd="0" presId="urn:microsoft.com/office/officeart/2005/8/layout/radial2"/>
    <dgm:cxn modelId="{260FD72F-525B-4B90-86B6-38B959C6A0AB}" type="presOf" srcId="{A2864D37-94BF-4022-AB52-187369EC52AF}" destId="{7B9F1FB4-733D-4B0C-8EF1-2689633963B3}" srcOrd="0" destOrd="0" presId="urn:microsoft.com/office/officeart/2005/8/layout/radial2"/>
    <dgm:cxn modelId="{FBE3F5BE-798C-4F18-A0E4-35A6BB9E28D4}" type="presOf" srcId="{75C2D5CA-476A-4899-BF66-C6AEA1CB0ACA}" destId="{BB01D673-AFA0-4E7C-97D8-B2A630EA6CF9}" srcOrd="0" destOrd="0" presId="urn:microsoft.com/office/officeart/2005/8/layout/radial2"/>
    <dgm:cxn modelId="{EF676934-A676-44E3-8892-A9EADA4112DC}" srcId="{37896322-9983-4234-900D-0C91EB2B68F2}" destId="{E3EF69E6-7F9B-4522-B515-B699107785CA}" srcOrd="2" destOrd="0" parTransId="{C96591D2-4E72-4274-A106-89C0CB9B9524}" sibTransId="{806FE579-D867-46D5-8A7F-139419B4B53F}"/>
    <dgm:cxn modelId="{D176EE69-873A-484A-9344-D651DC4A10E2}" srcId="{AF548173-852A-40F2-B76F-F3DDC55FF20C}" destId="{29DB368F-EA32-4333-9DC4-C5757468ED15}" srcOrd="0" destOrd="0" parTransId="{C12A8242-3D1D-46D1-A0F2-60EE408507C6}" sibTransId="{298AF7C0-6B0A-42EF-A9F6-A4827034F535}"/>
    <dgm:cxn modelId="{0FD0A347-2B17-4F5F-8771-8B2C3EBDC20C}" srcId="{37896322-9983-4234-900D-0C91EB2B68F2}" destId="{AF548173-852A-40F2-B76F-F3DDC55FF20C}" srcOrd="1" destOrd="0" parTransId="{A2864D37-94BF-4022-AB52-187369EC52AF}" sibTransId="{2390DE3F-351B-489D-AC57-A7914DB80567}"/>
    <dgm:cxn modelId="{6B117F7C-A8CE-4307-AA0E-CA8D2D3CEC90}" type="presOf" srcId="{747C4EB5-BD62-41FD-ADEB-96CD1CF32C1C}" destId="{37143D29-B317-4804-9D70-C0A48118F465}" srcOrd="0" destOrd="0" presId="urn:microsoft.com/office/officeart/2005/8/layout/radial2"/>
    <dgm:cxn modelId="{B18E1BF9-92D4-4019-8B6B-72A7EC41635B}" type="presOf" srcId="{C96591D2-4E72-4274-A106-89C0CB9B9524}" destId="{7AC5B91C-14F3-4BB8-87B8-89ECF437AD4D}" srcOrd="0" destOrd="0" presId="urn:microsoft.com/office/officeart/2005/8/layout/radial2"/>
    <dgm:cxn modelId="{63DDA4BA-399E-458E-9B76-6626C5BBB8E5}" type="presOf" srcId="{A17090D3-D0CD-4367-B377-F0F98022FE70}" destId="{8C4F9EEB-DA96-4A2D-8774-5D45C2260D04}" srcOrd="0" destOrd="0" presId="urn:microsoft.com/office/officeart/2005/8/layout/radial2"/>
    <dgm:cxn modelId="{BF01EF6A-9CF9-45AA-BB9A-2317903B6AF2}" type="presOf" srcId="{3E40D6B3-D8FD-4D36-A3B5-9251DB3A2D44}" destId="{8E808C9E-9D4F-4469-8A29-42AC9CC1F79A}" srcOrd="0" destOrd="0" presId="urn:microsoft.com/office/officeart/2005/8/layout/radial2"/>
    <dgm:cxn modelId="{136CAB90-5D8C-4732-BD1C-2836949E8067}" type="presOf" srcId="{E3EF69E6-7F9B-4522-B515-B699107785CA}" destId="{976FB44A-FCD4-4C88-B7B6-5EF8D2EEA1C7}" srcOrd="0" destOrd="0" presId="urn:microsoft.com/office/officeart/2005/8/layout/radial2"/>
    <dgm:cxn modelId="{52B17406-C36B-4887-A095-1E281846EEA6}" srcId="{E3EF69E6-7F9B-4522-B515-B699107785CA}" destId="{3E40D6B3-D8FD-4D36-A3B5-9251DB3A2D44}" srcOrd="0" destOrd="0" parTransId="{285976D8-C3D5-4E45-9D67-10261BAB8973}" sibTransId="{2086D5F6-F38D-4DE2-81D7-F0330A90ECBE}"/>
    <dgm:cxn modelId="{0F68C6F8-2D8A-48C9-83D0-63DB9033D7C5}" type="presParOf" srcId="{FCBF23C0-8475-4C08-8241-A76A1493FF59}" destId="{EDA278DA-8B9B-493C-831C-97AACC25B834}" srcOrd="0" destOrd="0" presId="urn:microsoft.com/office/officeart/2005/8/layout/radial2"/>
    <dgm:cxn modelId="{7BF076E5-822D-47C0-87B6-829AACF2FBBD}" type="presParOf" srcId="{EDA278DA-8B9B-493C-831C-97AACC25B834}" destId="{7BDD0A57-B5E2-43BB-82D1-CA70243F208B}" srcOrd="0" destOrd="0" presId="urn:microsoft.com/office/officeart/2005/8/layout/radial2"/>
    <dgm:cxn modelId="{B0DB0ED9-5010-4C46-ADE7-A629EE7C22FA}" type="presParOf" srcId="{7BDD0A57-B5E2-43BB-82D1-CA70243F208B}" destId="{30426938-31B7-49CA-8987-AA3565605E2E}" srcOrd="0" destOrd="0" presId="urn:microsoft.com/office/officeart/2005/8/layout/radial2"/>
    <dgm:cxn modelId="{E505BFEE-6AFA-402B-B47A-35C5E6DFC9F2}" type="presParOf" srcId="{7BDD0A57-B5E2-43BB-82D1-CA70243F208B}" destId="{1F11D2FF-FF64-4862-A96A-9A87F868322A}" srcOrd="1" destOrd="0" presId="urn:microsoft.com/office/officeart/2005/8/layout/radial2"/>
    <dgm:cxn modelId="{302C9695-13C5-4079-8122-2B3A04E2F264}" type="presParOf" srcId="{EDA278DA-8B9B-493C-831C-97AACC25B834}" destId="{8C4F9EEB-DA96-4A2D-8774-5D45C2260D04}" srcOrd="1" destOrd="0" presId="urn:microsoft.com/office/officeart/2005/8/layout/radial2"/>
    <dgm:cxn modelId="{AF594EEB-9D68-426E-BBFA-3534B237A13D}" type="presParOf" srcId="{EDA278DA-8B9B-493C-831C-97AACC25B834}" destId="{C2384BC6-BFDE-4D0D-85F3-C36A6BD16357}" srcOrd="2" destOrd="0" presId="urn:microsoft.com/office/officeart/2005/8/layout/radial2"/>
    <dgm:cxn modelId="{2CD04822-2660-4BDA-A9BF-2781D2679B52}" type="presParOf" srcId="{C2384BC6-BFDE-4D0D-85F3-C36A6BD16357}" destId="{37143D29-B317-4804-9D70-C0A48118F465}" srcOrd="0" destOrd="0" presId="urn:microsoft.com/office/officeart/2005/8/layout/radial2"/>
    <dgm:cxn modelId="{8CE7D404-62E3-46B2-927E-F880B3EB7DFF}" type="presParOf" srcId="{C2384BC6-BFDE-4D0D-85F3-C36A6BD16357}" destId="{BB01D673-AFA0-4E7C-97D8-B2A630EA6CF9}" srcOrd="1" destOrd="0" presId="urn:microsoft.com/office/officeart/2005/8/layout/radial2"/>
    <dgm:cxn modelId="{2966D298-FE53-4414-B568-B09AF07AAADE}" type="presParOf" srcId="{EDA278DA-8B9B-493C-831C-97AACC25B834}" destId="{7B9F1FB4-733D-4B0C-8EF1-2689633963B3}" srcOrd="3" destOrd="0" presId="urn:microsoft.com/office/officeart/2005/8/layout/radial2"/>
    <dgm:cxn modelId="{ADCF77E2-AAEE-459C-AA7A-0453C324AF36}" type="presParOf" srcId="{EDA278DA-8B9B-493C-831C-97AACC25B834}" destId="{E58CD1D3-7089-4494-90CF-4B2036971306}" srcOrd="4" destOrd="0" presId="urn:microsoft.com/office/officeart/2005/8/layout/radial2"/>
    <dgm:cxn modelId="{0F415FE9-3AA4-415F-AC52-86C7265BBF38}" type="presParOf" srcId="{E58CD1D3-7089-4494-90CF-4B2036971306}" destId="{2DDB628C-6563-4BB3-87CB-0F951C0A3493}" srcOrd="0" destOrd="0" presId="urn:microsoft.com/office/officeart/2005/8/layout/radial2"/>
    <dgm:cxn modelId="{9EE869CA-B035-4B45-B686-1A163E858BEC}" type="presParOf" srcId="{E58CD1D3-7089-4494-90CF-4B2036971306}" destId="{4643F8F2-7E3A-4941-AAF7-F8F83B8A99EF}" srcOrd="1" destOrd="0" presId="urn:microsoft.com/office/officeart/2005/8/layout/radial2"/>
    <dgm:cxn modelId="{1B183CF6-4BB4-4D7C-B21E-68A749AACE40}" type="presParOf" srcId="{EDA278DA-8B9B-493C-831C-97AACC25B834}" destId="{7AC5B91C-14F3-4BB8-87B8-89ECF437AD4D}" srcOrd="5" destOrd="0" presId="urn:microsoft.com/office/officeart/2005/8/layout/radial2"/>
    <dgm:cxn modelId="{84EEB597-9EB6-4348-883E-6740B43A60A6}" type="presParOf" srcId="{EDA278DA-8B9B-493C-831C-97AACC25B834}" destId="{000CE538-6AFC-4E55-9E5F-F8BDA80015F4}" srcOrd="6" destOrd="0" presId="urn:microsoft.com/office/officeart/2005/8/layout/radial2"/>
    <dgm:cxn modelId="{D472DD25-16E4-4D59-8637-36425B7BF3B2}" type="presParOf" srcId="{000CE538-6AFC-4E55-9E5F-F8BDA80015F4}" destId="{976FB44A-FCD4-4C88-B7B6-5EF8D2EEA1C7}" srcOrd="0" destOrd="0" presId="urn:microsoft.com/office/officeart/2005/8/layout/radial2"/>
    <dgm:cxn modelId="{2A01A2AD-2043-456D-B3A6-C74DA5270140}" type="presParOf" srcId="{000CE538-6AFC-4E55-9E5F-F8BDA80015F4}" destId="{8E808C9E-9D4F-4469-8A29-42AC9CC1F7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5B91C-14F3-4BB8-87B8-89ECF437AD4D}">
      <dsp:nvSpPr>
        <dsp:cNvPr id="0" name=""/>
        <dsp:cNvSpPr/>
      </dsp:nvSpPr>
      <dsp:spPr>
        <a:xfrm rot="1666460">
          <a:off x="3437286" y="2387808"/>
          <a:ext cx="1327011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327011" y="18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F1FB4-733D-4B0C-8EF1-2689633963B3}">
      <dsp:nvSpPr>
        <dsp:cNvPr id="0" name=""/>
        <dsp:cNvSpPr/>
      </dsp:nvSpPr>
      <dsp:spPr>
        <a:xfrm rot="21368715">
          <a:off x="3511170" y="1644007"/>
          <a:ext cx="2262079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2262079" y="18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F9EEB-DA96-4A2D-8774-5D45C2260D04}">
      <dsp:nvSpPr>
        <dsp:cNvPr id="0" name=""/>
        <dsp:cNvSpPr/>
      </dsp:nvSpPr>
      <dsp:spPr>
        <a:xfrm rot="19936287">
          <a:off x="3425254" y="1084956"/>
          <a:ext cx="1540868" cy="37045"/>
        </a:xfrm>
        <a:custGeom>
          <a:avLst/>
          <a:gdLst/>
          <a:ahLst/>
          <a:cxnLst/>
          <a:rect l="0" t="0" r="0" b="0"/>
          <a:pathLst>
            <a:path>
              <a:moveTo>
                <a:pt x="0" y="18522"/>
              </a:moveTo>
              <a:lnTo>
                <a:pt x="1540868" y="185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11D2FF-FF64-4862-A96A-9A87F868322A}">
      <dsp:nvSpPr>
        <dsp:cNvPr id="0" name=""/>
        <dsp:cNvSpPr/>
      </dsp:nvSpPr>
      <dsp:spPr>
        <a:xfrm>
          <a:off x="1155472" y="898166"/>
          <a:ext cx="2790084" cy="1724616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43D29-B317-4804-9D70-C0A48118F465}">
      <dsp:nvSpPr>
        <dsp:cNvPr id="0" name=""/>
        <dsp:cNvSpPr/>
      </dsp:nvSpPr>
      <dsp:spPr>
        <a:xfrm>
          <a:off x="4818232" y="-13105"/>
          <a:ext cx="1034769" cy="1034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Income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969770" y="138433"/>
        <a:ext cx="731693" cy="731693"/>
      </dsp:txXfrm>
    </dsp:sp>
    <dsp:sp modelId="{BB01D673-AFA0-4E7C-97D8-B2A630EA6CF9}">
      <dsp:nvSpPr>
        <dsp:cNvPr id="0" name=""/>
        <dsp:cNvSpPr/>
      </dsp:nvSpPr>
      <dsp:spPr>
        <a:xfrm>
          <a:off x="5956478" y="-13105"/>
          <a:ext cx="1552154" cy="103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956478" y="-13105"/>
        <a:ext cx="1552154" cy="1034769"/>
      </dsp:txXfrm>
    </dsp:sp>
    <dsp:sp modelId="{2DDB628C-6563-4BB3-87CB-0F951C0A3493}">
      <dsp:nvSpPr>
        <dsp:cNvPr id="0" name=""/>
        <dsp:cNvSpPr/>
      </dsp:nvSpPr>
      <dsp:spPr>
        <a:xfrm>
          <a:off x="5769169" y="1031152"/>
          <a:ext cx="1129689" cy="1034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Health</a:t>
          </a:r>
          <a:r>
            <a:rPr lang="en-US" sz="1700" kern="1200" dirty="0" smtClean="0"/>
            <a:t> </a:t>
          </a:r>
          <a:r>
            <a:rPr lang="en-US" sz="1700" kern="1200" dirty="0" smtClean="0">
              <a:solidFill>
                <a:schemeClr val="tx1"/>
              </a:solidFill>
            </a:rPr>
            <a:t>care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5934608" y="1182690"/>
        <a:ext cx="798811" cy="731693"/>
      </dsp:txXfrm>
    </dsp:sp>
    <dsp:sp modelId="{4643F8F2-7E3A-4941-AAF7-F8F83B8A99EF}">
      <dsp:nvSpPr>
        <dsp:cNvPr id="0" name=""/>
        <dsp:cNvSpPr/>
      </dsp:nvSpPr>
      <dsp:spPr>
        <a:xfrm>
          <a:off x="6883685" y="1031152"/>
          <a:ext cx="1694533" cy="1034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6883685" y="1031152"/>
        <a:ext cx="1694533" cy="1034769"/>
      </dsp:txXfrm>
    </dsp:sp>
    <dsp:sp modelId="{976FB44A-FCD4-4C88-B7B6-5EF8D2EEA1C7}">
      <dsp:nvSpPr>
        <dsp:cNvPr id="0" name=""/>
        <dsp:cNvSpPr/>
      </dsp:nvSpPr>
      <dsp:spPr>
        <a:xfrm>
          <a:off x="4627445" y="2420303"/>
          <a:ext cx="1076750" cy="10938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tx1"/>
              </a:solidFill>
            </a:rPr>
            <a:t>Access to Housing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4785131" y="2580499"/>
        <a:ext cx="761378" cy="773494"/>
      </dsp:txXfrm>
    </dsp:sp>
    <dsp:sp modelId="{8E808C9E-9D4F-4469-8A29-42AC9CC1F79A}">
      <dsp:nvSpPr>
        <dsp:cNvPr id="0" name=""/>
        <dsp:cNvSpPr/>
      </dsp:nvSpPr>
      <dsp:spPr>
        <a:xfrm>
          <a:off x="5755196" y="2420303"/>
          <a:ext cx="1615125" cy="1093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5755196" y="2420303"/>
        <a:ext cx="1615125" cy="1093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6AB6-40ED-465D-8045-FBBB0C386C13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34BD7-5DD2-432A-8F84-0E05342D6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6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Let’s get a </a:t>
            </a:r>
            <a:r>
              <a:rPr lang="en-US" b="1" baseline="0" dirty="0"/>
              <a:t>better picture of the general population and individuals with mental health disorders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What happens when we take a general prevalence rate and move it into the criminal justice system? (It goes up)…1 of every 6 people coming into the county jail are dealing with a serious mental illness (not just a mental health issue)- think about that- </a:t>
            </a:r>
            <a:r>
              <a:rPr lang="en-US" b="1" baseline="0" dirty="0"/>
              <a:t>what if 1 in 6 were coming in with a serious medical issue (heart problems)- we would do something to address it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81D3-8F0D-4BAC-8553-28522EDD6BD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6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8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19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981D3-8F0D-4BAC-8553-28522EDD6BD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23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 – I left</a:t>
            </a:r>
            <a:r>
              <a:rPr lang="en-US" baseline="0" dirty="0" smtClean="0"/>
              <a:t> this slide as a reminder to the audience.  I took out some text because it is included in slide 14. DW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32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Dan </a:t>
            </a:r>
            <a:r>
              <a:rPr lang="en-US" dirty="0" smtClean="0"/>
              <a:t>I switched slides 31` and 32 to end with solutions (not challenges).  When discussing challenges,</a:t>
            </a:r>
            <a:r>
              <a:rPr lang="en-US" baseline="0" dirty="0" smtClean="0"/>
              <a:t> can you address the challenges specific to jails vs prisons? DW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SAMHSA SOAR TA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5BE15-58A9-40F7-B37B-9BBD8EB8CAF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69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collaborative efforts to get to where we are now with the success, outcomes and approval rates require ongoing collaboration, communication and a team approach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09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200" dirty="0" smtClean="0"/>
              <a:t>In addition to our original program for the most seriously mentally ill funded by the ODMHSAS inside DOC Prisons, between the ODOC and the ODMHSAS, we’ve collaborated on 4 federal re-entry grants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08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Stress the importance of following the established time frames to get approval prior to release</a:t>
            </a:r>
          </a:p>
          <a:p>
            <a:r>
              <a:rPr lang="en-US" sz="1200" dirty="0" smtClean="0"/>
              <a:t>If an application is submitted over 120 days remaining for the inmate to serve, it is not a valid application and a new one must be done</a:t>
            </a:r>
          </a:p>
          <a:p>
            <a:r>
              <a:rPr lang="en-US" sz="1200" dirty="0" smtClean="0"/>
              <a:t>Having too little time and not getting the entire process done with a pre-approval can create many obstacles post release as well</a:t>
            </a:r>
          </a:p>
          <a:p>
            <a:r>
              <a:rPr lang="en-US" sz="1200" dirty="0" smtClean="0"/>
              <a:t>Timing is critical!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26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SAMHSA SOAR TA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5BE15-58A9-40F7-B37B-9BBD8EB8CA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44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Once the online application is done with accurate, clear information,  records are faxed to the local office closest to the prison facilities</a:t>
            </a:r>
          </a:p>
          <a:p>
            <a:r>
              <a:rPr lang="en-US" sz="1200" dirty="0" smtClean="0"/>
              <a:t>After the online application, the most important document to send with the records is the psych summary  </a:t>
            </a:r>
          </a:p>
          <a:p>
            <a:r>
              <a:rPr lang="en-US" sz="1200" dirty="0" smtClean="0"/>
              <a:t>The Psychologists at ODOC who prepare reports receive accolades in our annual multi-agency meeting with the Disability Determination Division Examiners and local SSA Managers on the quality of the psychological documentation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1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When all steps are followed, and</a:t>
            </a:r>
          </a:p>
          <a:p>
            <a:r>
              <a:rPr lang="en-US" sz="1200" dirty="0" smtClean="0"/>
              <a:t>The SOAR application submitted within the correct time frame, and,</a:t>
            </a:r>
          </a:p>
          <a:p>
            <a:r>
              <a:rPr lang="en-US" sz="1200" dirty="0" smtClean="0"/>
              <a:t>The online application is complete and accurate with the psych summary submitted to the local office at the same time,</a:t>
            </a:r>
          </a:p>
          <a:p>
            <a:r>
              <a:rPr lang="en-US" sz="1200" dirty="0" smtClean="0"/>
              <a:t>We’ve had approvals as quickly as 7 days from submission to approval!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Currently the last report on approval rate is 80%.  </a:t>
            </a:r>
          </a:p>
          <a:p>
            <a:r>
              <a:rPr lang="en-US" sz="1200" dirty="0" smtClean="0"/>
              <a:t>  Over the past 11 years, the approval  rate has been above 90%.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43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Each of our reentry staff that prepare and submit public benefit applications have been to the SOAR training. </a:t>
            </a:r>
          </a:p>
          <a:p>
            <a:r>
              <a:rPr lang="en-US" sz="1200" dirty="0" smtClean="0"/>
              <a:t>  Furthermore, mentoring and on-site training is done within the reentry staff to ensure consistent practices and each staff member is comfortable with this process before they do them on their own. 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SAMHSA SOAR TA Center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B5BE15-58A9-40F7-B37B-9BBD8EB8CAF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5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Be sure to mention that case managers might have an agency lead that uses OAT and helps supervise multiple case managers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these players are ambassadors</a:t>
            </a:r>
            <a:r>
              <a:rPr lang="en-US" baseline="0" dirty="0" smtClean="0"/>
              <a:t> for SOAR Initiative – united in ending homelessness for individuals with disabling conditions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EA04E-3C7C-4FBD-B92F-C69FC2C5EB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Communicate – Discuss what is</a:t>
            </a:r>
            <a:r>
              <a:rPr lang="en-US" baseline="0" dirty="0" smtClean="0"/>
              <a:t> currently being done to help offenders gain access to benefits; identify the barriers; Discuss the difficult topics (funding</a:t>
            </a:r>
            <a:r>
              <a:rPr lang="en-US" dirty="0" smtClean="0"/>
              <a:t>, resources, time)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Collaborate – Internally</a:t>
            </a:r>
            <a:r>
              <a:rPr lang="en-US" baseline="0" dirty="0" smtClean="0"/>
              <a:t> and outside the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Initiate – Start!  Consider a pilot.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3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134BD7-5DD2-432A-8F84-0E05342D61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05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40472"/>
            <a:ext cx="9144000" cy="803795"/>
          </a:xfrm>
          <a:prstGeom prst="rect">
            <a:avLst/>
          </a:prstGeom>
          <a:solidFill>
            <a:srgbClr val="A4A7AA">
              <a:alpha val="4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11094" y="1"/>
            <a:ext cx="8832906" cy="4125509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311094" cy="4125509"/>
          </a:xfrm>
          <a:prstGeom prst="rect">
            <a:avLst/>
          </a:prstGeom>
          <a:solidFill>
            <a:srgbClr val="CF35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6170" y="1955673"/>
            <a:ext cx="7317829" cy="1950035"/>
          </a:xfrm>
          <a:prstGeom prst="rect">
            <a:avLst/>
          </a:prstGeom>
          <a:solidFill>
            <a:srgbClr val="1C69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283204" y="170521"/>
            <a:ext cx="7676582" cy="4142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295AC9F-E362-4AF5-88B1-9D5E086D0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0606" y="4327232"/>
            <a:ext cx="2841625" cy="6191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Location of Presentation Date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EC75B8A7-8EEA-4F38-A82A-DBDE34A73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6171" y="1955672"/>
            <a:ext cx="7133614" cy="1950035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6705600" y="4294784"/>
            <a:ext cx="2254184" cy="695417"/>
            <a:chOff x="5991773" y="5731961"/>
            <a:chExt cx="2968012" cy="915633"/>
          </a:xfrm>
        </p:grpSpPr>
        <p:pic>
          <p:nvPicPr>
            <p:cNvPr id="16" name="Picture 15" descr="12652_SAMHSA_LogoRedesign_FINAL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5891367"/>
              <a:ext cx="1873185" cy="666470"/>
            </a:xfrm>
            <a:prstGeom prst="rect">
              <a:avLst/>
            </a:prstGeom>
          </p:spPr>
        </p:pic>
        <p:pic>
          <p:nvPicPr>
            <p:cNvPr id="18" name="Picture 17" descr="HHS-Logo-camera-ready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773" y="5731961"/>
              <a:ext cx="963363" cy="91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5982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47015"/>
            <a:ext cx="82296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C7371E86-DC47-4E56-B42C-F7C6629C7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7CF833B0-75C1-4D45-98F9-211F79DE9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xmlns="" id="{4C95A494-F140-4FCC-B3E7-9D84457415E7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457200" y="947015"/>
            <a:ext cx="6019800" cy="364760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871CABD9-2B2A-4BA2-9DB4-296F1FBE0A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197D3B14-2836-4373-815E-B723FCD8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D30EC90A-617D-436B-9C30-8145B7FFEF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5834298" y="1742121"/>
            <a:ext cx="3647609" cy="20573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6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CA1720-02F3-46D5-91D9-004D8178A80E}"/>
              </a:ext>
            </a:extLst>
          </p:cNvPr>
          <p:cNvSpPr txBox="1"/>
          <p:nvPr userDrawn="1"/>
        </p:nvSpPr>
        <p:spPr>
          <a:xfrm>
            <a:off x="457200" y="1001168"/>
            <a:ext cx="8229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SAMHSA’s mission is to reduce the impact of substance abuse and mental illness on America’s communities.</a:t>
            </a:r>
          </a:p>
          <a:p>
            <a:r>
              <a:rPr lang="en-US" sz="1800" dirty="0"/>
              <a:t>                  </a:t>
            </a:r>
          </a:p>
          <a:p>
            <a:pPr algn="ct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  <a:p>
            <a:pPr algn="ctr">
              <a:spcBef>
                <a:spcPts val="2400"/>
              </a:spcBef>
            </a:pPr>
            <a:r>
              <a:rPr lang="en-US" sz="4000" dirty="0"/>
              <a:t>www.samhsa.gov</a:t>
            </a:r>
          </a:p>
          <a:p>
            <a:pPr algn="ctr">
              <a:spcBef>
                <a:spcPts val="3000"/>
              </a:spcBef>
            </a:pPr>
            <a:r>
              <a:rPr lang="en-US" sz="2400" dirty="0"/>
              <a:t>1-877-SAMHSA-7 (1-877-726-4727) ● 1-800-487-4889 (TDD)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448F7EC-8EE8-4B66-800B-C5AA9FC41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A3A27E57-9852-43E2-9EA6-11925D42D1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xmlns="" id="{69091E6D-2812-48AA-839F-22FB3CC77F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928917"/>
            <a:ext cx="8229600" cy="120140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81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352EEC9-02E2-48DB-A273-82B78EE906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C9A0-9DF5-4D10-84C0-C0BF95472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A331B793-BE8A-4BA9-88D5-8F1DFC814B5F}" type="datetimeFigureOut">
              <a:rPr lang="en-US" smtClean="0">
                <a:solidFill>
                  <a:prstClr val="black"/>
                </a:solidFill>
              </a:rPr>
              <a:pPr/>
              <a:t>10/23/2018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19AD6-1BDA-4901-8AF4-2CFCABD33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6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276D0C5-BD74-4370-9773-A62403DD2E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4C5E774-5F22-4888-98E9-90EA4324C4ED}"/>
              </a:ext>
            </a:extLst>
          </p:cNvPr>
          <p:cNvSpPr/>
          <p:nvPr userDrawn="1"/>
        </p:nvSpPr>
        <p:spPr>
          <a:xfrm>
            <a:off x="0" y="575962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AF3FE-8A77-43BD-B05F-78C7989D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506" y="49354"/>
            <a:ext cx="8369294" cy="103130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5" name="Picture 4" descr="12652_SAMHSA_LogoRedesign_FINAL.png">
            <a:extLst>
              <a:ext uri="{FF2B5EF4-FFF2-40B4-BE49-F238E27FC236}">
                <a16:creationId xmlns:a16="http://schemas.microsoft.com/office/drawing/2014/main" xmlns="" id="{6184A836-FA95-4577-87E8-86556278AB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2B0D241-F52A-4FF0-A157-A93C4CAD02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200" y="1483043"/>
            <a:ext cx="8229600" cy="3111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7421E8F-DB3E-B84F-816B-26AFBF7EF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298D-8A1F-9A44-A101-3A0563C471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40803C-1731-BF40-A37A-765E62451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270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0FD215C-52F8-4DAA-AE53-820E0DA4A7A9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44C890-87C5-4AC6-97E4-AD9FAE94FC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7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229600" cy="36476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80ED1A56-7323-4FB6-8ACF-1DE99B8B8B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xmlns="" id="{BAA7C934-AF63-4AE4-9879-7DC885F5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C25D06C-5CC4-414F-B64F-A967EB8BC5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31B094D-1F11-4308-9A4E-9FF5E5E08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18493"/>
            <a:ext cx="7772400" cy="729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0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7015"/>
            <a:ext cx="4038600" cy="36476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C8D6310A-7476-4D83-A7F8-71D8505B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3A87C2D1-50D6-4300-B47B-7C1BC33B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78132"/>
            <a:ext cx="4040188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4701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478132"/>
            <a:ext cx="4041775" cy="31164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3EB952FD-FA34-4FAC-AD3E-52F5D8CA5B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DCB6E4B7-FABE-4EA9-97E1-AC8EC525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75A6BCC9-8AF3-4028-BDF8-D4FFB58A4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575962"/>
            <a:ext cx="9143999" cy="4018661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BD372029-2B7F-4130-AA67-E3A2F3122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A7004BCD-CA72-4E23-A58E-023F89FC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9373ACC5-6994-4CCF-B016-26E3D6DF37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30FC439E-EC0C-416F-AFD3-E2FED651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6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8879"/>
            <a:ext cx="5111750" cy="40457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2837435A-0FF2-45C8-BAA9-9C75CFB14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4C20E-0421-4C19-AFD4-9AFD0F521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2" y="548877"/>
            <a:ext cx="3008313" cy="527448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D6C90FEF-E2AF-482E-AD92-627AFBAA3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75962"/>
            <a:ext cx="5486400" cy="2969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2DCA2A82-5757-4589-A8F1-756A5B05A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91BB1EF4-1C2D-4723-B7CA-A37E34C60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1891C077-91FC-4346-AA9E-C95AFD8AE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92288" y="3545681"/>
            <a:ext cx="5486400" cy="47982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endParaRPr lang="en-US" dirty="0"/>
          </a:p>
        </p:txBody>
      </p:sp>
      <p:pic>
        <p:nvPicPr>
          <p:cNvPr id="8" name="Picture 7" descr="12652_SAMHSA_LogoRedesign_FIN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236" y="4705093"/>
            <a:ext cx="1071567" cy="3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4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B5F6C3-8B6C-4289-BEA1-1A38722F26C3}"/>
              </a:ext>
            </a:extLst>
          </p:cNvPr>
          <p:cNvSpPr/>
          <p:nvPr userDrawn="1"/>
        </p:nvSpPr>
        <p:spPr>
          <a:xfrm>
            <a:off x="0" y="1"/>
            <a:ext cx="9144000" cy="575961"/>
          </a:xfrm>
          <a:prstGeom prst="rect">
            <a:avLst/>
          </a:prstGeom>
          <a:solidFill>
            <a:srgbClr val="1E3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015"/>
            <a:ext cx="8229600" cy="364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1">
            <a:extLst>
              <a:ext uri="{FF2B5EF4-FFF2-40B4-BE49-F238E27FC236}">
                <a16:creationId xmlns:a16="http://schemas.microsoft.com/office/drawing/2014/main" xmlns="" id="{84602F99-6103-4EBF-AE89-8A61156EE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D4089-40B5-457D-927F-16367A53BB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>
            <a:extLst>
              <a:ext uri="{FF2B5EF4-FFF2-40B4-BE49-F238E27FC236}">
                <a16:creationId xmlns:a16="http://schemas.microsoft.com/office/drawing/2014/main" xmlns="" id="{E3425392-73D7-48C7-BDE5-6DF4A56A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792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js.gov/content/pub/pdf/cpus16.pdf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vera.org/publications/incarcerations-front-door-the-misuse-of-jails-in-americ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s.psychiatryonline.org/doi/10.1176/appi.ps.56.7.816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cja.org/lwdcms/doc-view.php?module=reports&amp;module_id=1425&amp;doc_name=doc" TargetMode="Externa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836121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oarworks.prainc.com/topics/criminal-justi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dware@prainc.com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813" y="170520"/>
            <a:ext cx="8403974" cy="1524055"/>
          </a:xfrm>
        </p:spPr>
        <p:txBody>
          <a:bodyPr>
            <a:noAutofit/>
          </a:bodyPr>
          <a:lstStyle/>
          <a:p>
            <a:r>
              <a:rPr lang="en-US" sz="2800" dirty="0" smtClean="0"/>
              <a:t>SSI/SSDI Outreach, Access, and Recovery (SOAR): </a:t>
            </a:r>
            <a:br>
              <a:rPr lang="en-US" sz="2800" dirty="0" smtClean="0"/>
            </a:br>
            <a:r>
              <a:rPr lang="en-US" sz="2800" dirty="0" smtClean="0"/>
              <a:t>A </a:t>
            </a:r>
            <a:r>
              <a:rPr lang="en-US" sz="2800" dirty="0"/>
              <a:t>Reentry Tool for Individuals Involved in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Criminal </a:t>
            </a:r>
            <a:r>
              <a:rPr lang="en-US" sz="2800" dirty="0"/>
              <a:t>Justice </a:t>
            </a:r>
            <a:r>
              <a:rPr lang="en-US" sz="2800" dirty="0" smtClean="0"/>
              <a:t>System</a:t>
            </a:r>
            <a:r>
              <a:rPr lang="en-US" sz="2500" dirty="0">
                <a:solidFill>
                  <a:prstClr val="white"/>
                </a:solidFill>
              </a:rPr>
              <a:t/>
            </a:r>
            <a:br>
              <a:rPr lang="en-US" sz="2500" dirty="0">
                <a:solidFill>
                  <a:prstClr val="white"/>
                </a:solidFill>
              </a:rPr>
            </a:br>
            <a:endParaRPr lang="en-US" sz="25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Presented by </a:t>
            </a:r>
            <a:r>
              <a:rPr lang="en-US" sz="2400" dirty="0" smtClean="0"/>
              <a:t>the Substance Abuse and Mental Health Services Administration (SAMHSA) </a:t>
            </a:r>
          </a:p>
          <a:p>
            <a:r>
              <a:rPr lang="en-US" sz="2400" dirty="0" smtClean="0"/>
              <a:t>SOAR Technical Assistance (TA) Center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Partnership </a:t>
            </a:r>
            <a:r>
              <a:rPr lang="en-US" sz="2400" dirty="0"/>
              <a:t>with </a:t>
            </a:r>
            <a:r>
              <a:rPr lang="en-US" sz="2400" dirty="0" smtClean="0"/>
              <a:t>the SAMHSA GAINS </a:t>
            </a:r>
            <a:r>
              <a:rPr lang="en-US" sz="2400" dirty="0"/>
              <a:t>Center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dirty="0" smtClean="0"/>
              <a:t>U.S</a:t>
            </a:r>
            <a:r>
              <a:rPr lang="en-US" dirty="0"/>
              <a:t>.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19AD6-1BDA-4901-8AF4-2CFCABD332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Receiving Benefits: Supplemental Security Income (SSI)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54291" y="3688564"/>
            <a:ext cx="6975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altLang="en-US" dirty="0"/>
              <a:t>*As a general rule, reapplication can be made 30 days prior to expected release date but benefits cannot begin until release. With a pre-release agreement, this time can be extended to 120 days prior to release.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3" y="756763"/>
            <a:ext cx="1680210" cy="50063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64405"/>
              </p:ext>
            </p:extLst>
          </p:nvPr>
        </p:nvGraphicFramePr>
        <p:xfrm>
          <a:off x="609599" y="1535672"/>
          <a:ext cx="787997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423"/>
                <a:gridCol w="2171350"/>
                <a:gridCol w="2921205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Incarceration</a:t>
                      </a:r>
                      <a:r>
                        <a:rPr lang="en-US" sz="1800" baseline="0" dirty="0" smtClean="0"/>
                        <a:t> Time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Effect on Benefits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 Needed</a:t>
                      </a:r>
                      <a:r>
                        <a:rPr lang="en-US" sz="1800" baseline="0" dirty="0" smtClean="0"/>
                        <a:t> Upon Release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&lt; 1 full calendar</a:t>
                      </a:r>
                      <a:r>
                        <a:rPr lang="en-US" sz="1800" baseline="0" dirty="0" smtClean="0"/>
                        <a:t> month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 effect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N/A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- 12 </a:t>
                      </a:r>
                    </a:p>
                    <a:p>
                      <a:pPr algn="ctr"/>
                      <a:r>
                        <a:rPr lang="en-US" sz="1800" dirty="0" smtClean="0"/>
                        <a:t>calendar</a:t>
                      </a:r>
                      <a:r>
                        <a:rPr lang="en-US" sz="1800" baseline="0" dirty="0" smtClean="0"/>
                        <a:t> months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Suspended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Can be reinstated upon</a:t>
                      </a:r>
                      <a:r>
                        <a:rPr lang="en-US" sz="1800" baseline="0" dirty="0" smtClean="0"/>
                        <a:t> release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12+ consecutive </a:t>
                      </a:r>
                      <a:r>
                        <a:rPr lang="en-US" sz="1800" baseline="0" dirty="0" smtClean="0"/>
                        <a:t>calendar months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Terminated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Must reapply*</a:t>
                      </a:r>
                      <a:endParaRPr lang="en-US" sz="1800" dirty="0" smtClean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Receiving Benefits: Social Security Disability Insurance (SSDI)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610"/>
              </p:ext>
            </p:extLst>
          </p:nvPr>
        </p:nvGraphicFramePr>
        <p:xfrm>
          <a:off x="457200" y="1285542"/>
          <a:ext cx="8166847" cy="2111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916"/>
                <a:gridCol w="2246255"/>
                <a:gridCol w="3034676"/>
              </a:tblGrid>
              <a:tr h="569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Incarceration Time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Effect on Benefits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Action Needed Upon Release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617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        &lt; 30 days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No effect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N/A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  <a:tr h="925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          </a:t>
                      </a:r>
                      <a:r>
                        <a:rPr lang="en-US" sz="1800" dirty="0" smtClean="0">
                          <a:effectLst/>
                        </a:rPr>
                        <a:t>&gt; 30 days*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*convicted and confined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Suspended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Can be reinstated upon release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850" y="211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3" y="756763"/>
            <a:ext cx="1680210" cy="500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385" y="3396413"/>
            <a:ext cx="708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*Recipients are eligible to continue receiving their benefits until they are convicted of a criminal offense and confined to a penal institution for more than 30 continuous days. </a:t>
            </a:r>
          </a:p>
        </p:txBody>
      </p:sp>
    </p:spTree>
    <p:extLst>
      <p:ext uri="{BB962C8B-B14F-4D97-AF65-F5344CB8AC3E}">
        <p14:creationId xmlns:p14="http://schemas.microsoft.com/office/powerpoint/2010/main" val="426755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4" y="947738"/>
            <a:ext cx="2430991" cy="364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Makes SOAR Unique?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843696" y="798684"/>
            <a:ext cx="2488283" cy="972870"/>
          </a:xfrm>
          <a:prstGeom prst="wedgeRoundRectCallout">
            <a:avLst>
              <a:gd name="adj1" fmla="val 29064"/>
              <a:gd name="adj2" fmla="val 710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/>
            <a:r>
              <a:rPr lang="en-US" dirty="0">
                <a:solidFill>
                  <a:srgbClr val="2683C6">
                    <a:lumMod val="75000"/>
                  </a:srgbClr>
                </a:solidFill>
              </a:rPr>
              <a:t>SOAR-trained case workers are the heroes!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66" y="1923449"/>
            <a:ext cx="1114424" cy="267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0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SOAR Leadership Structure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" b="23448"/>
          <a:stretch/>
        </p:blipFill>
        <p:spPr>
          <a:xfrm>
            <a:off x="62500" y="776308"/>
            <a:ext cx="8879306" cy="3181690"/>
          </a:xfrm>
        </p:spPr>
      </p:pic>
      <p:sp>
        <p:nvSpPr>
          <p:cNvPr id="3" name="TextBox 2"/>
          <p:cNvSpPr txBox="1"/>
          <p:nvPr/>
        </p:nvSpPr>
        <p:spPr>
          <a:xfrm>
            <a:off x="317506" y="4210195"/>
            <a:ext cx="5168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*OAT: Online Application Tracking Program</a:t>
            </a:r>
          </a:p>
          <a:p>
            <a:r>
              <a:rPr lang="en-US" sz="1100" dirty="0" smtClean="0"/>
              <a:t>*SSA: Social Security Administration</a:t>
            </a:r>
          </a:p>
          <a:p>
            <a:r>
              <a:rPr lang="en-US" sz="1100" dirty="0" smtClean="0"/>
              <a:t>*DDS: Disability Determination Services</a:t>
            </a:r>
          </a:p>
          <a:p>
            <a:r>
              <a:rPr lang="en-US" sz="1100" dirty="0" smtClean="0"/>
              <a:t>*TA: Technical Assistance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504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Oh, the support you will receive!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59" y="821802"/>
            <a:ext cx="6383600" cy="3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79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2018 National SOAR Outcomes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126940" y="4358160"/>
            <a:ext cx="6717178" cy="6829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*As compared to a 29% approval rate for all SSI/SSDI applicants nationwide</a:t>
            </a:r>
          </a:p>
          <a:p>
            <a:r>
              <a:rPr lang="en-US" i="1" dirty="0"/>
              <a:t>SSI Annual Statistical Report, </a:t>
            </a:r>
            <a:r>
              <a:rPr lang="en-US" i="1" dirty="0" smtClean="0"/>
              <a:t>2017. </a:t>
            </a:r>
            <a:r>
              <a:rPr lang="en-US" i="1" dirty="0"/>
              <a:t>Table 70. SSA Pub. No. 13-11827. Washington, D.C.: SSA, </a:t>
            </a:r>
            <a:r>
              <a:rPr lang="en-US" i="1" dirty="0" smtClean="0"/>
              <a:t>September 2018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40" y="654659"/>
            <a:ext cx="6750426" cy="35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SOAR Criminal Justice Outcomes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127750" cy="2496671"/>
          </a:xfrm>
          <a:prstGeom prst="rect">
            <a:avLst/>
          </a:prstGeom>
        </p:spPr>
      </p:pic>
      <p:sp>
        <p:nvSpPr>
          <p:cNvPr id="5" name="Text Placeholder 7"/>
          <p:cNvSpPr txBox="1">
            <a:spLocks/>
          </p:cNvSpPr>
          <p:nvPr/>
        </p:nvSpPr>
        <p:spPr>
          <a:xfrm>
            <a:off x="941916" y="4150122"/>
            <a:ext cx="7158318" cy="754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 smtClean="0"/>
              <a:t>*Data accessed from the SOAR </a:t>
            </a:r>
            <a:r>
              <a:rPr lang="en-US" sz="1800" i="1" smtClean="0"/>
              <a:t>Online Application (OAT) tracking system on August 1, 2018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2966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17506" y="803094"/>
            <a:ext cx="3068841" cy="4101092"/>
          </a:xfrm>
        </p:spPr>
        <p:txBody>
          <a:bodyPr>
            <a:noAutofit/>
          </a:bodyPr>
          <a:lstStyle/>
          <a:p>
            <a:pPr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Income: Reduces </a:t>
            </a:r>
            <a:r>
              <a:rPr lang="en-US" sz="1800" dirty="0"/>
              <a:t>state </a:t>
            </a:r>
            <a:r>
              <a:rPr lang="en-US" sz="1800" dirty="0" smtClean="0"/>
              <a:t>costs</a:t>
            </a:r>
            <a:endParaRPr lang="en-US" sz="1800" dirty="0"/>
          </a:p>
          <a:p>
            <a:pPr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800" dirty="0" smtClean="0"/>
              <a:t>Insurance: Healthier individuals; healthier communities</a:t>
            </a:r>
          </a:p>
          <a:p>
            <a:pPr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800" dirty="0" smtClean="0"/>
              <a:t>Access to housing: Becoming a paying customer</a:t>
            </a:r>
          </a:p>
          <a:p>
            <a:pPr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800" dirty="0" smtClean="0"/>
              <a:t>Integration </a:t>
            </a:r>
            <a:r>
              <a:rPr lang="en-US" sz="1800" dirty="0"/>
              <a:t>into </a:t>
            </a:r>
            <a:r>
              <a:rPr lang="en-US" sz="1800" dirty="0" smtClean="0"/>
              <a:t>community</a:t>
            </a:r>
          </a:p>
          <a:p>
            <a:pPr lvl="1" indent="-34290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charset="2"/>
              <a:buChar char="§"/>
            </a:pPr>
            <a:r>
              <a:rPr lang="en-US" sz="1800" dirty="0" smtClean="0"/>
              <a:t>Decrease </a:t>
            </a:r>
            <a:r>
              <a:rPr lang="en-US" sz="1800" dirty="0"/>
              <a:t>in incarcerations and hospitalizations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SSI/SSDI Promotes Post Release Success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456" y="803093"/>
            <a:ext cx="4120023" cy="353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Slide Number Placeholder 3"/>
          <p:cNvSpPr txBox="1">
            <a:spLocks/>
          </p:cNvSpPr>
          <p:nvPr/>
        </p:nvSpPr>
        <p:spPr>
          <a:xfrm>
            <a:off x="45720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AE013E-EBCF-EF47-A38F-9791DE04A68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7AB18C2-295C-483A-97B2-32B9ED8F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47016"/>
            <a:ext cx="5572125" cy="364760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The areas of criminal justice, behavioral health, and homelessness share the </a:t>
            </a:r>
            <a:br>
              <a:rPr lang="en-US" sz="3000" dirty="0"/>
            </a:br>
            <a:r>
              <a:rPr lang="en-US" sz="3000" dirty="0"/>
              <a:t>same clientele</a:t>
            </a:r>
          </a:p>
          <a:p>
            <a:r>
              <a:rPr lang="en-US" sz="3000" dirty="0"/>
              <a:t>No single program can address </a:t>
            </a:r>
            <a:br>
              <a:rPr lang="en-US" sz="3000" dirty="0"/>
            </a:br>
            <a:r>
              <a:rPr lang="en-US" sz="3000" dirty="0"/>
              <a:t>every need </a:t>
            </a:r>
          </a:p>
          <a:p>
            <a:r>
              <a:rPr lang="en-US" sz="3000" dirty="0"/>
              <a:t>Collaboration is key to successful </a:t>
            </a:r>
            <a:br>
              <a:rPr lang="en-US" sz="3000" dirty="0"/>
            </a:br>
            <a:r>
              <a:rPr lang="en-US" sz="3000" dirty="0"/>
              <a:t>reentry </a:t>
            </a:r>
            <a:endParaRPr lang="en-US" dirty="0"/>
          </a:p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="" xmlns:a16="http://schemas.microsoft.com/office/drawing/2014/main" id="{2C82BCF4-8866-42AB-BC34-BAB2F84A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Collaborations</a:t>
            </a:r>
          </a:p>
        </p:txBody>
      </p:sp>
      <p:pic>
        <p:nvPicPr>
          <p:cNvPr id="2050" name="Picture 2" descr="Image courtesy of Pedagoo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6372" y="1164772"/>
            <a:ext cx="3487628" cy="303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7200" y="4767263"/>
            <a:ext cx="2057400" cy="273844"/>
          </a:xfrm>
        </p:spPr>
        <p:txBody>
          <a:bodyPr/>
          <a:lstStyle/>
          <a:p>
            <a:fld id="{0FC4CF15-206A-4649-B87C-F655AAED9104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t>18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9869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7505" y="49354"/>
            <a:ext cx="8530659" cy="474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SOAR Implementation in Criminal </a:t>
            </a:r>
            <a:r>
              <a:rPr lang="en-US" smtClean="0"/>
              <a:t>Justice Settings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r="856" b="813"/>
          <a:stretch/>
        </p:blipFill>
        <p:spPr>
          <a:xfrm>
            <a:off x="0" y="524111"/>
            <a:ext cx="9144000" cy="37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4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E0FD02B-13D1-415F-8BBB-EB16947BA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5C2B9-49B5-4726-B6B1-BB1D4F6AA19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DAA72BF-7105-4AD1-8AF3-2971C963F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9" y="49354"/>
            <a:ext cx="8369294" cy="474757"/>
          </a:xfrm>
        </p:spPr>
        <p:txBody>
          <a:bodyPr>
            <a:no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17506" y="830317"/>
            <a:ext cx="85809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/>
              <a:t>The views, opinions, and content expressed </a:t>
            </a:r>
            <a:br>
              <a:rPr lang="en-US" sz="3200" i="1" dirty="0"/>
            </a:br>
            <a:r>
              <a:rPr lang="en-US" sz="3200" i="1" dirty="0"/>
              <a:t>in this presentation do not necessarily reflect </a:t>
            </a:r>
            <a:br>
              <a:rPr lang="en-US" sz="3200" i="1" dirty="0"/>
            </a:br>
            <a:r>
              <a:rPr lang="en-US" sz="3200" i="1" dirty="0"/>
              <a:t>the views, opinions, or policies of the </a:t>
            </a:r>
            <a:br>
              <a:rPr lang="en-US" sz="3200" i="1" dirty="0"/>
            </a:br>
            <a:r>
              <a:rPr lang="en-US" sz="3200" i="1" dirty="0"/>
              <a:t>Center for Mental Health Services (CMHS), the Substance Abuse and Mental Health Services Administration (SAMHSA), or the U.S. Department of Health and Human Services (HHS).</a:t>
            </a:r>
          </a:p>
        </p:txBody>
      </p:sp>
    </p:spTree>
    <p:extLst>
      <p:ext uri="{BB962C8B-B14F-4D97-AF65-F5344CB8AC3E}">
        <p14:creationId xmlns:p14="http://schemas.microsoft.com/office/powerpoint/2010/main" val="20490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Start a SOAR Initiative in CJ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936171"/>
            <a:ext cx="7113814" cy="36584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Identify the need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Prepare a proposal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Use outcomes to gain leverage for funding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Work with SSA and DDS on pre-release agreement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Communicate, Collaborate, Initiate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46" y="665590"/>
            <a:ext cx="2870854" cy="222300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2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611" y="102742"/>
            <a:ext cx="8581742" cy="177088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SOAR Implementation in Criminal Justice Settings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Dan Abreu</a:t>
            </a:r>
            <a:endParaRPr lang="en-US" dirty="0"/>
          </a:p>
          <a:p>
            <a:r>
              <a:rPr lang="en-US" dirty="0" smtClean="0"/>
              <a:t>Senior Project Associate</a:t>
            </a:r>
          </a:p>
          <a:p>
            <a:r>
              <a:rPr lang="en-US" dirty="0" smtClean="0"/>
              <a:t>SAMHSA GAINS Center</a:t>
            </a:r>
          </a:p>
          <a:p>
            <a:r>
              <a:rPr lang="en-US" dirty="0" smtClean="0"/>
              <a:t>Policy Research Associates, Inc.</a:t>
            </a:r>
            <a:endParaRPr lang="en-US" dirty="0"/>
          </a:p>
          <a:p>
            <a:r>
              <a:rPr lang="en-US" dirty="0"/>
              <a:t>Substance Abuse and Mental Health Services Administration</a:t>
            </a:r>
          </a:p>
          <a:p>
            <a:r>
              <a:rPr lang="en-US" dirty="0"/>
              <a:t>U.S. Department of Health and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951"/>
          <a:stretch/>
        </p:blipFill>
        <p:spPr>
          <a:xfrm>
            <a:off x="5055110" y="702901"/>
            <a:ext cx="3892947" cy="3545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448" y="-23128"/>
            <a:ext cx="691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200" b="1" dirty="0">
                <a:solidFill>
                  <a:schemeClr val="bg1"/>
                </a:solidFill>
              </a:rPr>
              <a:t>The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7053" y="986063"/>
            <a:ext cx="1328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CC0000"/>
                </a:solidFill>
              </a:rPr>
              <a:t>1.9 MILLION in jail or prison</a:t>
            </a:r>
          </a:p>
        </p:txBody>
      </p:sp>
      <p:sp>
        <p:nvSpPr>
          <p:cNvPr id="9" name="Left Arrow 8"/>
          <p:cNvSpPr/>
          <p:nvPr/>
        </p:nvSpPr>
        <p:spPr>
          <a:xfrm>
            <a:off x="3829333" y="3092828"/>
            <a:ext cx="803672" cy="3090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endParaRPr lang="en-US" sz="1350">
              <a:solidFill>
                <a:srgbClr val="CC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CABD53-48D2-4931-BA98-020EB242F4CA}"/>
              </a:ext>
            </a:extLst>
          </p:cNvPr>
          <p:cNvSpPr txBox="1"/>
          <p:nvPr/>
        </p:nvSpPr>
        <p:spPr>
          <a:xfrm>
            <a:off x="5055111" y="4247959"/>
            <a:ext cx="2653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100" dirty="0">
                <a:solidFill>
                  <a:prstClr val="black"/>
                </a:solidFill>
                <a:hlinkClick r:id="rId4"/>
              </a:rPr>
              <a:t>Subramainian, R., Delaney, R., Roberts, S., Fishman, N., &amp; McGarry, P. (2015). </a:t>
            </a:r>
            <a:r>
              <a:rPr lang="en-US" sz="1100" i="1" dirty="0">
                <a:solidFill>
                  <a:prstClr val="black"/>
                </a:solidFill>
                <a:hlinkClick r:id="rId4"/>
              </a:rPr>
              <a:t>Incarceration's front door: The misuse of jails in America. </a:t>
            </a:r>
            <a:r>
              <a:rPr lang="en-US" sz="1100" dirty="0">
                <a:solidFill>
                  <a:prstClr val="black"/>
                </a:solidFill>
                <a:hlinkClick r:id="rId4"/>
              </a:rPr>
              <a:t>New York: Vera Institute.</a:t>
            </a:r>
            <a:endParaRPr lang="en-US" sz="1100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5F89B8-0D9D-4E76-ABF0-4C67E7D1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48" y="628218"/>
            <a:ext cx="3134781" cy="37659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3108F6-78BB-49C7-877A-EE4273F276B2}"/>
              </a:ext>
            </a:extLst>
          </p:cNvPr>
          <p:cNvSpPr/>
          <p:nvPr/>
        </p:nvSpPr>
        <p:spPr>
          <a:xfrm>
            <a:off x="272448" y="4394153"/>
            <a:ext cx="3780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200" dirty="0" err="1">
                <a:solidFill>
                  <a:prstClr val="black"/>
                </a:solidFill>
                <a:hlinkClick r:id="rId6"/>
              </a:rPr>
              <a:t>Kabele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, D., &amp; </a:t>
            </a:r>
            <a:r>
              <a:rPr lang="en-US" sz="1200" dirty="0" err="1">
                <a:solidFill>
                  <a:prstClr val="black"/>
                </a:solidFill>
                <a:hlinkClick r:id="rId6"/>
              </a:rPr>
              <a:t>Cowhig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, M. (2018). </a:t>
            </a:r>
            <a:r>
              <a:rPr lang="en-US" sz="1200" i="1" dirty="0">
                <a:solidFill>
                  <a:prstClr val="black"/>
                </a:solidFill>
                <a:hlinkClick r:id="rId6"/>
              </a:rPr>
              <a:t>Correctional populations in the United States, 2016.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 Washington, DC: Bureau of Justice Statistics.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FC9A0-9DF5-4D10-84C0-C0BF95472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417405"/>
              </p:ext>
            </p:extLst>
          </p:nvPr>
        </p:nvGraphicFramePr>
        <p:xfrm>
          <a:off x="239006" y="677249"/>
          <a:ext cx="7284916" cy="3701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260"/>
                <a:gridCol w="1798612"/>
                <a:gridCol w="1647044"/>
              </a:tblGrid>
              <a:tr h="57270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Ever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had a chronic condition/disease?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State and federal prisoners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General population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711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Chronic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</a:rPr>
                        <a:t> Condition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43.9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High</a:t>
                      </a:r>
                      <a:r>
                        <a:rPr lang="en-US" sz="1700" baseline="0" dirty="0" smtClean="0"/>
                        <a:t> Blood pressure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30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18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Diabetes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 9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   6.5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Heart related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9.8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2.9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Infectious</a:t>
                      </a:r>
                      <a:r>
                        <a:rPr lang="en-US" sz="1700" b="1" baseline="0" dirty="0" smtClean="0">
                          <a:solidFill>
                            <a:schemeClr val="bg1"/>
                          </a:solidFill>
                        </a:rPr>
                        <a:t> Disease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>
                          <a:solidFill>
                            <a:schemeClr val="bg1"/>
                          </a:solidFill>
                        </a:rPr>
                        <a:t>4.8</a:t>
                      </a:r>
                      <a:endParaRPr lang="en-US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Hepatitis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10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1.1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Tuberculosis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6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.5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  <a:tr h="390054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HIV/AIDS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1.3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.4</a:t>
                      </a:r>
                      <a:endParaRPr lang="en-US" sz="17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9006" y="4382148"/>
            <a:ext cx="639638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Maruschak</a:t>
            </a:r>
            <a:r>
              <a:rPr lang="en-US" sz="1350" dirty="0">
                <a:solidFill>
                  <a:prstClr val="black"/>
                </a:solidFill>
              </a:rPr>
              <a:t>, L.M. </a:t>
            </a:r>
            <a:r>
              <a:rPr lang="en-US" sz="1350" dirty="0" err="1">
                <a:solidFill>
                  <a:prstClr val="black"/>
                </a:solidFill>
              </a:rPr>
              <a:t>Berzofsky</a:t>
            </a:r>
            <a:r>
              <a:rPr lang="en-US" sz="1350" dirty="0">
                <a:solidFill>
                  <a:prstClr val="black"/>
                </a:solidFill>
              </a:rPr>
              <a:t>, M., </a:t>
            </a:r>
            <a:r>
              <a:rPr lang="en-US" sz="1350" dirty="0" err="1">
                <a:solidFill>
                  <a:prstClr val="black"/>
                </a:solidFill>
              </a:rPr>
              <a:t>Unangst</a:t>
            </a:r>
            <a:r>
              <a:rPr lang="en-US" sz="1350" dirty="0">
                <a:solidFill>
                  <a:prstClr val="black"/>
                </a:solidFill>
              </a:rPr>
              <a:t>, J. (2016). Medical Problems of State and Federal Prisoners and Jail Inmates, 2011–12. Washington, DC: Bureau of Justice Statistics.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94782" y="0"/>
            <a:ext cx="7154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200" b="1" dirty="0">
                <a:solidFill>
                  <a:schemeClr val="bg1"/>
                </a:solidFill>
              </a:rPr>
              <a:t>Medical Problems of State Prisoners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FC9A0-9DF5-4D10-84C0-C0BF95472D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70" y="3366279"/>
            <a:ext cx="1303741" cy="108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Jails and Mental Disorders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5" y="757357"/>
            <a:ext cx="2401156" cy="34282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273961" y="1975504"/>
            <a:ext cx="1411379" cy="249662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1328" y="2841557"/>
            <a:ext cx="1697908" cy="245994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4548" y="1924201"/>
            <a:ext cx="1503915" cy="2080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454" y="1014392"/>
            <a:ext cx="2104275" cy="300439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432516" y="1165082"/>
            <a:ext cx="0" cy="25605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684" y="1003305"/>
            <a:ext cx="2056631" cy="2936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4F1364C-23B0-4913-ABD8-DBD3E323CF5E}"/>
              </a:ext>
            </a:extLst>
          </p:cNvPr>
          <p:cNvSpPr/>
          <p:nvPr/>
        </p:nvSpPr>
        <p:spPr>
          <a:xfrm>
            <a:off x="457200" y="4120932"/>
            <a:ext cx="767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linkClick r:id="rId6"/>
              </a:rPr>
              <a:t>Steadman, H. J., Scott, J. E., </a:t>
            </a:r>
            <a:r>
              <a:rPr lang="en-US" dirty="0" err="1">
                <a:solidFill>
                  <a:srgbClr val="000000"/>
                </a:solidFill>
                <a:hlinkClick r:id="rId6"/>
              </a:rPr>
              <a:t>Osher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, F., et al. (2005). Validation of the Brief Jail Mental Health Screen. </a:t>
            </a:r>
            <a:r>
              <a:rPr lang="en-US" i="1" dirty="0">
                <a:solidFill>
                  <a:srgbClr val="000000"/>
                </a:solidFill>
                <a:hlinkClick r:id="rId6"/>
              </a:rPr>
              <a:t>Psychiatric Services,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 56: 816–822.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0549"/>
            <a:ext cx="8674815" cy="566650"/>
          </a:xfrm>
        </p:spPr>
        <p:txBody>
          <a:bodyPr anchor="t">
            <a:noAutofit/>
          </a:bodyPr>
          <a:lstStyle/>
          <a:p>
            <a:r>
              <a:rPr lang="en-US" dirty="0"/>
              <a:t> Diversion of People with Serious Mental </a:t>
            </a:r>
            <a:r>
              <a:rPr lang="en-US" dirty="0" smtClean="0"/>
              <a:t>Illness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61282"/>
              </p:ext>
            </p:extLst>
          </p:nvPr>
        </p:nvGraphicFramePr>
        <p:xfrm>
          <a:off x="876657" y="1575386"/>
          <a:ext cx="7226300" cy="3157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4191000"/>
            <a:ext cx="62103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Policy Research Associates, Inc. (2012). Evaluation of the CMHS Targeted Capacity Expansion for Jail Diversion Programs: Final Report. Delmar, NY: Author.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876077"/>
            <a:ext cx="781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 Rates of Physical and Sexual Abuse</a:t>
            </a:r>
          </a:p>
        </p:txBody>
      </p:sp>
    </p:spTree>
    <p:extLst>
      <p:ext uri="{BB962C8B-B14F-4D97-AF65-F5344CB8AC3E}">
        <p14:creationId xmlns:p14="http://schemas.microsoft.com/office/powerpoint/2010/main" val="18466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546" y="41708"/>
            <a:ext cx="8609503" cy="574741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dirty="0" smtClean="0"/>
              <a:t>Differences with Serious Mental illness (SMI)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36546" y="1246898"/>
            <a:ext cx="8486454" cy="285710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/>
              <a:t>More </a:t>
            </a:r>
            <a:r>
              <a:rPr lang="en-US" sz="2400" dirty="0"/>
              <a:t>likely to </a:t>
            </a:r>
            <a:r>
              <a:rPr lang="en-US" sz="2400" dirty="0" smtClean="0"/>
              <a:t>experience homelessness</a:t>
            </a:r>
            <a:endParaRPr lang="en-US" sz="24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/>
              <a:t>More likely to have co-occurring disorders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/>
              <a:t>Use a greater variety of services (</a:t>
            </a:r>
            <a:r>
              <a:rPr lang="en-US" sz="2400" dirty="0" smtClean="0"/>
              <a:t>higher </a:t>
            </a:r>
            <a:r>
              <a:rPr lang="en-US" sz="2400" dirty="0"/>
              <a:t>cost)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/>
              <a:t>More likely to have disciplinary problems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/>
              <a:t>More likely to be unemployed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More psychological impairment (</a:t>
            </a:r>
            <a:r>
              <a:rPr lang="en-US" sz="2400" dirty="0" smtClean="0"/>
              <a:t>incl. extensive </a:t>
            </a:r>
            <a:r>
              <a:rPr lang="en-US" sz="2400" dirty="0"/>
              <a:t>trauma histories) (1)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Longer </a:t>
            </a:r>
            <a:r>
              <a:rPr lang="en-US" sz="2400" dirty="0"/>
              <a:t>Length of </a:t>
            </a:r>
            <a:r>
              <a:rPr lang="en-US" sz="2400" dirty="0" smtClean="0"/>
              <a:t>Stay </a:t>
            </a:r>
            <a:r>
              <a:rPr lang="en-US" sz="2400" dirty="0"/>
              <a:t>(2)</a:t>
            </a:r>
            <a:endParaRPr lang="en-US" sz="1350" dirty="0"/>
          </a:p>
          <a:p>
            <a:pPr eaLnBrk="1" hangingPunct="1">
              <a:buFont typeface="Wingdings" pitchFamily="2" charset="2"/>
              <a:buChar char="§"/>
            </a:pPr>
            <a:endParaRPr lang="en-US" sz="1350" dirty="0"/>
          </a:p>
          <a:p>
            <a:pPr eaLnBrk="1" hangingPunct="1">
              <a:buFont typeface="Wingdings" pitchFamily="2" charset="2"/>
              <a:buChar char="§"/>
            </a:pPr>
            <a:endParaRPr lang="en-US" sz="1425" dirty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236547" y="4734455"/>
            <a:ext cx="2057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B3FE57-AFBB-49F7-BDF8-2FD1CFC95EE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6580" y="3810000"/>
            <a:ext cx="8486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en-US" sz="1350" dirty="0"/>
              <a:t>James, D.J., Glaze, L.E.  (2006). Mental Health Problems of Prison and Jail Inmates Bureau of Justice Statistics, NCJ 213600</a:t>
            </a:r>
          </a:p>
          <a:p>
            <a:pPr marL="257175" indent="-257175">
              <a:buAutoNum type="arabicPeriod"/>
            </a:pPr>
            <a:r>
              <a:rPr lang="en-US" sz="1350" dirty="0"/>
              <a:t>Council of State Governments Justice Center. (2012). Improving Outcomes for People with</a:t>
            </a:r>
          </a:p>
          <a:p>
            <a:r>
              <a:rPr lang="en-US" sz="1350" dirty="0"/>
              <a:t>       Mental Illnesses Involved with New York City’s Criminal Court and Correction Systems.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1023" y="736600"/>
            <a:ext cx="793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are justice-involved persons with SMI </a:t>
            </a:r>
            <a:r>
              <a:rPr lang="en-US" b="1" dirty="0" smtClean="0"/>
              <a:t>different from those without SMI?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40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0BCC94-8562-46CE-BAE6-6ACEBAA28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FF7B4ED-89F0-4FBB-9FAB-943ACE40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Justice Involvement </a:t>
            </a:r>
            <a:r>
              <a:rPr lang="en-US" dirty="0" smtClean="0"/>
              <a:t>Compounds Homelessness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0102" y="863582"/>
            <a:ext cx="7277097" cy="3425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7737" y="4529150"/>
            <a:ext cx="48105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hlinkClick r:id="rId3"/>
              </a:rPr>
              <a:t>Peterson, R. P. (2015). </a:t>
            </a:r>
            <a:r>
              <a:rPr lang="en-US" sz="1350" i="1" dirty="0">
                <a:solidFill>
                  <a:prstClr val="black"/>
                </a:solidFill>
                <a:hlinkClick r:id="rId3"/>
              </a:rPr>
              <a:t>Arrested and homeless in NYC</a:t>
            </a:r>
            <a:r>
              <a:rPr lang="en-US" sz="1350" dirty="0">
                <a:solidFill>
                  <a:prstClr val="black"/>
                </a:solidFill>
                <a:hlinkClick r:id="rId3"/>
              </a:rPr>
              <a:t> (Research Brief). New York: New York City Criminal Justice Agency </a:t>
            </a:r>
            <a:r>
              <a:rPr lang="en-US" sz="135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506" y="599131"/>
            <a:ext cx="294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j-lt"/>
              </a:rPr>
              <a:t>and Vice Versa</a:t>
            </a:r>
          </a:p>
        </p:txBody>
      </p:sp>
    </p:spTree>
    <p:extLst>
      <p:ext uri="{BB962C8B-B14F-4D97-AF65-F5344CB8AC3E}">
        <p14:creationId xmlns:p14="http://schemas.microsoft.com/office/powerpoint/2010/main" val="413453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Nature of Jails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6" y="745108"/>
            <a:ext cx="2844794" cy="415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300" y="857463"/>
            <a:ext cx="4648200" cy="37147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36" y="0"/>
            <a:ext cx="8310244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Jail Health Care Models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6" y="965145"/>
            <a:ext cx="5907640" cy="34829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Jail employs health care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Jail contracts with National Correctional Health Care Vendor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Jail contracts with local, </a:t>
            </a:r>
            <a:r>
              <a:rPr lang="en-US" dirty="0"/>
              <a:t>p</a:t>
            </a:r>
            <a:r>
              <a:rPr lang="en-US" dirty="0" smtClean="0"/>
              <a:t>rivate or public providers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County Health Department and/or jail provides </a:t>
            </a:r>
            <a:r>
              <a:rPr lang="en-US" dirty="0"/>
              <a:t>j</a:t>
            </a:r>
            <a:r>
              <a:rPr lang="en-US" dirty="0" smtClean="0"/>
              <a:t>ail health care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643" y="1268016"/>
            <a:ext cx="2248393" cy="2877258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w="165100" prst="coolSlant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5985" indent="-255985">
              <a:buFont typeface="Wingdings" charset="2"/>
              <a:buChar char="§"/>
            </a:pPr>
            <a:r>
              <a:rPr lang="en-US" altLang="en-US" dirty="0">
                <a:ea typeface="MS PGothic" charset="-128"/>
              </a:rPr>
              <a:t>Muting</a:t>
            </a:r>
          </a:p>
          <a:p>
            <a:pPr marL="255985" indent="-255985">
              <a:buFont typeface="Wingdings" charset="2"/>
              <a:buChar char="§"/>
            </a:pPr>
            <a:r>
              <a:rPr lang="en-US" altLang="en-US" dirty="0">
                <a:ea typeface="MS PGothic" charset="-128"/>
              </a:rPr>
              <a:t>Recording availability</a:t>
            </a:r>
          </a:p>
          <a:p>
            <a:pPr marL="255985" indent="-255985">
              <a:buFont typeface="Wingdings" charset="2"/>
              <a:buChar char="§"/>
            </a:pPr>
            <a:r>
              <a:rPr lang="en-US" altLang="en-US" dirty="0">
                <a:ea typeface="MS PGothic" charset="-128"/>
              </a:rPr>
              <a:t>Downloading documents</a:t>
            </a:r>
          </a:p>
          <a:p>
            <a:pPr marL="255985" indent="-255985">
              <a:buFont typeface="Wingdings" charset="2"/>
              <a:buChar char="§"/>
            </a:pPr>
            <a:r>
              <a:rPr lang="en-US" altLang="en-US" dirty="0">
                <a:ea typeface="MS PGothic" charset="-128"/>
              </a:rPr>
              <a:t>Questions and Answers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DDF11-3D45-4AB1-9091-9030D94F6297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465"/>
            <a:ext cx="8369294" cy="474757"/>
          </a:xfrm>
        </p:spPr>
        <p:txBody>
          <a:bodyPr>
            <a:noAutofit/>
          </a:bodyPr>
          <a:lstStyle/>
          <a:p>
            <a:r>
              <a:rPr lang="en-US" dirty="0" smtClean="0"/>
              <a:t>Webinar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Reentry is a Matter of Life and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015"/>
            <a:ext cx="8101173" cy="32782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2007 study of 30,000 individuals released from prison in Washington State</a:t>
            </a:r>
          </a:p>
          <a:p>
            <a:pPr lvl="1"/>
            <a:r>
              <a:rPr lang="en-US" dirty="0"/>
              <a:t>443 died during follow-up period of 1.9 years</a:t>
            </a:r>
          </a:p>
          <a:p>
            <a:pPr lvl="1"/>
            <a:r>
              <a:rPr lang="en-US" dirty="0"/>
              <a:t>Death rate 3.5 times higher than general population</a:t>
            </a:r>
          </a:p>
          <a:p>
            <a:pPr lvl="1"/>
            <a:r>
              <a:rPr lang="en-US" dirty="0"/>
              <a:t>Death rate for inmates with SMI 12.7 times higher in the 14 days following release</a:t>
            </a:r>
          </a:p>
          <a:p>
            <a:pPr lvl="1"/>
            <a:r>
              <a:rPr lang="en-US" dirty="0"/>
              <a:t>Primary causes of death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Drug overdose, heart disease, homicide, and suicide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C180D9-FC62-4E70-875D-745C974CFB3A}"/>
              </a:ext>
            </a:extLst>
          </p:cNvPr>
          <p:cNvSpPr/>
          <p:nvPr/>
        </p:nvSpPr>
        <p:spPr>
          <a:xfrm>
            <a:off x="457200" y="4110438"/>
            <a:ext cx="7119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303030"/>
                </a:solidFill>
                <a:hlinkClick r:id="rId3"/>
              </a:rPr>
              <a:t>Binswanger, I. A., Stern, M. F., </a:t>
            </a:r>
            <a:r>
              <a:rPr lang="en-US" sz="1400" dirty="0" err="1">
                <a:solidFill>
                  <a:srgbClr val="303030"/>
                </a:solidFill>
                <a:hlinkClick r:id="rId3"/>
              </a:rPr>
              <a:t>Deyo</a:t>
            </a:r>
            <a:r>
              <a:rPr lang="en-US" sz="1400" dirty="0">
                <a:solidFill>
                  <a:srgbClr val="303030"/>
                </a:solidFill>
                <a:hlinkClick r:id="rId3"/>
              </a:rPr>
              <a:t>, R. A., </a:t>
            </a:r>
            <a:r>
              <a:rPr lang="en-US" sz="1400" dirty="0" err="1">
                <a:solidFill>
                  <a:srgbClr val="303030"/>
                </a:solidFill>
                <a:hlinkClick r:id="rId3"/>
              </a:rPr>
              <a:t>Heagerty</a:t>
            </a:r>
            <a:r>
              <a:rPr lang="en-US" sz="1400" dirty="0">
                <a:solidFill>
                  <a:srgbClr val="303030"/>
                </a:solidFill>
                <a:hlinkClick r:id="rId3"/>
              </a:rPr>
              <a:t>, P. J., Cheadle, A., Elmore, J. G., &amp; </a:t>
            </a:r>
            <a:r>
              <a:rPr lang="en-US" sz="1400" dirty="0" err="1">
                <a:solidFill>
                  <a:srgbClr val="303030"/>
                </a:solidFill>
                <a:hlinkClick r:id="rId3"/>
              </a:rPr>
              <a:t>Koepsell</a:t>
            </a:r>
            <a:r>
              <a:rPr lang="en-US" sz="1400" dirty="0">
                <a:solidFill>
                  <a:srgbClr val="303030"/>
                </a:solidFill>
                <a:hlinkClick r:id="rId3"/>
              </a:rPr>
              <a:t>, T. D. (2007). Release from Prison — A High Risk of Death for Former Inmates. </a:t>
            </a:r>
            <a:r>
              <a:rPr lang="en-US" sz="1400" i="1" dirty="0">
                <a:solidFill>
                  <a:srgbClr val="303030"/>
                </a:solidFill>
                <a:hlinkClick r:id="rId3"/>
              </a:rPr>
              <a:t>The New England Journal of Medicine</a:t>
            </a:r>
            <a:r>
              <a:rPr lang="en-US" sz="1400" dirty="0">
                <a:solidFill>
                  <a:srgbClr val="303030"/>
                </a:solidFill>
                <a:hlinkClick r:id="rId3"/>
              </a:rPr>
              <a:t>, </a:t>
            </a:r>
            <a:r>
              <a:rPr lang="en-US" sz="1400" i="1" dirty="0">
                <a:solidFill>
                  <a:srgbClr val="303030"/>
                </a:solidFill>
                <a:hlinkClick r:id="rId3"/>
              </a:rPr>
              <a:t>356</a:t>
            </a:r>
            <a:r>
              <a:rPr lang="en-US" sz="1400" dirty="0">
                <a:solidFill>
                  <a:srgbClr val="303030"/>
                </a:solidFill>
                <a:hlinkClick r:id="rId3"/>
              </a:rPr>
              <a:t>(2), 157–165. 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60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064" y="692041"/>
            <a:ext cx="5342136" cy="43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29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/>
              <a:t>Transition Services Critical</a:t>
            </a:r>
          </a:p>
        </p:txBody>
      </p:sp>
    </p:spTree>
    <p:extLst>
      <p:ext uri="{BB962C8B-B14F-4D97-AF65-F5344CB8AC3E}">
        <p14:creationId xmlns:p14="http://schemas.microsoft.com/office/powerpoint/2010/main" val="2952237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725" y="2818408"/>
            <a:ext cx="1680210" cy="500634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890317"/>
              </p:ext>
            </p:extLst>
          </p:nvPr>
        </p:nvGraphicFramePr>
        <p:xfrm>
          <a:off x="1427960" y="1026574"/>
          <a:ext cx="8379630" cy="358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-58985"/>
            <a:ext cx="83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SOAR Driven Reentry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04" y="2445557"/>
            <a:ext cx="3567333" cy="10541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3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02742"/>
            <a:ext cx="8788400" cy="400693"/>
          </a:xfrm>
        </p:spPr>
        <p:txBody>
          <a:bodyPr>
            <a:noAutofit/>
          </a:bodyPr>
          <a:lstStyle/>
          <a:p>
            <a:r>
              <a:rPr lang="en-US" dirty="0"/>
              <a:t>Challenges to SOAR implementation in </a:t>
            </a:r>
            <a:r>
              <a:rPr lang="en-US" dirty="0" smtClean="0"/>
              <a:t>CJ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876300"/>
            <a:ext cx="7668260" cy="380016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700" dirty="0"/>
              <a:t>Leadership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700" dirty="0"/>
              <a:t>Collaboration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700" dirty="0"/>
              <a:t>Resources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700" dirty="0"/>
              <a:t>Competing Initiatives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700" dirty="0" smtClean="0"/>
              <a:t>Training  </a:t>
            </a: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87" y="95002"/>
            <a:ext cx="8520398" cy="177862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SOAR and Jail Implementation: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Nashville Example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9180" y="1964637"/>
            <a:ext cx="7255076" cy="1952940"/>
          </a:xfrm>
        </p:spPr>
        <p:txBody>
          <a:bodyPr anchor="b"/>
          <a:lstStyle/>
          <a:p>
            <a:pPr lvl="0">
              <a:spcBef>
                <a:spcPts val="0"/>
              </a:spcBef>
            </a:pPr>
            <a:r>
              <a:rPr lang="en-US" sz="2000" dirty="0"/>
              <a:t>Paul J. Mulloy</a:t>
            </a:r>
            <a:r>
              <a:rPr lang="en-US" sz="2000" i="1" dirty="0"/>
              <a:t>, </a:t>
            </a:r>
            <a:r>
              <a:rPr lang="en-US" sz="2000" dirty="0"/>
              <a:t>Director of </a:t>
            </a:r>
            <a:r>
              <a:rPr lang="en-US" sz="2000" dirty="0" smtClean="0"/>
              <a:t>Programs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Nashville </a:t>
            </a:r>
            <a:r>
              <a:rPr lang="en-US" sz="2000" dirty="0"/>
              <a:t>Sheriff’s Office, </a:t>
            </a:r>
            <a:r>
              <a:rPr lang="en-US" sz="2000" dirty="0" smtClean="0"/>
              <a:t>Nashville</a:t>
            </a:r>
            <a:r>
              <a:rPr lang="en-US" sz="2000" dirty="0"/>
              <a:t>, </a:t>
            </a:r>
            <a:r>
              <a:rPr lang="en-US" sz="2000" dirty="0" smtClean="0"/>
              <a:t>Tennessee</a:t>
            </a:r>
          </a:p>
          <a:p>
            <a:pPr lvl="0">
              <a:spcBef>
                <a:spcPts val="0"/>
              </a:spcBef>
            </a:pPr>
            <a:endParaRPr lang="en-US" sz="2000" dirty="0" smtClean="0"/>
          </a:p>
          <a:p>
            <a:pPr lvl="0">
              <a:spcBef>
                <a:spcPts val="0"/>
              </a:spcBef>
            </a:pPr>
            <a:r>
              <a:rPr lang="en-US" sz="2000" dirty="0" smtClean="0"/>
              <a:t>Lolita </a:t>
            </a:r>
            <a:r>
              <a:rPr lang="en-US" sz="2000" dirty="0"/>
              <a:t>Johnson, LEAD SOAR </a:t>
            </a:r>
            <a:r>
              <a:rPr lang="en-US" sz="2000" dirty="0" smtClean="0"/>
              <a:t>Counselor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Davidson </a:t>
            </a:r>
            <a:r>
              <a:rPr lang="en-US" sz="2000" dirty="0"/>
              <a:t>County Sheriff Office, Nashville, </a:t>
            </a:r>
            <a:r>
              <a:rPr lang="en-US" sz="2000" dirty="0" smtClean="0"/>
              <a:t>Tennessee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5325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SOAR DCSO </a:t>
            </a:r>
            <a:r>
              <a:rPr lang="en-US" dirty="0" smtClean="0"/>
              <a:t>(Sheriff’s </a:t>
            </a:r>
            <a:r>
              <a:rPr lang="en-US" dirty="0" smtClean="0"/>
              <a:t>Office)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Collaboration through the Mayor’s Office of Innovation, Sheriff’s Office, Metro Social </a:t>
            </a:r>
            <a:r>
              <a:rPr lang="en-US" dirty="0" smtClean="0"/>
              <a:t>Services, </a:t>
            </a:r>
            <a:r>
              <a:rPr lang="en-US" dirty="0"/>
              <a:t>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Initiative within the Jail was established July 2014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Sole mission of </a:t>
            </a:r>
            <a:r>
              <a:rPr lang="en-US" dirty="0" smtClean="0"/>
              <a:t>SOAR </a:t>
            </a:r>
            <a:r>
              <a:rPr lang="en-US" dirty="0"/>
              <a:t>at </a:t>
            </a:r>
            <a:r>
              <a:rPr lang="en-US" dirty="0" smtClean="0"/>
              <a:t>DCSO: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Assist </a:t>
            </a:r>
            <a:r>
              <a:rPr lang="en-US" dirty="0"/>
              <a:t>incarcerated individuals with a severe and persistent mental illness </a:t>
            </a:r>
            <a:r>
              <a:rPr lang="en-US" dirty="0" smtClean="0"/>
              <a:t>who are without </a:t>
            </a:r>
            <a:r>
              <a:rPr lang="en-US" dirty="0"/>
              <a:t>income and/or </a:t>
            </a:r>
            <a:r>
              <a:rPr lang="en-US" dirty="0" smtClean="0"/>
              <a:t>experiencing homelessness to re-enter into </a:t>
            </a:r>
            <a:r>
              <a:rPr lang="en-US" dirty="0"/>
              <a:t>society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SOAR and Criminal Justice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4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FFD07D0-01C6-4B7F-AC27-9E28E769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506" y="866898"/>
            <a:ext cx="8648364" cy="3900365"/>
          </a:xfrm>
        </p:spPr>
        <p:txBody>
          <a:bodyPr>
            <a:normAutofit fontScale="85000" lnSpcReduction="10000"/>
          </a:bodyPr>
          <a:lstStyle/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Individuals </a:t>
            </a:r>
            <a:r>
              <a:rPr lang="en-US" dirty="0">
                <a:solidFill>
                  <a:schemeClr val="tx1"/>
                </a:solidFill>
              </a:rPr>
              <a:t>are not currently in application process or pending application with </a:t>
            </a:r>
            <a:r>
              <a:rPr lang="en-US" dirty="0" smtClean="0">
                <a:solidFill>
                  <a:schemeClr val="tx1"/>
                </a:solidFill>
              </a:rPr>
              <a:t>the Social Security Administration (SSA)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Pre-Release Agreement: Must </a:t>
            </a:r>
            <a:r>
              <a:rPr lang="en-US" dirty="0">
                <a:solidFill>
                  <a:schemeClr val="tx1"/>
                </a:solidFill>
              </a:rPr>
              <a:t>be within 120 days of being released from jail</a:t>
            </a: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Have experienced homelessness or will experience homelessness upon their release</a:t>
            </a: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Diagnosed with a Severe </a:t>
            </a:r>
            <a:r>
              <a:rPr lang="en-US" dirty="0">
                <a:solidFill>
                  <a:schemeClr val="tx1"/>
                </a:solidFill>
              </a:rPr>
              <a:t>and Persistent </a:t>
            </a:r>
            <a:r>
              <a:rPr lang="en-US" dirty="0" smtClean="0">
                <a:solidFill>
                  <a:schemeClr val="tx1"/>
                </a:solidFill>
              </a:rPr>
              <a:t>Mental Illness, </a:t>
            </a:r>
            <a:r>
              <a:rPr lang="en-US" dirty="0">
                <a:solidFill>
                  <a:schemeClr val="tx1"/>
                </a:solidFill>
              </a:rPr>
              <a:t>i.e</a:t>
            </a:r>
            <a:r>
              <a:rPr lang="en-US" dirty="0" smtClean="0">
                <a:solidFill>
                  <a:schemeClr val="tx1"/>
                </a:solidFill>
              </a:rPr>
              <a:t>., </a:t>
            </a:r>
            <a:r>
              <a:rPr lang="en-US" dirty="0">
                <a:solidFill>
                  <a:schemeClr val="tx1"/>
                </a:solidFill>
              </a:rPr>
              <a:t>Schizophrenia, Bipolar </a:t>
            </a:r>
            <a:r>
              <a:rPr lang="en-US" dirty="0" smtClean="0">
                <a:solidFill>
                  <a:schemeClr val="tx1"/>
                </a:solidFill>
              </a:rPr>
              <a:t>Disorder, etc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Currently being treated by a Psychiatrist in the Jail and taking medications for mental health </a:t>
            </a:r>
            <a:r>
              <a:rPr lang="en-US" dirty="0" smtClean="0">
                <a:solidFill>
                  <a:schemeClr val="tx1"/>
                </a:solidFill>
              </a:rPr>
              <a:t>condition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 currently working or lost job due to mental </a:t>
            </a:r>
            <a:r>
              <a:rPr lang="en-US" dirty="0" smtClean="0">
                <a:solidFill>
                  <a:schemeClr val="tx1"/>
                </a:solidFill>
              </a:rPr>
              <a:t>health/medical conditions</a:t>
            </a:r>
            <a:endParaRPr lang="en-US" dirty="0">
              <a:solidFill>
                <a:schemeClr val="tx1"/>
              </a:solidFill>
            </a:endParaRPr>
          </a:p>
          <a:p>
            <a:pPr marL="342900" lvl="0" indent="-342900" defTabSz="9144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Exhibits severe functional limitations </a:t>
            </a:r>
            <a:r>
              <a:rPr lang="en-US" dirty="0">
                <a:solidFill>
                  <a:schemeClr val="tx1"/>
                </a:solidFill>
              </a:rPr>
              <a:t>due to </a:t>
            </a:r>
            <a:r>
              <a:rPr lang="en-US" dirty="0" smtClean="0">
                <a:solidFill>
                  <a:schemeClr val="tx1"/>
                </a:solidFill>
              </a:rPr>
              <a:t>mental health/medical symptoms </a:t>
            </a:r>
            <a:r>
              <a:rPr lang="en-US" dirty="0">
                <a:solidFill>
                  <a:schemeClr val="tx1"/>
                </a:solidFill>
              </a:rPr>
              <a:t>that </a:t>
            </a:r>
            <a:r>
              <a:rPr lang="en-US" dirty="0" smtClean="0">
                <a:solidFill>
                  <a:schemeClr val="tx1"/>
                </a:solidFill>
              </a:rPr>
              <a:t>impact their ability to complete daily activities or sustain work at substantial and gainful levels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E33626-0933-45AF-862A-3FDCB7E30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51483DC0-EE30-4E3C-A888-3308C31E3123}"/>
              </a:ext>
            </a:extLst>
          </p:cNvPr>
          <p:cNvSpPr txBox="1">
            <a:spLocks/>
          </p:cNvSpPr>
          <p:nvPr/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DCSO SOAR Eligibility </a:t>
            </a:r>
            <a:r>
              <a:rPr lang="en-US" dirty="0">
                <a:solidFill>
                  <a:schemeClr val="bg1"/>
                </a:solidFill>
              </a:rPr>
              <a:t>Criteria</a:t>
            </a:r>
          </a:p>
        </p:txBody>
      </p:sp>
    </p:spTree>
    <p:extLst>
      <p:ext uri="{BB962C8B-B14F-4D97-AF65-F5344CB8AC3E}">
        <p14:creationId xmlns:p14="http://schemas.microsoft.com/office/powerpoint/2010/main" val="3215540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8AF65DB1-A0F9-4F97-BFF0-C31F0E037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09674"/>
            <a:ext cx="4038600" cy="35471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ERMA </a:t>
            </a:r>
            <a:r>
              <a:rPr lang="en-US" sz="3100" dirty="0" smtClean="0"/>
              <a:t>(</a:t>
            </a:r>
            <a:r>
              <a:rPr lang="en-US" sz="3100" b="1" dirty="0" smtClean="0"/>
              <a:t>Electronic </a:t>
            </a:r>
            <a:r>
              <a:rPr lang="en-US" sz="3100" b="1" dirty="0"/>
              <a:t>Records Management </a:t>
            </a:r>
            <a:r>
              <a:rPr lang="en-US" sz="3100" b="1" dirty="0" smtClean="0"/>
              <a:t>Assessment)</a:t>
            </a:r>
          </a:p>
          <a:p>
            <a:r>
              <a:rPr lang="en-US" sz="3100" dirty="0" smtClean="0"/>
              <a:t>Keep </a:t>
            </a:r>
            <a:r>
              <a:rPr lang="en-US" sz="3100" dirty="0"/>
              <a:t>up with assessment done on the individual as well as all records </a:t>
            </a:r>
            <a:r>
              <a:rPr lang="en-US" sz="3100" dirty="0" smtClean="0"/>
              <a:t>collected </a:t>
            </a:r>
          </a:p>
          <a:p>
            <a:r>
              <a:rPr lang="en-US" sz="3100" dirty="0" smtClean="0"/>
              <a:t>Contains all progress notes </a:t>
            </a:r>
            <a:r>
              <a:rPr lang="en-US" sz="3100" dirty="0"/>
              <a:t>from the </a:t>
            </a:r>
            <a:r>
              <a:rPr lang="en-US" sz="3100" dirty="0" smtClean="0"/>
              <a:t>jail </a:t>
            </a:r>
            <a:r>
              <a:rPr lang="en-US" sz="3100" dirty="0"/>
              <a:t>d</a:t>
            </a:r>
            <a:r>
              <a:rPr lang="en-US" sz="3100" dirty="0" smtClean="0"/>
              <a:t>octors, </a:t>
            </a:r>
            <a:r>
              <a:rPr lang="en-US" sz="3100" dirty="0"/>
              <a:t>as </a:t>
            </a:r>
            <a:r>
              <a:rPr lang="en-US" sz="3100" dirty="0" smtClean="0"/>
              <a:t>well </a:t>
            </a:r>
            <a:r>
              <a:rPr lang="en-US" sz="3100" dirty="0"/>
              <a:t>as p</a:t>
            </a:r>
            <a:r>
              <a:rPr lang="en-US" sz="3100" dirty="0" smtClean="0"/>
              <a:t>sychiatrists</a:t>
            </a:r>
            <a:endParaRPr lang="en-US" sz="3100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76E0CB0B-F0F3-441D-A3F1-5B1C13E03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09673"/>
            <a:ext cx="4110318" cy="3957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JMS (Jail </a:t>
            </a:r>
            <a:r>
              <a:rPr lang="en-US" b="1" dirty="0"/>
              <a:t>Management S</a:t>
            </a:r>
            <a:r>
              <a:rPr lang="en-US" b="1" dirty="0" smtClean="0"/>
              <a:t>ystem) </a:t>
            </a:r>
          </a:p>
          <a:p>
            <a:r>
              <a:rPr lang="en-US" dirty="0" smtClean="0"/>
              <a:t>Referrals </a:t>
            </a:r>
            <a:r>
              <a:rPr lang="en-US" dirty="0"/>
              <a:t>will be made and keeping up with the individuals movements and out </a:t>
            </a:r>
            <a:r>
              <a:rPr lang="en-US" dirty="0" smtClean="0"/>
              <a:t>dates </a:t>
            </a:r>
          </a:p>
          <a:p>
            <a:r>
              <a:rPr lang="en-US" dirty="0" smtClean="0"/>
              <a:t>Time </a:t>
            </a:r>
            <a:r>
              <a:rPr lang="en-US" dirty="0"/>
              <a:t>line to show how long it took </a:t>
            </a:r>
            <a:r>
              <a:rPr lang="en-US" dirty="0" smtClean="0"/>
              <a:t>from starting SOAR </a:t>
            </a:r>
            <a:r>
              <a:rPr lang="en-US" dirty="0"/>
              <a:t>process </a:t>
            </a:r>
            <a:r>
              <a:rPr lang="en-US" dirty="0" smtClean="0"/>
              <a:t>to </a:t>
            </a:r>
            <a:r>
              <a:rPr lang="en-US" dirty="0"/>
              <a:t>approval and </a:t>
            </a:r>
            <a:r>
              <a:rPr lang="en-US" dirty="0" smtClean="0"/>
              <a:t>release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45E358-8D72-4B39-97BF-B7449192D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E66517F8-C020-4E2F-A553-9D9B1AB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59147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902616F-54B6-42EA-B0AB-0F52E1085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6925"/>
            <a:ext cx="4040188" cy="479822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SOAR </a:t>
            </a:r>
            <a:r>
              <a:rPr lang="en-US" sz="2000" dirty="0" smtClean="0"/>
              <a:t>Program: Total Arrests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C6221FA2-3CA9-4342-89F2-A67E5255E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4" y="1164723"/>
            <a:ext cx="4041776" cy="502024"/>
          </a:xfrm>
        </p:spPr>
        <p:txBody>
          <a:bodyPr>
            <a:noAutofit/>
          </a:bodyPr>
          <a:lstStyle/>
          <a:p>
            <a:r>
              <a:rPr lang="en-US" sz="2000" dirty="0"/>
              <a:t>SOAR </a:t>
            </a:r>
            <a:r>
              <a:rPr lang="en-US" sz="2000" dirty="0" smtClean="0"/>
              <a:t>Program: 1 Year Prior Arrests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BE5A4C8-0577-47A7-8CD1-2FBE64B2CA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="" xmlns:a16="http://schemas.microsoft.com/office/drawing/2014/main" id="{7A05C8E7-396B-4430-8DF7-F585CD2C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Program: Arrests Impact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0420"/>
            <a:ext cx="4040188" cy="23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79966"/>
            <a:ext cx="4041775" cy="231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948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8E25B5-1EFD-49B5-9EEB-0FB17A65C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1A9FFE7B-E4D5-43F5-BE1B-7621DB12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6" y="0"/>
            <a:ext cx="8367812" cy="524573"/>
          </a:xfrm>
        </p:spPr>
        <p:txBody>
          <a:bodyPr>
            <a:noAutofit/>
          </a:bodyPr>
          <a:lstStyle/>
          <a:p>
            <a:r>
              <a:rPr lang="en-US" smtClean="0"/>
              <a:t>Post </a:t>
            </a:r>
            <a:r>
              <a:rPr lang="en-US" dirty="0" smtClean="0"/>
              <a:t>Arrests  January 2015 - February 2017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6" y="911024"/>
            <a:ext cx="8367812" cy="36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13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charset="2"/>
              <a:buChar char="§"/>
            </a:pPr>
            <a:r>
              <a:rPr lang="en-US" dirty="0"/>
              <a:t>Key strategies for introducing SOAR to and engaging criminal justice </a:t>
            </a:r>
            <a:r>
              <a:rPr lang="en-US" dirty="0" smtClean="0"/>
              <a:t>systems</a:t>
            </a:r>
            <a:endParaRPr lang="en-US" dirty="0"/>
          </a:p>
          <a:p>
            <a:pPr lvl="0">
              <a:buFont typeface="Wingdings" charset="2"/>
              <a:buChar char="§"/>
            </a:pPr>
            <a:r>
              <a:rPr lang="en-US" dirty="0"/>
              <a:t>SOAR best practices for assisting SSI/SSDI applicants who are </a:t>
            </a:r>
            <a:r>
              <a:rPr lang="en-US" dirty="0" smtClean="0"/>
              <a:t>involved </a:t>
            </a:r>
            <a:r>
              <a:rPr lang="en-US" dirty="0"/>
              <a:t>in the criminal justice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Purpose and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52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06" y="118752"/>
            <a:ext cx="8833394" cy="1781765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SOAR and Prison Implementation: </a:t>
            </a:r>
            <a:br>
              <a:rPr lang="en-US" dirty="0" smtClean="0"/>
            </a:br>
            <a:r>
              <a:rPr lang="en-US" dirty="0" smtClean="0"/>
              <a:t>Oklahoma Example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4424" y="2030682"/>
            <a:ext cx="7279576" cy="17434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1800" dirty="0"/>
              <a:t>Donna Bond, Coordinator of Mental Health Reentry, </a:t>
            </a:r>
            <a:endParaRPr lang="en-US" sz="1800" dirty="0" smtClean="0"/>
          </a:p>
          <a:p>
            <a:pPr lvl="0">
              <a:spcBef>
                <a:spcPts val="0"/>
              </a:spcBef>
            </a:pPr>
            <a:r>
              <a:rPr lang="en-US" sz="1800" dirty="0" smtClean="0"/>
              <a:t>Oklahoma </a:t>
            </a:r>
            <a:r>
              <a:rPr lang="en-US" sz="1800" dirty="0"/>
              <a:t>Department of </a:t>
            </a:r>
            <a:r>
              <a:rPr lang="en-US" sz="1800" dirty="0" smtClean="0"/>
              <a:t>Corrections</a:t>
            </a:r>
          </a:p>
          <a:p>
            <a:pPr lvl="0">
              <a:spcBef>
                <a:spcPts val="0"/>
              </a:spcBef>
            </a:pPr>
            <a:r>
              <a:rPr lang="en-US" sz="1800" dirty="0" smtClean="0"/>
              <a:t>Oklahoma </a:t>
            </a:r>
            <a:r>
              <a:rPr lang="en-US" sz="1800" dirty="0"/>
              <a:t>City, </a:t>
            </a:r>
            <a:r>
              <a:rPr lang="en-US" sz="1800" dirty="0" smtClean="0"/>
              <a:t>Oklahoma</a:t>
            </a:r>
          </a:p>
          <a:p>
            <a:pPr lvl="0">
              <a:spcBef>
                <a:spcPts val="0"/>
              </a:spcBef>
            </a:pPr>
            <a:endParaRPr lang="en-US" sz="1800" dirty="0"/>
          </a:p>
          <a:p>
            <a:pPr lvl="0">
              <a:spcBef>
                <a:spcPts val="0"/>
              </a:spcBef>
            </a:pPr>
            <a:r>
              <a:rPr lang="en-US" sz="1800" dirty="0"/>
              <a:t>Marcus Ayers, Manager of Prison Based Reentry Services, </a:t>
            </a:r>
            <a:endParaRPr lang="en-US" sz="1800" dirty="0" smtClean="0"/>
          </a:p>
          <a:p>
            <a:pPr lvl="0">
              <a:spcBef>
                <a:spcPts val="0"/>
              </a:spcBef>
            </a:pPr>
            <a:r>
              <a:rPr lang="en-US" sz="1800" dirty="0" smtClean="0"/>
              <a:t>Oklahoma </a:t>
            </a:r>
            <a:r>
              <a:rPr lang="en-US" sz="1800" dirty="0"/>
              <a:t>Department of Mental Health Services, </a:t>
            </a:r>
            <a:endParaRPr lang="en-US" sz="1800" dirty="0" smtClean="0"/>
          </a:p>
          <a:p>
            <a:pPr lvl="0">
              <a:spcBef>
                <a:spcPts val="0"/>
              </a:spcBef>
            </a:pPr>
            <a:r>
              <a:rPr lang="en-US" sz="1800" dirty="0" smtClean="0"/>
              <a:t>Oklahoma </a:t>
            </a:r>
            <a:r>
              <a:rPr lang="en-US" sz="1800" dirty="0"/>
              <a:t>City, </a:t>
            </a:r>
            <a:r>
              <a:rPr lang="en-US" sz="1800" dirty="0" smtClean="0"/>
              <a:t>Oklahoma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380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2006</a:t>
            </a:r>
            <a:r>
              <a:rPr lang="en-US" sz="2400" dirty="0"/>
              <a:t>:</a:t>
            </a:r>
            <a:r>
              <a:rPr lang="en-US" sz="2400" dirty="0" smtClean="0"/>
              <a:t> Initial </a:t>
            </a:r>
            <a:r>
              <a:rPr lang="en-US" sz="2400" dirty="0"/>
              <a:t>planning started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2007: Services </a:t>
            </a:r>
            <a:r>
              <a:rPr lang="en-US" sz="2400" dirty="0"/>
              <a:t>and public benefit enrollments pre-approval </a:t>
            </a:r>
            <a:r>
              <a:rPr lang="en-US" sz="2400" dirty="0" smtClean="0"/>
              <a:t>started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Initially started </a:t>
            </a:r>
            <a:r>
              <a:rPr lang="en-US" sz="2400" dirty="0"/>
              <a:t>with 3 Integrated Services Discharge Managers in </a:t>
            </a:r>
            <a:r>
              <a:rPr lang="en-US" sz="2400" dirty="0" smtClean="0"/>
              <a:t>the prison mental </a:t>
            </a:r>
            <a:r>
              <a:rPr lang="en-US" sz="2400" dirty="0"/>
              <a:t>health </a:t>
            </a:r>
            <a:r>
              <a:rPr lang="en-US" sz="2400" dirty="0" smtClean="0"/>
              <a:t>units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and Prison Collaboration: The Beginning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69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4047"/>
            <a:ext cx="8229600" cy="359057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400" dirty="0"/>
              <a:t>Since </a:t>
            </a:r>
            <a:r>
              <a:rPr lang="en-US" sz="2400" dirty="0" smtClean="0"/>
              <a:t>2007…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number of staff trained assist with accessing public benefits, e.g.) SSI/SSDI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/>
              <a:t>Built and nurtured relationships with various state and federal partners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Held regular meetings with all stakeholders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/>
              <a:t>Collaboration </a:t>
            </a:r>
            <a:r>
              <a:rPr lang="en-US" sz="2400" dirty="0"/>
              <a:t>on 4 federal </a:t>
            </a:r>
            <a:r>
              <a:rPr lang="en-US" sz="2400" dirty="0" smtClean="0"/>
              <a:t>re-entry grants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These </a:t>
            </a:r>
            <a:r>
              <a:rPr lang="en-US" sz="2000" dirty="0"/>
              <a:t>grants target </a:t>
            </a:r>
            <a:r>
              <a:rPr lang="en-US" sz="2000" dirty="0" smtClean="0"/>
              <a:t>people with co-occurring </a:t>
            </a:r>
            <a:r>
              <a:rPr lang="en-US" sz="2000" dirty="0"/>
              <a:t>d</a:t>
            </a:r>
            <a:r>
              <a:rPr lang="en-US" sz="2000" dirty="0" smtClean="0"/>
              <a:t>isorders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Also includes applying </a:t>
            </a:r>
            <a:r>
              <a:rPr lang="en-US" sz="2000" dirty="0"/>
              <a:t>for public benefits when </a:t>
            </a:r>
            <a:r>
              <a:rPr lang="en-US" sz="2000" dirty="0" smtClean="0"/>
              <a:t>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and Prison Collaboration: Growth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23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821882"/>
            <a:ext cx="8229600" cy="36476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goal:  Approval before release!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Applications submitted </a:t>
            </a:r>
            <a:r>
              <a:rPr lang="en-US" sz="2800" dirty="0"/>
              <a:t>over 120 days remaining for the inmate to serve, it is not a valid application and a new one must be </a:t>
            </a:r>
            <a:r>
              <a:rPr lang="en-US" sz="2800" dirty="0" smtClean="0"/>
              <a:t>done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Having </a:t>
            </a:r>
            <a:r>
              <a:rPr lang="en-US" sz="2800" dirty="0"/>
              <a:t>too little time </a:t>
            </a:r>
            <a:r>
              <a:rPr lang="en-US" sz="2800" dirty="0" smtClean="0"/>
              <a:t>to complete the entire </a:t>
            </a:r>
            <a:r>
              <a:rPr lang="en-US" sz="2800" dirty="0"/>
              <a:t>process </a:t>
            </a:r>
            <a:r>
              <a:rPr lang="en-US" sz="2800" dirty="0" smtClean="0"/>
              <a:t>can </a:t>
            </a:r>
            <a:r>
              <a:rPr lang="en-US" sz="2800" dirty="0"/>
              <a:t>create many post release </a:t>
            </a:r>
            <a:r>
              <a:rPr lang="en-US" sz="2800" dirty="0" smtClean="0"/>
              <a:t>obstacles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48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Process In Action:  Timing is Critical!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94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353" y="821882"/>
            <a:ext cx="8229600" cy="36476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Establish a SOAR Process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Once </a:t>
            </a:r>
            <a:r>
              <a:rPr lang="en-US" sz="2000" dirty="0"/>
              <a:t>the online application is done with accurate, clear information,  records are faxed to the local office closest to the prison </a:t>
            </a:r>
            <a:r>
              <a:rPr lang="en-US" sz="2000" dirty="0" smtClean="0"/>
              <a:t>facilities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Functional information is key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Medical Summary Report!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Celebrate process fidelity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ODOC Psychologists </a:t>
            </a:r>
            <a:r>
              <a:rPr lang="en-US" sz="2000" dirty="0" smtClean="0"/>
              <a:t>receive </a:t>
            </a:r>
            <a:r>
              <a:rPr lang="en-US" sz="2000" dirty="0"/>
              <a:t>accolades in our annual multi-agency meeting with the Disability Determination Division Examiners and local </a:t>
            </a:r>
            <a:r>
              <a:rPr lang="en-US" sz="2000" dirty="0" smtClean="0"/>
              <a:t>SSA Managers </a:t>
            </a:r>
            <a:r>
              <a:rPr lang="en-US" sz="2000" dirty="0"/>
              <a:t>on the quality of the psychological </a:t>
            </a:r>
            <a:r>
              <a:rPr lang="en-US" sz="2000" dirty="0" smtClean="0"/>
              <a:t>documentation 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49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Process: Quality Counts!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3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9483"/>
            <a:ext cx="8229600" cy="36476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Following the SOAR model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Allowing time to complete and submit the applications within </a:t>
            </a:r>
            <a:r>
              <a:rPr lang="en-US" sz="2400" dirty="0"/>
              <a:t>the correct time </a:t>
            </a:r>
            <a:r>
              <a:rPr lang="en-US" sz="2400" dirty="0" smtClean="0"/>
              <a:t>frame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Ensuring quality applications  </a:t>
            </a:r>
            <a:r>
              <a:rPr lang="en-US" sz="2400" dirty="0"/>
              <a:t>complete </a:t>
            </a:r>
            <a:r>
              <a:rPr lang="en-US" sz="2400" dirty="0" smtClean="0"/>
              <a:t>with </a:t>
            </a:r>
            <a:r>
              <a:rPr lang="en-US" sz="2400" dirty="0"/>
              <a:t>the </a:t>
            </a:r>
            <a:r>
              <a:rPr lang="en-US" sz="2400" dirty="0" smtClean="0"/>
              <a:t>Medical Summary Report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We’ve had approvals as quickly as 7 days from submission to </a:t>
            </a:r>
            <a:r>
              <a:rPr lang="en-US" sz="2400" dirty="0" smtClean="0"/>
              <a:t>approval!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1E384C"/>
                </a:solidFill>
              </a:rPr>
              <a:t>Yields Success!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 Process:  A Win-Win!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79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6471"/>
            <a:ext cx="8229600" cy="3790621"/>
          </a:xfrm>
        </p:spPr>
        <p:txBody>
          <a:bodyPr>
            <a:noAutofit/>
          </a:bodyPr>
          <a:lstStyle/>
          <a:p>
            <a:r>
              <a:rPr lang="en-US" sz="2400" dirty="0" smtClean="0"/>
              <a:t>Over </a:t>
            </a:r>
            <a:r>
              <a:rPr lang="en-US" sz="2400" dirty="0"/>
              <a:t>the past 11 years, the approval  rate has been above </a:t>
            </a:r>
            <a:r>
              <a:rPr lang="en-US" sz="2400" dirty="0" smtClean="0"/>
              <a:t>80</a:t>
            </a:r>
            <a:r>
              <a:rPr lang="en-US" sz="2400" dirty="0"/>
              <a:t>%.    </a:t>
            </a:r>
            <a:endParaRPr lang="en-US" sz="2400" dirty="0" smtClean="0"/>
          </a:p>
          <a:p>
            <a:r>
              <a:rPr lang="en-US" sz="2400" dirty="0" smtClean="0"/>
              <a:t>Currently, 80% approval rate!!</a:t>
            </a:r>
          </a:p>
          <a:p>
            <a:endParaRPr lang="en-US" sz="2400" dirty="0"/>
          </a:p>
          <a:p>
            <a:pPr algn="ctr"/>
            <a:endParaRPr lang="en-US" sz="2400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SOAR: Oklahoma Department of Corrections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03" y="1807083"/>
            <a:ext cx="2665282" cy="228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67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896471"/>
            <a:ext cx="8130988" cy="379062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SOAR trained reentry staff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Mentoring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On-site supplemental training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Process consistency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Continued staff support to promote confidence </a:t>
            </a:r>
            <a:r>
              <a:rPr lang="en-US" sz="2400" dirty="0"/>
              <a:t>with this process before they do them on their </a:t>
            </a:r>
            <a:r>
              <a:rPr lang="en-US" sz="2400" dirty="0" smtClean="0"/>
              <a:t>own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52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31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62" y="858839"/>
            <a:ext cx="2779638" cy="3597180"/>
          </a:xfr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SOAR CJ Technical Assistance Opportunity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58839"/>
            <a:ext cx="5156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76"/>
              </a:spcBef>
              <a:buFont typeface="Wingdings" charset="2"/>
              <a:buChar char="§"/>
            </a:pPr>
            <a:r>
              <a:rPr lang="en-US" sz="2400" dirty="0" smtClean="0"/>
              <a:t>Planning and technical assistance opportunity</a:t>
            </a:r>
          </a:p>
          <a:p>
            <a:pPr marL="742950" lvl="1" indent="-285750">
              <a:spcBef>
                <a:spcPts val="576"/>
              </a:spcBef>
              <a:buFont typeface="Courier New" charset="0"/>
              <a:buChar char="o"/>
            </a:pPr>
            <a:r>
              <a:rPr lang="en-US" sz="2000" dirty="0" smtClean="0"/>
              <a:t>Implementation meeting</a:t>
            </a:r>
          </a:p>
          <a:p>
            <a:pPr marL="742950" lvl="1" indent="-285750">
              <a:spcBef>
                <a:spcPts val="576"/>
              </a:spcBef>
              <a:buFont typeface="Courier New" charset="0"/>
              <a:buChar char="o"/>
            </a:pPr>
            <a:r>
              <a:rPr lang="en-US" sz="2000" dirty="0" smtClean="0"/>
              <a:t>Leadership Academy participation</a:t>
            </a:r>
          </a:p>
          <a:p>
            <a:pPr marL="742950" lvl="1" indent="-285750">
              <a:spcBef>
                <a:spcPts val="576"/>
              </a:spcBef>
              <a:buFont typeface="Courier New" charset="0"/>
              <a:buChar char="o"/>
            </a:pPr>
            <a:r>
              <a:rPr lang="en-US" sz="2000" dirty="0" smtClean="0"/>
              <a:t>SOAR Online Course and OAT</a:t>
            </a:r>
          </a:p>
          <a:p>
            <a:pPr marL="342900" indent="-342900">
              <a:spcBef>
                <a:spcPts val="576"/>
              </a:spcBef>
              <a:buFont typeface="Wingdings" charset="2"/>
              <a:buChar char="§"/>
            </a:pPr>
            <a:r>
              <a:rPr lang="en-US" sz="2400" dirty="0" smtClean="0"/>
              <a:t>3-5 page application</a:t>
            </a:r>
          </a:p>
          <a:p>
            <a:pPr marL="285750" indent="-285750">
              <a:spcBef>
                <a:spcPts val="576"/>
              </a:spcBef>
              <a:buFont typeface="Wingdings" charset="2"/>
              <a:buChar char="§"/>
            </a:pPr>
            <a:r>
              <a:rPr lang="en-US" sz="2400" dirty="0" smtClean="0"/>
              <a:t>Kick off call for application questions: November 14</a:t>
            </a:r>
          </a:p>
          <a:p>
            <a:pPr marL="285750" indent="-285750">
              <a:spcBef>
                <a:spcPts val="576"/>
              </a:spcBef>
              <a:buFont typeface="Wingdings" charset="2"/>
              <a:buChar char="§"/>
            </a:pPr>
            <a:r>
              <a:rPr lang="en-US" sz="2400" dirty="0" smtClean="0"/>
              <a:t>Applications due: December 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00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8291"/>
            <a:ext cx="8445500" cy="3434791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hlinkClick r:id="rId2"/>
              </a:rPr>
              <a:t>https://</a:t>
            </a:r>
            <a:r>
              <a:rPr lang="en-US" sz="3000" dirty="0" smtClean="0">
                <a:hlinkClick r:id="rId2"/>
              </a:rPr>
              <a:t>soarworks.prainc.com/topics/criminal-justice</a:t>
            </a:r>
            <a:endParaRPr lang="en-US" sz="3000" dirty="0" smtClean="0"/>
          </a:p>
          <a:p>
            <a:r>
              <a:rPr lang="en-US" dirty="0" smtClean="0"/>
              <a:t>Infographic</a:t>
            </a:r>
          </a:p>
          <a:p>
            <a:r>
              <a:rPr lang="en-US" dirty="0" smtClean="0"/>
              <a:t>FAQs</a:t>
            </a:r>
          </a:p>
          <a:p>
            <a:r>
              <a:rPr lang="en-US" dirty="0" smtClean="0"/>
              <a:t>Sample tools</a:t>
            </a:r>
          </a:p>
          <a:p>
            <a:r>
              <a:rPr lang="en-US" dirty="0" smtClean="0"/>
              <a:t>Issue Brief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SOAR and Criminal Justice Resources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352" y="1657201"/>
            <a:ext cx="2495547" cy="32469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13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C0B0E4-C8D7-4BFF-97F6-00385520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1522"/>
            <a:ext cx="8229600" cy="42163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75"/>
              </a:spcAft>
              <a:buNone/>
            </a:pPr>
            <a:r>
              <a:rPr lang="en-US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SOAR and Criminal Justice System Implementation</a:t>
            </a: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ea typeface="MS PGothic" charset="-128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Dazara Ware, MPC, SAMHSA SOAR TA Center, Policy Research Associates, Inc., Delmar, New York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Dan Abreu, </a:t>
            </a:r>
            <a:r>
              <a:rPr lang="en-US" sz="1400" dirty="0"/>
              <a:t>MS CRC LMHC, </a:t>
            </a:r>
            <a:r>
              <a:rPr lang="en-US" sz="1400" dirty="0" smtClean="0"/>
              <a:t>SAMHSA </a:t>
            </a:r>
            <a:r>
              <a:rPr lang="en-US" sz="1400" dirty="0"/>
              <a:t>GAINS Center, </a:t>
            </a:r>
            <a:r>
              <a:rPr lang="en-US" sz="1400" dirty="0" smtClean="0"/>
              <a:t>Policy Research Associates, Inc., Delmar</a:t>
            </a:r>
            <a:r>
              <a:rPr lang="en-US" sz="1400" dirty="0"/>
              <a:t>, New </a:t>
            </a:r>
            <a:r>
              <a:rPr lang="en-US" sz="1400" dirty="0" smtClean="0"/>
              <a:t>York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MS PGothic" charset="-128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SOAR Jail Implementation: Nashville Example</a:t>
            </a:r>
            <a:endParaRPr lang="en-US" altLang="en-US" sz="1600" b="1" dirty="0">
              <a:solidFill>
                <a:schemeClr val="tx1">
                  <a:lumMod val="85000"/>
                  <a:lumOff val="15000"/>
                </a:schemeClr>
              </a:solidFill>
              <a:ea typeface="MS PGothic" charset="-128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Paul </a:t>
            </a:r>
            <a:r>
              <a:rPr lang="en-US" sz="1400" dirty="0"/>
              <a:t>J. Mulloy</a:t>
            </a:r>
            <a:r>
              <a:rPr lang="en-US" sz="1400" i="1" dirty="0"/>
              <a:t>, </a:t>
            </a:r>
            <a:r>
              <a:rPr lang="en-US" sz="1400" dirty="0"/>
              <a:t>Director of </a:t>
            </a:r>
            <a:r>
              <a:rPr lang="en-US" sz="1400" dirty="0" smtClean="0"/>
              <a:t>Programs, </a:t>
            </a:r>
            <a:r>
              <a:rPr lang="en-US" sz="1400" dirty="0"/>
              <a:t>Nashville Sheriff’s </a:t>
            </a:r>
            <a:r>
              <a:rPr lang="en-US" sz="1400" dirty="0" smtClean="0"/>
              <a:t>Office, Nashville, Tennessee</a:t>
            </a:r>
            <a:endParaRPr lang="en-US" sz="1400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 smtClean="0"/>
              <a:t>Lolita </a:t>
            </a:r>
            <a:r>
              <a:rPr lang="en-US" sz="1400" dirty="0"/>
              <a:t>Johnson, LEAD SOAR </a:t>
            </a:r>
            <a:r>
              <a:rPr lang="en-US" sz="1400" dirty="0" smtClean="0"/>
              <a:t>Counselor, </a:t>
            </a:r>
            <a:r>
              <a:rPr lang="en-US" sz="1400" dirty="0"/>
              <a:t>Davidson County </a:t>
            </a:r>
            <a:r>
              <a:rPr lang="en-US" sz="1400" dirty="0" smtClean="0"/>
              <a:t>Sheriff’s Office, Nashville, Tennessee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1400" b="1" dirty="0" smtClean="0"/>
          </a:p>
          <a:p>
            <a:pPr marL="0" lvl="0" indent="0">
              <a:spcBef>
                <a:spcPts val="600"/>
              </a:spcBef>
              <a:buNone/>
            </a:pPr>
            <a:r>
              <a:rPr lang="en-US" sz="1600" b="1" dirty="0" smtClean="0"/>
              <a:t>SOAR Prison Implementation: Oklahoma Example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Donna Bond, Coordinator of Mental Health Reentry, Oklahoma Department of </a:t>
            </a:r>
            <a:r>
              <a:rPr lang="en-US" sz="1400" dirty="0" smtClean="0"/>
              <a:t>Corrections, Oklahoma City, Oklahoma</a:t>
            </a:r>
            <a:endParaRPr lang="en-US" sz="1400" dirty="0"/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400" dirty="0"/>
              <a:t>Marcus Ayers, Manager of Prison Based Reentry Services, Oklahoma Department of Mental Health </a:t>
            </a:r>
            <a:r>
              <a:rPr lang="en-US" sz="1400" dirty="0" smtClean="0"/>
              <a:t>Services, Oklahoma City, Oklahoma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en-US" sz="1400" b="1" dirty="0" smtClean="0">
              <a:solidFill>
                <a:schemeClr val="tx1">
                  <a:lumMod val="85000"/>
                  <a:lumOff val="15000"/>
                </a:schemeClr>
              </a:solidFill>
              <a:ea typeface="MS PGothic" charset="-128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Questions </a:t>
            </a:r>
            <a:r>
              <a:rPr lang="en-US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and Answers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Facilitated by the SAMHSA SOAR TA </a:t>
            </a:r>
            <a:r>
              <a:rPr lang="en-US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MS PGothic" charset="-128"/>
              </a:rPr>
              <a:t>Center</a:t>
            </a:r>
            <a:endParaRPr lang="en-US" altLang="en-US" sz="1400" dirty="0">
              <a:solidFill>
                <a:schemeClr val="tx1">
                  <a:lumMod val="85000"/>
                  <a:lumOff val="15000"/>
                </a:schemeClr>
              </a:solidFill>
              <a:ea typeface="MS PGothic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BAFA7D1-63FC-4DE9-833F-3B0B43581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354"/>
            <a:ext cx="8369294" cy="474757"/>
          </a:xfrm>
        </p:spPr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0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FFD07D0-01C6-4B7F-AC27-9E28E7699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990600"/>
            <a:ext cx="7772400" cy="231457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Please type your questions into the Q&amp;A box on the right of your screen.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CE33626-0933-45AF-862A-3FDCB7E305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51483DC0-EE30-4E3C-A888-3308C31E3123}"/>
              </a:ext>
            </a:extLst>
          </p:cNvPr>
          <p:cNvSpPr txBox="1">
            <a:spLocks/>
          </p:cNvSpPr>
          <p:nvPr/>
        </p:nvSpPr>
        <p:spPr>
          <a:xfrm>
            <a:off x="317506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xmlns="" id="{E66517F8-C020-4E2F-A553-9D9B1AB31839}"/>
              </a:ext>
            </a:extLst>
          </p:cNvPr>
          <p:cNvSpPr txBox="1">
            <a:spLocks/>
          </p:cNvSpPr>
          <p:nvPr/>
        </p:nvSpPr>
        <p:spPr>
          <a:xfrm>
            <a:off x="457200" y="49354"/>
            <a:ext cx="8369294" cy="474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 and Answers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4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35A49A-B41F-4D49-A979-FF9DF6D8BF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655E99FB-42F8-4511-92C6-E656DBF4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2C6D95C1-B321-4955-8F1A-81FEC1CFD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586" y="1928916"/>
            <a:ext cx="8441214" cy="139991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6400" dirty="0" smtClean="0"/>
              <a:t>Dazara Ware, Senior Project Associate</a:t>
            </a:r>
          </a:p>
          <a:p>
            <a:pPr lvl="0"/>
            <a:r>
              <a:rPr lang="en-US" sz="6400" dirty="0" smtClean="0"/>
              <a:t>SAMHSA SOAR Technical Assistance Center</a:t>
            </a:r>
          </a:p>
          <a:p>
            <a:pPr lvl="0"/>
            <a:r>
              <a:rPr lang="en-US" sz="6400" dirty="0" smtClean="0"/>
              <a:t>Subject Matter Expert on SOAR Implementation in Criminal Justice Settings</a:t>
            </a:r>
          </a:p>
          <a:p>
            <a:pPr lvl="0"/>
            <a:r>
              <a:rPr lang="en-US" sz="6400" dirty="0" smtClean="0"/>
              <a:t>SAMHSA SOAR TA Center</a:t>
            </a:r>
          </a:p>
          <a:p>
            <a:pPr lvl="0"/>
            <a:r>
              <a:rPr lang="en-US" sz="6400" dirty="0" smtClean="0">
                <a:hlinkClick r:id="rId2"/>
              </a:rPr>
              <a:t>dware@prainc.com</a:t>
            </a:r>
            <a:endParaRPr lang="en-US" sz="6400" dirty="0" smtClean="0"/>
          </a:p>
          <a:p>
            <a:pPr lvl="0"/>
            <a:endParaRPr lang="en-US" sz="7200" dirty="0" smtClean="0"/>
          </a:p>
          <a:p>
            <a:pPr lvl="0"/>
            <a:endParaRPr lang="en-US" sz="5000" dirty="0" smtClean="0"/>
          </a:p>
        </p:txBody>
      </p:sp>
    </p:spTree>
    <p:extLst>
      <p:ext uri="{BB962C8B-B14F-4D97-AF65-F5344CB8AC3E}">
        <p14:creationId xmlns:p14="http://schemas.microsoft.com/office/powerpoint/2010/main" val="179840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Welcome!</a:t>
            </a:r>
            <a:endParaRPr lang="en-US" sz="3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375"/>
              </a:spcBef>
              <a:buClr>
                <a:srgbClr val="1CADE4"/>
              </a:buClr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Robert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Grace </a:t>
            </a:r>
          </a:p>
          <a:p>
            <a:pPr>
              <a:spcBef>
                <a:spcPts val="375"/>
              </a:spcBef>
              <a:buClr>
                <a:srgbClr val="1CADE4"/>
              </a:buClr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Public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Health Advisor</a:t>
            </a:r>
          </a:p>
          <a:p>
            <a:pPr>
              <a:spcBef>
                <a:spcPts val="375"/>
              </a:spcBef>
              <a:buClr>
                <a:srgbClr val="1CADE4"/>
              </a:buClr>
              <a:defRPr/>
            </a:pPr>
            <a:r>
              <a:rPr lang="en-US" sz="2400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Homeless Programs Branch</a:t>
            </a:r>
          </a:p>
          <a:p>
            <a:pPr>
              <a:spcBef>
                <a:spcPts val="375"/>
              </a:spcBef>
              <a:buClr>
                <a:srgbClr val="1CADE4"/>
              </a:buClr>
              <a:defRPr/>
            </a:pPr>
            <a:r>
              <a:rPr lang="en-US" sz="2400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Center for Mental Health Services</a:t>
            </a:r>
          </a:p>
          <a:p>
            <a:pPr>
              <a:spcBef>
                <a:spcPts val="375"/>
              </a:spcBef>
              <a:buClr>
                <a:srgbClr val="1CADE4"/>
              </a:buClr>
              <a:defRPr/>
            </a:pPr>
            <a:r>
              <a:rPr lang="en-US" sz="2400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Substance </a:t>
            </a:r>
            <a:r>
              <a:rPr lang="en-US" sz="2400" dirty="0" smtClean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Abuse </a:t>
            </a:r>
            <a:r>
              <a:rPr lang="en-US" sz="2400" dirty="0">
                <a:solidFill>
                  <a:schemeClr val="bg1"/>
                </a:solidFill>
                <a:ea typeface="ヒラギノ角ゴ Pro W3" charset="0"/>
                <a:cs typeface="ヒラギノ角ゴ Pro W3" charset="0"/>
              </a:rPr>
              <a:t>and Mental Health Services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4827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9EE626-EEC0-43FB-B603-AA0AC5C12A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SOAR and the Criminal Justice System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B1DB14A-3049-4866-BD99-5A18DF86B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October 24, 2018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1EC365AA-61DB-46DD-9742-F7B4A5D30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Dazara Ware</a:t>
            </a:r>
            <a:endParaRPr lang="en-US" dirty="0"/>
          </a:p>
          <a:p>
            <a:r>
              <a:rPr lang="en-US" dirty="0" smtClean="0"/>
              <a:t>Senior Project Associate</a:t>
            </a:r>
          </a:p>
          <a:p>
            <a:r>
              <a:rPr lang="en-US" dirty="0" smtClean="0"/>
              <a:t> SAMHSA SOAR Technical Assistance Center</a:t>
            </a:r>
          </a:p>
          <a:p>
            <a:r>
              <a:rPr lang="en-US" dirty="0" smtClean="0"/>
              <a:t>Policy Research Associates,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8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is SOAR?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29" y="1217529"/>
            <a:ext cx="7739231" cy="3346217"/>
          </a:xfrm>
        </p:spPr>
        <p:txBody>
          <a:bodyPr>
            <a:normAutofit fontScale="92500" lnSpcReduction="10000"/>
          </a:bodyPr>
          <a:lstStyle/>
          <a:p>
            <a:pPr marL="171450" indent="-171450"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50" dirty="0">
                <a:latin typeface="+mj-lt"/>
              </a:rPr>
              <a:t>A model for assisting eligible individuals to apply for Supplemental Security Income (SSI) and Social Security Disability Insurance (SSDI)</a:t>
            </a:r>
          </a:p>
          <a:p>
            <a:pPr marL="171450" indent="-171450"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50" dirty="0">
                <a:latin typeface="+mj-lt"/>
              </a:rPr>
              <a:t>For individuals who are experiencing or at-risk of homelessness and have a serious mental illness, co-occurring substance use disorder, or other physical disabilities</a:t>
            </a:r>
          </a:p>
          <a:p>
            <a:pPr marL="171450" indent="-171450"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50" dirty="0">
                <a:latin typeface="+mj-lt"/>
              </a:rPr>
              <a:t>Sponsored by the Substance Abuse and Mental Health Services  Administration (SAMHSA) in collaboration with the Social Security Administration (SSA) since 2005</a:t>
            </a:r>
          </a:p>
          <a:p>
            <a:pPr marL="171450" indent="-171450">
              <a:spcBef>
                <a:spcPts val="135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250" dirty="0">
                <a:latin typeface="+mj-lt"/>
              </a:rPr>
              <a:t>All 50 states and Washington, D.C. currently participate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12293" r="4722" b="15483"/>
          <a:stretch/>
        </p:blipFill>
        <p:spPr bwMode="auto">
          <a:xfrm>
            <a:off x="85725" y="735331"/>
            <a:ext cx="1552575" cy="482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8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8AF65DB1-A0F9-4F97-BFF0-C31F0E037A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Supplemental Security Income (SSI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Needs based</a:t>
            </a:r>
          </a:p>
          <a:p>
            <a:r>
              <a:rPr lang="en-US" dirty="0" smtClean="0"/>
              <a:t>Federal </a:t>
            </a:r>
            <a:r>
              <a:rPr lang="en-US" dirty="0"/>
              <a:t>benefit rate is $750 (</a:t>
            </a:r>
            <a:r>
              <a:rPr lang="en-US" dirty="0" smtClean="0"/>
              <a:t>2018)</a:t>
            </a:r>
          </a:p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Medicaid in most states</a:t>
            </a:r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76E0CB0B-F0F3-441D-A3F1-5B1C13E03C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/>
              <a:t>Social Security Disability Insurance (SSDI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Amount </a:t>
            </a:r>
            <a:r>
              <a:rPr lang="en-US" dirty="0"/>
              <a:t>depends on earnings put into SSA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Medicare </a:t>
            </a:r>
            <a:r>
              <a:rPr lang="en-US" dirty="0"/>
              <a:t>generally provided after 2 years of eligibility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45E358-8D72-4B39-97BF-B7449192D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D4089-40B5-457D-927F-16367A53BB7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E66517F8-C020-4E2F-A553-9D9B1AB3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SSI </a:t>
            </a:r>
            <a:r>
              <a:rPr lang="en-US" dirty="0" smtClean="0"/>
              <a:t>and </a:t>
            </a:r>
            <a:r>
              <a:rPr lang="en-US" dirty="0"/>
              <a:t>SSDI: The Basics</a:t>
            </a:r>
          </a:p>
        </p:txBody>
      </p:sp>
    </p:spTree>
    <p:extLst>
      <p:ext uri="{BB962C8B-B14F-4D97-AF65-F5344CB8AC3E}">
        <p14:creationId xmlns:p14="http://schemas.microsoft.com/office/powerpoint/2010/main" val="1394824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567B4A9D08340A9CD879536FBBF0B" ma:contentTypeVersion="0" ma:contentTypeDescription="Create a new document." ma:contentTypeScope="" ma:versionID="3a03756d4686309846c7543f4fba201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91ECA1-3807-411B-A64E-3A679FDF8D43}">
  <ds:schemaRefs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6D19311-0E8A-4546-953C-6564B3EBB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6978C2-D9BA-4BFB-9487-2D02B9B8F5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2752</Words>
  <Application>Microsoft Office PowerPoint</Application>
  <PresentationFormat>On-screen Show (16:9)</PresentationFormat>
  <Paragraphs>408</Paragraphs>
  <Slides>51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Arial</vt:lpstr>
      <vt:lpstr>Calibri</vt:lpstr>
      <vt:lpstr>Courier New</vt:lpstr>
      <vt:lpstr>Times New Roman</vt:lpstr>
      <vt:lpstr>Wingdings</vt:lpstr>
      <vt:lpstr>ヒラギノ角ゴ Pro W3</vt:lpstr>
      <vt:lpstr>Office Theme</vt:lpstr>
      <vt:lpstr>SSI/SSDI Outreach, Access, and Recovery (SOAR):  A Reentry Tool for Individuals Involved in the  Criminal Justice System </vt:lpstr>
      <vt:lpstr>Disclaimer</vt:lpstr>
      <vt:lpstr>Webinar Instructions</vt:lpstr>
      <vt:lpstr>Purpose and Objectives</vt:lpstr>
      <vt:lpstr>Agenda</vt:lpstr>
      <vt:lpstr>Welcome!</vt:lpstr>
      <vt:lpstr>SOAR and the Criminal Justice System</vt:lpstr>
      <vt:lpstr>What is SOAR?</vt:lpstr>
      <vt:lpstr>SSI and SSDI: The Basics</vt:lpstr>
      <vt:lpstr>Receiving Benefits: Supplemental Security Income (SSI)</vt:lpstr>
      <vt:lpstr>Receiving Benefits: Social Security Disability Insurance (SSDI)</vt:lpstr>
      <vt:lpstr>What Makes SOAR Unique?</vt:lpstr>
      <vt:lpstr>SOAR Leadership Structure</vt:lpstr>
      <vt:lpstr>Oh, the support you will receive! </vt:lpstr>
      <vt:lpstr>2018 National SOAR Outcomes</vt:lpstr>
      <vt:lpstr>SOAR Criminal Justice Outcomes</vt:lpstr>
      <vt:lpstr>SSI/SSDI Promotes Post Release Success</vt:lpstr>
      <vt:lpstr>Collaborations</vt:lpstr>
      <vt:lpstr>SOAR Implementation in Criminal Justice Settings</vt:lpstr>
      <vt:lpstr>How to Start a SOAR Initiative in CJ Settings</vt:lpstr>
      <vt:lpstr>SOAR Implementation in Criminal Justice Settings</vt:lpstr>
      <vt:lpstr>PowerPoint Presentation</vt:lpstr>
      <vt:lpstr>PowerPoint Presentation</vt:lpstr>
      <vt:lpstr>Jails and Mental Disorders</vt:lpstr>
      <vt:lpstr> Diversion of People with Serious Mental Illness</vt:lpstr>
      <vt:lpstr>Differences with Serious Mental illness (SMI)</vt:lpstr>
      <vt:lpstr>Justice Involvement Compounds Homelessness</vt:lpstr>
      <vt:lpstr>Nature of Jails</vt:lpstr>
      <vt:lpstr>Jail Health Care Models </vt:lpstr>
      <vt:lpstr>Reentry is a Matter of Life and Death</vt:lpstr>
      <vt:lpstr>Transition Services Critical</vt:lpstr>
      <vt:lpstr>PowerPoint Presentation</vt:lpstr>
      <vt:lpstr>Challenges to SOAR implementation in CJ Settings</vt:lpstr>
      <vt:lpstr>SOAR and Jail Implementation:  Nashville Example</vt:lpstr>
      <vt:lpstr>SOAR and Criminal Justice Collaboration</vt:lpstr>
      <vt:lpstr>PowerPoint Presentation</vt:lpstr>
      <vt:lpstr>Technology</vt:lpstr>
      <vt:lpstr>SOAR Program: Arrests Impact </vt:lpstr>
      <vt:lpstr>Post Arrests  January 2015 - February 2017</vt:lpstr>
      <vt:lpstr>SOAR and Prison Implementation:  Oklahoma Example</vt:lpstr>
      <vt:lpstr>SOAR and Prison Collaboration: The Beginning</vt:lpstr>
      <vt:lpstr>SOAR and Prison Collaboration: Growth Years</vt:lpstr>
      <vt:lpstr>SOAR Process In Action:  Timing is Critical!</vt:lpstr>
      <vt:lpstr>SOAR Process: Quality Counts! </vt:lpstr>
      <vt:lpstr>SOAR Process:  A Win-Win!</vt:lpstr>
      <vt:lpstr>SOAR: Oklahoma Department of Corrections </vt:lpstr>
      <vt:lpstr>How did we get here?</vt:lpstr>
      <vt:lpstr>SOAR CJ Technical Assistance Opportunity</vt:lpstr>
      <vt:lpstr>SOAR and Criminal Justice Resources</vt:lpstr>
      <vt:lpstr>PowerPoint Presentation</vt:lpstr>
      <vt:lpstr>Thank You</vt:lpstr>
    </vt:vector>
  </TitlesOfParts>
  <Company>Crosby Marketing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Loffler</dc:creator>
  <cp:lastModifiedBy>Pam Heine</cp:lastModifiedBy>
  <cp:revision>168</cp:revision>
  <dcterms:created xsi:type="dcterms:W3CDTF">2018-02-20T15:28:46Z</dcterms:created>
  <dcterms:modified xsi:type="dcterms:W3CDTF">2018-10-23T22:00:42Z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0x010100AD7567B4A9D08340A9CD879536FBBF0B</vt:lpwstr>
  </property>
</Properties>
</file>