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5289" r:id="rId2"/>
  </p:sldMasterIdLst>
  <p:notesMasterIdLst>
    <p:notesMasterId r:id="rId55"/>
  </p:notesMasterIdLst>
  <p:handoutMasterIdLst>
    <p:handoutMasterId r:id="rId56"/>
  </p:handoutMasterIdLst>
  <p:sldIdLst>
    <p:sldId id="835" r:id="rId3"/>
    <p:sldId id="517" r:id="rId4"/>
    <p:sldId id="915" r:id="rId5"/>
    <p:sldId id="696" r:id="rId6"/>
    <p:sldId id="841" r:id="rId7"/>
    <p:sldId id="840" r:id="rId8"/>
    <p:sldId id="913" r:id="rId9"/>
    <p:sldId id="882" r:id="rId10"/>
    <p:sldId id="883" r:id="rId11"/>
    <p:sldId id="884" r:id="rId12"/>
    <p:sldId id="885" r:id="rId13"/>
    <p:sldId id="886" r:id="rId14"/>
    <p:sldId id="887" r:id="rId15"/>
    <p:sldId id="888" r:id="rId16"/>
    <p:sldId id="889" r:id="rId17"/>
    <p:sldId id="917" r:id="rId18"/>
    <p:sldId id="890" r:id="rId19"/>
    <p:sldId id="916" r:id="rId20"/>
    <p:sldId id="891" r:id="rId21"/>
    <p:sldId id="892" r:id="rId22"/>
    <p:sldId id="893" r:id="rId23"/>
    <p:sldId id="894" r:id="rId24"/>
    <p:sldId id="895" r:id="rId25"/>
    <p:sldId id="896" r:id="rId26"/>
    <p:sldId id="897" r:id="rId27"/>
    <p:sldId id="898" r:id="rId28"/>
    <p:sldId id="899" r:id="rId29"/>
    <p:sldId id="900" r:id="rId30"/>
    <p:sldId id="861" r:id="rId31"/>
    <p:sldId id="901" r:id="rId32"/>
    <p:sldId id="902" r:id="rId33"/>
    <p:sldId id="903" r:id="rId34"/>
    <p:sldId id="904" r:id="rId35"/>
    <p:sldId id="905" r:id="rId36"/>
    <p:sldId id="906" r:id="rId37"/>
    <p:sldId id="907" r:id="rId38"/>
    <p:sldId id="908" r:id="rId39"/>
    <p:sldId id="910" r:id="rId40"/>
    <p:sldId id="909" r:id="rId41"/>
    <p:sldId id="911" r:id="rId42"/>
    <p:sldId id="872" r:id="rId43"/>
    <p:sldId id="873" r:id="rId44"/>
    <p:sldId id="874" r:id="rId45"/>
    <p:sldId id="875" r:id="rId46"/>
    <p:sldId id="876" r:id="rId47"/>
    <p:sldId id="877" r:id="rId48"/>
    <p:sldId id="878" r:id="rId49"/>
    <p:sldId id="879" r:id="rId50"/>
    <p:sldId id="880" r:id="rId51"/>
    <p:sldId id="881" r:id="rId52"/>
    <p:sldId id="837" r:id="rId53"/>
    <p:sldId id="838" r:id="rId54"/>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36"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36" autoAdjust="0"/>
    <p:restoredTop sz="63734" autoAdjust="0"/>
  </p:normalViewPr>
  <p:slideViewPr>
    <p:cSldViewPr snapToGrid="0">
      <p:cViewPr varScale="1">
        <p:scale>
          <a:sx n="47" d="100"/>
          <a:sy n="47" d="100"/>
        </p:scale>
        <p:origin x="1236" y="54"/>
      </p:cViewPr>
      <p:guideLst>
        <p:guide orient="horz" pos="2136"/>
        <p:guide pos="3840"/>
      </p:guideLst>
    </p:cSldViewPr>
  </p:slideViewPr>
  <p:outlineViewPr>
    <p:cViewPr>
      <p:scale>
        <a:sx n="33" d="100"/>
        <a:sy n="33" d="100"/>
      </p:scale>
      <p:origin x="0" y="-18672"/>
    </p:cViewPr>
  </p:outlineViewPr>
  <p:notesTextViewPr>
    <p:cViewPr>
      <p:scale>
        <a:sx n="1" d="1"/>
        <a:sy n="1" d="1"/>
      </p:scale>
      <p:origin x="0" y="0"/>
    </p:cViewPr>
  </p:notesTextViewPr>
  <p:sorterViewPr>
    <p:cViewPr varScale="1">
      <p:scale>
        <a:sx n="100" d="100"/>
        <a:sy n="100" d="100"/>
      </p:scale>
      <p:origin x="0" y="-4194"/>
    </p:cViewPr>
  </p:sorterViewPr>
  <p:notesViewPr>
    <p:cSldViewPr snapToGrid="0">
      <p:cViewPr varScale="1">
        <p:scale>
          <a:sx n="64" d="100"/>
          <a:sy n="64" d="100"/>
        </p:scale>
        <p:origin x="3115"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725"/>
          </a:xfrm>
          <a:prstGeom prst="rect">
            <a:avLst/>
          </a:prstGeom>
        </p:spPr>
        <p:txBody>
          <a:bodyPr vert="horz" lIns="91440" tIns="45720" rIns="91440" bIns="45720" rtlCol="0"/>
          <a:lstStyle>
            <a:lvl1pPr algn="l">
              <a:defRPr sz="1200">
                <a:latin typeface="Calibri" panose="020F0502020204030204" pitchFamily="34" charset="0"/>
                <a:ea typeface="+mn-ea"/>
                <a:cs typeface="+mn-cs"/>
              </a:defRPr>
            </a:lvl1pPr>
          </a:lstStyle>
          <a:p>
            <a:pPr>
              <a:defRPr/>
            </a:pPr>
            <a:endParaRPr lang="en-US"/>
          </a:p>
        </p:txBody>
      </p:sp>
      <p:sp>
        <p:nvSpPr>
          <p:cNvPr id="3" name="Date Placeholder 2"/>
          <p:cNvSpPr>
            <a:spLocks noGrp="1"/>
          </p:cNvSpPr>
          <p:nvPr>
            <p:ph type="dt" sz="quarter" idx="1"/>
          </p:nvPr>
        </p:nvSpPr>
        <p:spPr>
          <a:xfrm>
            <a:off x="3970938" y="1"/>
            <a:ext cx="3037840" cy="466725"/>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0C9C564F-88C9-4242-8CF8-3A2FA85453A5}" type="datetimeFigureOut">
              <a:rPr lang="en-US"/>
              <a:pPr>
                <a:defRPr/>
              </a:pPr>
              <a:t>10/18/2017</a:t>
            </a:fld>
            <a:endParaRPr lang="en-US"/>
          </a:p>
        </p:txBody>
      </p:sp>
      <p:sp>
        <p:nvSpPr>
          <p:cNvPr id="4" name="Footer Placeholder 3"/>
          <p:cNvSpPr>
            <a:spLocks noGrp="1"/>
          </p:cNvSpPr>
          <p:nvPr>
            <p:ph type="ftr" sz="quarter" idx="2"/>
          </p:nvPr>
        </p:nvSpPr>
        <p:spPr>
          <a:xfrm>
            <a:off x="0" y="8829676"/>
            <a:ext cx="3037840" cy="466725"/>
          </a:xfrm>
          <a:prstGeom prst="rect">
            <a:avLst/>
          </a:prstGeom>
        </p:spPr>
        <p:txBody>
          <a:bodyPr vert="horz" lIns="91440" tIns="45720" rIns="91440" bIns="45720" rtlCol="0" anchor="b"/>
          <a:lstStyle>
            <a:lvl1pPr algn="l">
              <a:defRPr sz="1200">
                <a:latin typeface="Calibri" panose="020F0502020204030204" pitchFamily="34"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676"/>
            <a:ext cx="3037840" cy="4667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925BD747-C062-430C-94CB-4C25AB3261D7}" type="slidenum">
              <a:rPr lang="en-US"/>
              <a:pPr>
                <a:defRPr/>
              </a:pPr>
              <a:t>‹#›</a:t>
            </a:fld>
            <a:endParaRPr lang="en-US"/>
          </a:p>
        </p:txBody>
      </p:sp>
    </p:spTree>
    <p:extLst>
      <p:ext uri="{BB962C8B-B14F-4D97-AF65-F5344CB8AC3E}">
        <p14:creationId xmlns:p14="http://schemas.microsoft.com/office/powerpoint/2010/main" val="349421078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03T18:10:26.864"/>
    </inkml:context>
    <inkml:brush xml:id="br0">
      <inkml:brushProperty name="width" value="0.04" units="cm"/>
      <inkml:brushProperty name="height" value="0.04" units="cm"/>
      <inkml:brushProperty name="color" value="#E71224"/>
    </inkml:brush>
  </inkml:definitions>
  <inkml:trace contextRef="#ctx0" brushRef="#br0">1646 4334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17T18:11:48.610"/>
    </inkml:context>
    <inkml:brush xml:id="br0">
      <inkml:brushProperty name="width" value="0.04" units="cm"/>
      <inkml:brushProperty name="height" value="0.04" units="cm"/>
      <inkml:brushProperty name="color" value="#E71224"/>
      <inkml:brushProperty name="ignorePressure" value="1"/>
    </inkml:brush>
  </inkml:definitions>
  <inkml:trace contextRef="#ctx0" brushRef="#br0">6285 2214,'0'0,"0"0,0 0,0 0,0 0,0 0,0 4,0 2,0-2,0 1,0-2,0 3,0 0,0-1,0-1,0-1,0-1,0-1,-3-1,-2 0,-4-1,-1 1,3 0,1 0,3 0,0-1,2 1,1 0,0 0,1 0,-1 0,0 5,1 0,-1 4,0 5,0 3,0 3,-4 3,-1 0,-4 2,-4-1,-4 5,-3-3,2-3,1-4,-2-5,-1-7,-1-2,3-4,1-1,3-1,0 0,3 0,2-4,4 0,2-5,6-3,2-5,5 2,6-1,11-6,11-2,8 2,2 2,-1 3,-5 6,-7 5,-9 2,-5 4,-6 1,-4 1,-7 0,-2 0,-1-1,-2 1,-5-1,0 1,-7-1,-7 0,-2 4,-1 1,-2 0,0-1,0-1,1-1,5-1,5-1,5 0,4 0,2 0,7-5,6 0,5-4,4-5,3 1,1 1,-3 9,-1 7,-4 4,-4 4,-4 4,-8 3,-3 3,-4-2,-3-5,3-6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17T18:11:48.611"/>
    </inkml:context>
    <inkml:brush xml:id="br0">
      <inkml:brushProperty name="width" value="0.04" units="cm"/>
      <inkml:brushProperty name="height" value="0.04" units="cm"/>
      <inkml:brushProperty name="color" value="#E71224"/>
      <inkml:brushProperty name="ignorePressure" value="1"/>
    </inkml:brush>
  </inkml:definitions>
  <inkml:trace contextRef="#ctx0" brushRef="#br0">27 64,'0'0,"0"0,0 0,0 0,0 0,0 0,0 0,0 0,0 0,0 0,0 0,0 0,0 0,0 0,0 0,0 0,0 0,0 0,5-4,-1-2,9-3,6 0,-1-4,0 2,2 2,0 7,-2 3,0 7,-4 0,-4 8,-5 5,-5 3,-3 2,-7 0,1 0,-4-5,-2-1,0-1,-1-4,3-3,4-4,3-4,1-2,4-2,0 0,2-1,-1 0,1 0,0 1,-1-1,5 1,-1 0,2 0,1 0,5 0,0 0,-2 4,-3 1,-2 0,-2 0,-2-2,-1-1,0-1,-1-1,1 0,-1 0,1 0,0-1,-1 1,1 0,0-4,0-2,0 1</inkml:trace>
  <inkml:trace contextRef="#ctx0" brushRef="#br0" timeOffset="1">165 111,'0'0,"0"0,0 0,0 0,0 0,0 0,0 0,0 0,3 0,3 5,2 3,2 3,-2 3,-2-2,-3 2,-1 2,-1 3,-1 2,0 2,-4 0,-6 1,-4 0,-4-4,-3-5,-2-6,0-3,-2-4,6-2,0 0,4-5,5-1,4-5,3-3,1 0,2-1,1 1,4 1,1 0,3 3,1 5,2 1,3 3,-1 4,1 2,-2 5,1 1,1 1,-1 4,-3-1,-4-3,-3-5,-1-2,-7 2,-5 0,-2-2,-3-2,2-1,-2-1,-3-4,4-2,-2-9,2-5,3-4,8-6,11-6,8-5,10 0,3 6,2 6,1 8,1 10,-2 7,0 9,1 8,-8 3,-2 5,-2-1,-5-2,-4 5,-5-1,-8-2,-6-2,-7-3,-5 1,-11 2,-8-3,-5 1,-3-3,1-4,2-5,8-1,5-2,10-2,6-5,6 0,4-5,8-5,10-7,3 0,-2 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17T18:11:48.613"/>
    </inkml:context>
    <inkml:brush xml:id="br0">
      <inkml:brushProperty name="width" value="0.04" units="cm"/>
      <inkml:brushProperty name="height" value="0.04" units="cm"/>
      <inkml:brushProperty name="color" value="#E71224"/>
      <inkml:brushProperty name="ignorePressure" value="1"/>
    </inkml:brush>
  </inkml:definitions>
  <inkml:trace contextRef="#ctx0" brushRef="#br0">3518 3233,'0'0,"0"0,0 0,0 0,0 0,0 0,0 0,0 0,0 0,0 0,0 0,0 0,0 0,0 0,0 0,-5 0,1 0,-1 0,0 0,3 0,0 0,1 0,-3 0,-1 0,0 0,1 0,1 0,2 0,0 0,1 0,4 0,1 0,4 5,1 0,-2 5,-3 3,-1 4,-2 3,-5 3,-5 0,-7-3,-3-1,-7-3,-4-5,5-4,1-8,5-3,1-5,0-5,3-4,4-3,4-7,2-2,6 1,7 0,5 2,5 1,2 1,3 1,0 4,4 6,2 5,-5 9,-3 6,-1 5,0-1,-4-2,-4-2,-6-2,-2-2,-7-2,-7 0,-2 4,-3 1,1 0,-1-1,1-2,0 0,2-5,2-2,3-1,3-2,5-4,8-5,4-2,4-3,4-2,1 4,5 5,1 5,0 4,-5 8,-3 7,-1 1,-3 4,-6 7,-4 9,-3 3,-10 3,-8 0,-14 3,-6-3,-4-6,-4-9,-3-9,3-4,8-5,6-3,8-6,7-1,7-7,7-6,7-4,7-1,8-1,5 5,1 1,-5 4,-5 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17T18:11:48.614"/>
    </inkml:context>
    <inkml:brush xml:id="br0">
      <inkml:brushProperty name="width" value="0.04" units="cm"/>
      <inkml:brushProperty name="height" value="0.04" units="cm"/>
      <inkml:brushProperty name="color" value="#E71224"/>
      <inkml:brushProperty name="ignorePressure" value="1"/>
    </inkml:brush>
  </inkml:definitions>
  <inkml:trace contextRef="#ctx0" brushRef="#br0">2640 3280,'0'0,"0"0,0 0,0 4,-4 2,-2 2,-2 2,-2 2,3-1,-3 2,1 3,2-2,-2 1,1 3,2 5,1 0,2-1,1-4,2-6,0-3,0-4,0-3,1-2,-1-1,0 0,0 0,-4 1,0-1,-2 1,2-1,2 1,0 0,1 0,5 0,0 0,6 0,-1 0,3 1,-1-1,2 0,2 0,-1 0,-3 0,-3 0,-3 0,-4 0,0 0,-1 0,-1 0,1 0,-1 0,1 0,0 0,0 0,-4 0,-6-5,0 0,-3-4,1-1,3 2,2 3,3-3,2 0,1-2,5 0,2 3,3 1,4 3,1 1,1 1,-2 1,1 0,-2 1,-3-1,-3 0,-3 1,-1 3,-2 2,-4 6,-1 7,-6 4,-5 1,-11 1,-7 1,-2 4,-4-4,-1-2,2-5,3-6,8-5,5-7,7-5,4-6,7-4,2 0,3-3,1 3,0 3,0 4,3 3,3 2,2 1,4 1,0 5,2 2,-2-2,-3-1,-3 0,-3-2,-2-1,-2-5,0-1,0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17T18:11:48.615"/>
    </inkml:context>
    <inkml:brush xml:id="br0">
      <inkml:brushProperty name="width" value="0.04" units="cm"/>
      <inkml:brushProperty name="height" value="0.04" units="cm"/>
      <inkml:brushProperty name="color" value="#E71224"/>
      <inkml:brushProperty name="ignorePressure" value="1"/>
    </inkml:brush>
  </inkml:definitions>
  <inkml:trace contextRef="#ctx0" brushRef="#br0">2386 3633,'0'0,"0"0,0 0,0 0,0 0,0 0,0 4,0 1,0 4,0 0,0 4,0 1,4 1,5 1,1-3,3 0,-1 0,1-4,0-4,0-5,2-4,-1-4,0-3,-1-5,1-1,-3-1,-3 2,-2-1,-3 4,-2-1,-1 2,0 4,-4 2,-2 3,-3 1,-4 6,-5 2,-2 3,3 2,3 1,4-1,4 3,3 2,2 2,1-2,5 2,1 0,4-3,4-2,3-6,-1-2,1-7,-3-8,1 0,-3-3,-4-1,-2 0,-2 1,-3-1,-1 3,0 1,-1 4,1 3,-1 2,1 0,-1 2,1-1,0 1,0 3,0 6,4 0,1 4,4-2,0-2,7-4,0-5,1-4,3-5,0-5,3-2,-5 0,-4 1,-4-1,-6 3,-1 2,-3 4,0 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17T18:11:48.616"/>
    </inkml:context>
    <inkml:brush xml:id="br0">
      <inkml:brushProperty name="width" value="0.04" units="cm"/>
      <inkml:brushProperty name="height" value="0.04" units="cm"/>
      <inkml:brushProperty name="color" value="#E71224"/>
      <inkml:brushProperty name="ignorePressure" value="1"/>
    </inkml:brush>
  </inkml:definitions>
  <inkml:trace contextRef="#ctx0" brushRef="#br0">3919 3392,'0'0,"0"0,0 4,0 5,0 2,0 2,0-1,0 2,0-2,-5 6,-3 3,-11 10,-8 5,-12 3,-6 4,-5-2,0-3,3-10,3-7,0-10,5-4,4-9,4-8,5-2,4-3,8-7,6-9,8-5,5-2,4 2,5 7,0 4,2 7,1 10,8 6,1 9,-3 5,-2 10,-3 5,-2 2,-4 0,-3-5,-3-2,-3-2,-7 2,-1-1,-4 1,-5 0,-7-3,-5-4,2-7,2-2,4-4,6-1,5-6,6-5,9-6,6-3,5-3,2 2,7 0,6 5,4 4,5 4,1 7,-6 4,-5 0,-9 1,-8-1,-7-1,-9-2,-3 0,-8 4,-4 0,2 0,-4-1,-1-2,2 0,0-1,-1-1,2 0,0 0,2-4,4-2,3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17T18:11:48.617"/>
    </inkml:context>
    <inkml:brush xml:id="br0">
      <inkml:brushProperty name="width" value="0.24" units="cm"/>
      <inkml:brushProperty name="height" value="0.48" units="cm"/>
      <inkml:brushProperty name="color" value="#FFFC00"/>
      <inkml:brushProperty name="tip" value="rectangle"/>
      <inkml:brushProperty name="rasterOp" value="maskPen"/>
      <inkml:brushProperty name="ignorePressure" value="1"/>
    </inkml:brush>
  </inkml:definitions>
  <inkml:trace contextRef="#ctx0" brushRef="#br0">10380 3699,'-3'-4,"-7"0,-7-2,-19 10,-13 8,-18 5,-18 5,-6 2,1-2,12-6,15-5,15-6,10 3,6-2,7 2,4 1,2-1,0-4,3 3,1 9,-2 0,3 2,4 3,-1 0,-6 10,-1 4,1 3,-3-4,2-4,6-4,4 2,2 1,4 0,6-7,17-13,29-18,41-30,40-30,26-14,16-14,-12 2,-23 9,-30 15,-29 16,-34 16,-27 16,-20 12,-15 7,-8-4,-6-4,-4 0,1-2,3 1,-2-1,-3-6,1-1,-1 1,-3-5,2 1,2 6,4 2,4 2,2 1,1 2,1 3,1-1,3-4,3-2,-2-4,3-6,0 1,3-4,-1-5,2 0,3 1,-1 1,1 3,-3 2,2 1,2 1,1 1,-5-5,-5-9,-4-2,-1 5,1 5,1-1,0 5,3 2,0 1,0 0,-3 5,3 0,0 0,-1 2,-2 0,-2-3,0 4,-1 0,-5 0,2 1,2-3,1-2,-12 2,-12 3,-9 6,-3 1,-5 4,6 1,0 1,7 1,7-1,7 1,2 0,-5-1,1 0,-2 1,3-1,-2 0,0 0,2-1,-5 1,-7 9,2 5,0 1,1-1,0-4,-1-4,6-2,-3-2,2-1,-4-2,2 1,5-1,5 0,1 1,-3 0,-2-1,2 1,-2 0,-6 0,1 0,0 0,-4 0,-3 0,0 0,0 5,6 0,4 4,12 5,4 3,5-1,3 2,6 0,4 2,3 2,2 0,10-3,9-4,7-6,7-3,6 1,0 6,-3 3,-2-3,-1-2,0-5,2 2,-2 0,3-3,13-1,12-2,2-1,4 0,-3-1,-7-1,-2 1,-3 0,-1-1,2 1,-4 0,-2 0,3 0,4 0,5-4,1-1,3-4,-4-4,3-1,-7-1,0-3,-6 3,-3 3,-1 4,0 3,-1 2,-2 2,-6-3,-4 0,-3 0,-3 0,-10 2,-26 0,-31 1,-25 1,-20 0,-10 0,-9 1,6-1,8 0,1 0,7 0,3 0,-2 0,0 0,8 0,14 0,14 0,21 0,24 0,28 0,17 0,9 0,8 0,5 0,3 0,6 0,6 0,1 0,2 0,-8 0,-11 0,-6 0,-7 0,-8 0,-3 0,-5 0,-3 4,-5 2,2 2,7 6,6 8,3-1,6-3,-2-4,-5-6,-7 2,-4-3,-6 2,1 0,4 2,8 4,5-2,3-2,-3-3,-6 5,-15 4,-22 0,-30-4,-29-3,-34-5,-35-2,-28-2,-19-1,-8 0,0-1,16 0,27 1,25-1,20 1,24 4,17 2,4 3,0 0,6 4,6-3,-3 0,1-4,4-2,-1-2,-2-2,-2 0,1 0,-5-1,-2 1,-14-4,0-2,6 1,4-4,6-2,7-2,6 3,3 2,4 3,-4 3,0 1,4-3,7-5,9-1,14-3,13 1,12 3,12 2,17 3,7 1,7 2,7 2,-3-1,0 1,0-1,-3 5,-7 5,9 4,3 5,3 3,11 5,5-2,5 4,-4 0,-7-4,8-8,1-5,-7-6,-10-3,-15-2,-15-2,-10 0,-9-1,-6 2,-6-1,-2 1,-1 7,-5 8,-13 0,-23-2,-10-2,-23-4,-12-3,-16-3,-13-4,-15-7,-16-1,-14-3,-23 1,-23 2,-12 4,8 3,29 2,37 1,34 1,27 0,22-7,25-4,24 2,29 1,23 2,34 2,15 3,9 0,-9 1,-12 1,-5-1,-13 1,-4-1,-2 0,-8 3,6 12,5 0,5 7,-4 0,5 0,4 4,-3-2,-3-4,4-8,-5 1,-12-5,-10-1,-11-3,-6-2,-2 2,-1 2,-3-2,1 0,-2-1,-3-2,-3 0,-4-1,7 0,2 4,10 13,10 16,-1 26,-5 12,-10 5,-13 3,-10-5,-8 1,-4-8,-8-7,-6-10,-5-6,-12-9,-9-12,-2-5,2-1,-1-1,7 2,3-2,0-5,0 9,-2 1,-1-3,1-6,-1-7,-9-10,0-7,-2-14,-4-15,-4 0,4-1,9-2,8-5,7 1,5 2,2-1,-2 0,2 5,5 1,2-9,4 0,3-8,1-9,4 2,5 8,10 2,9 18,0 32,2 32,9 40,1 26,2 11,-6-2,-10-8,-5-6,-6-16,-6-15,-4-14,-3-9,-2-3,-1-2,-7 0,-5 1,-5 8,-1-13,3-16,12-19,10-24,13-30,2-8,3 3,-4 11,-1 6,0 9,1 2,-3 1,-1 0,-3 1,-3 5,-4 3,2 3,-2-6,-1-1,-1 1,-2-1,-2 1,-7 6,-11 8,-7 12,-9 19,-9 19,0 5,4 10,-12 11,4 2,0-2,6-7,9-1,7-8,3-1,6 1,1 1,-1 2,0-2,1-5,0-7,2-1,0-2,0-1,1 0,-2-1,-3 0,1-1,5-8,2-10,4-15,3-13,1-10,1-9,0-9,1 0,-4-2,-5-6,-6-3,-4-1,-3-9,2 0,1-5,2 8,6 7,3 10,3 10,3 3,0 22,2 21,0 22,0 18,-1 27,1 12,-1 10,0-5,0-3,0-3,0 0,0-12,0-13,0-13,0-9,0-7,3-4,7-7,4-4,8-6,4-4,6-3,4 0,9-1,8-1,3 1,7 8,13 12,1 5,-8 0,-16-1,-18 0,-17 0,-17-4,-13-5,-6-5,-6-4,-6-3,-9-1,-16-2,-3 0,-6 0,-3 0,-1 5,2 1,9-1,11 0,7-1,9-1,3-1,9-9,6-10,4-16,5-4,2-5,2-3,1 2,-1 1,0 0,0 3,0-1,-1 4,0 4,0 3,0 4,0 1,0-3,0-1,-4-8,-9-4,-3-1,-1 3,-7-3,1 1,-3 3,3 5,4 3,3 3,4-2,-1-3,-1-2,1 2,4 2,2 2,-5 6,-4 6,-12 8,-8 3,-2 3,-3 2,2 1,4 0,-1 0,-5 0,1 0,-2 0,-4-1,0 0,6 0,5 0,8 4,13 13,20 8,14 4,7 0,3 1,3-6,2-3,0-1,0 1,2-4,6-1,-1 2,1 1,0-3,-3-3,-3-1,-18 2,-14-1,-21-3,-15-4,-14-2,-11-1,-12-3,-2 0,7-1,6 1,10-1,8 1,7-1,13 1,17 0,21 4,23 9,8 8,4-1,0 0,-6-3,2-4,-1-1,-3-2,-3-4,-1 3,0 7,-2 1,-9 2,-2-4,-1 2,-2 1,-1-3,-2 1,0 12,-1 12,-3 1,-1 2,-4-1,-1-5,-2 0,-3-3,-2-2,-3-8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03T18:10:27.564"/>
    </inkml:context>
    <inkml:brush xml:id="br0">
      <inkml:brushProperty name="width" value="0.04" units="cm"/>
      <inkml:brushProperty name="height" value="0.04" units="cm"/>
      <inkml:brushProperty name="color" value="#E71224"/>
    </inkml:brush>
  </inkml:definitions>
  <inkml:trace contextRef="#ctx0" brushRef="#br0">2676 4391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17T18:11:48.599"/>
    </inkml:context>
    <inkml:brush xml:id="br0">
      <inkml:brushProperty name="width" value="0.24" units="cm"/>
      <inkml:brushProperty name="height" value="0.48" units="cm"/>
      <inkml:brushProperty name="color" value="#FFFC00"/>
      <inkml:brushProperty name="tip" value="rectangle"/>
      <inkml:brushProperty name="rasterOp" value="maskPen"/>
      <inkml:brushProperty name="ignorePressure" value="1"/>
    </inkml:brush>
  </inkml:definitions>
  <inkml:trace contextRef="#ctx0" brushRef="#br0">8346 2721,'0'-4,"0"-11,5-1,9-4,6-6,5 0,1 6,2 5,3 2,2 2,-2 5,-1 1,-2 3,-1 1,-2 1,1 0,-2 1,0 0,5-1,1 0,0 1,-2-1,0 0,3 0,0 0,3 4,1 10,2 7,-5 5,-3 10,-8 4,-2-2,-1 4,1 1,2 3,-4-3,-3-3,-5-6,-4-2,-3-4,3-1,0-2,4-1,0 1,2-5,5 3,-2 3,3 0,-4 1,-2-1,0-4,7 3,1 1,-4 1,-4-1,1-3,2-3,-2 1,-2 0,1 10,7 4,5 1,-1-3,-2-1,2-3,-4-1,0-6,0-2,2-1,6-2,6-5,4-5,-3-2,0-4,-8 3,2 2,-1 3,0 0,0-1,-1 2,-3 4,-3 0,0-4,2-2,0 2,2-2,1-2,0 4,0-3,-3 5,-2-2,1 3,0 3,-2 3,-5 3,0-1,-3-2,-2 1,-4 1,-1 7,-2 2,-1 0,-5-1,0 0,-5-1,-5-6,-11-2,-7 1,-6 0,1-4,0 1,5-3,2-1,8 2,-6 4,-2-3,0 0,-2 2,-2-2,4 0,0-3,3-3,-7 0,-10-2,-2 3,0-2,2-2,6-2,0 6,3 1,4 3,2-2,3-2,2 0,-1-1,2 1,-4 3,-2-1,5 2,2-3,-3 6,-2 4,0 2,1 1,0 1,1 0,-3 0,-2-1,0 0,7 0,2-1,1-4,0-1,-2 4,1 3,-1 1,3 0,1-5,0-2,-2 0,-1-4,0 0,2 1,1 2,0 1,-2 3,-1 5,3-7,9-6,15-8,11-3,6-4,4-1,2-1,0-1,-1 1,0 0,4 0,0 1,16-5,13 0,4 0,-4 0,-13-3,-9 1,-9-4,-3 1,1 1,1-2,4-2,1-5,-2 1,-1 0,-6-2,-7-2,-6-7,-2 3,3 0,-1 0,-2 1,-4-1,4 1,2 3,1 2,-3-2,2 0,3-6,4-2,3 0,1-1,-3 1,1 2,0 4,-4 16,-11 13,-9 10,-10 6,-12 4,-5 1,-3 2,-2-5,-1-3,3 2,2-6,3-5,2 1,-3 1,0 0,-4-5,0-2,2-2,1-3,2-2,3 0,0 4,2 1,-10 0,-5-1,-1-1,-7-1,1-1,4-1,1 0,3 8,3 4,5-2,2-1,2-3,1-2,1-2,1-1,-2 3,1 1,0 5,0-1,3 4,3-1,-6-3,-2-2,-1-2,0-3,0-2,6 4,0 2,2-1,-3-1,1-1,-2-1,0-10,3-12,5-7,5-3,1 3,1 2,2-3,2-1,1 0,3 0,0 1,0 1,0-4,-3 1,-7 3,-1 3,2 1,2 0,-2-1,-4-3,1-3,-2-1,-3 6,-2 2,1 1,-1 0,1 0,-3 2,3 1,1 5,-7-1,-2 2,-1 3,0 5,0 2,0 2,6-4,1-1,1 1,-2 2,0 1,-3-4,-3-6,-2-3,2-5,8-3,2-6,0-11,2-4,1-2,-2 7,1 4,4 6,3 2,3 2,-1 1,-4 3,-1 3,2-1,-2-1,-3-2,-3-1,-8 2,-8-3,-1 3,-1 5,3-4,-3-3,2 3,1 0,2 4,2 4,6 0,2 2,2 4,-3 1,0 2,-2 2,0 1,-1 0,0 1,-1-1,0 1,0-6,1 0,-1-4,-1-6,6-4,5-3,2-2,2-1,3-2,4 1,1 0,2-1,1 1,1 1,4-1,1 1,4 0,0 0,7-5,5-2,-2 1,1 6,-1 2,-2 1,0 0,0 0,-2-2,0 4,-3 2,1-3,3-4,2-2,6 2,3 1,1 1,-1 4,-3 2,-4 3,4-1,6 3,2 3,3 3,0 3,-1 1,-3-1,-3-7,-2-2,-1 4,-1 1,-1-3,0-2,-4-5,-2-4,-3-5,-4-5,-5 0,-2 0,-3 2,-1 1,7 5,8 7,5 6,3 5,1 2,2 3,0 1,0 1,1-1,-2 0,0 0,0-1,-1 0,1 0,0 0,4 0,5 0,6 0,-1 0,-1 0,0 5,-7 4,-3 3,2-3,3-1,1 2,-5 7,-4 1,2-2,1 0,5-3,0-2,-2-1,0 0,-3-3,-1-2,-2-3,0-1,0 4,-1 1,-4-1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17T18:11:48.600"/>
    </inkml:context>
    <inkml:brush xml:id="br0">
      <inkml:brushProperty name="width" value="0.04" units="cm"/>
      <inkml:brushProperty name="height" value="0.04" units="cm"/>
      <inkml:brushProperty name="color" value="#E71224"/>
      <inkml:brushProperty name="ignorePressure" value="1"/>
    </inkml:brush>
  </inkml:definitions>
  <inkml:trace contextRef="#ctx0" brushRef="#br0">252 4</inkml:trace>
  <inkml:trace contextRef="#ctx0" brushRef="#br0" timeOffset="1">161 74,'0'0,"0"0,0 0,0 0,0 0,0 0,0 0,0 0,0 0,0 0,0 0,0 0,0 0,0 0,0 0,0 0,0 0,0 0,0 0,0 0,0 0,0 0,0 0,0 0,0 0,0 0,0 0,0 0,0 0,0 0,0 0,0 0,0 0,0 6,0 0,0 0,0 0,0-3,0 0,0-2,0-1,0 0,0 0,0 0</inkml:trace>
  <inkml:trace contextRef="#ctx0" brushRef="#br0" timeOffset="2">0 28,'0'0,"0"0,0 0,0 0,0 0,0 0,0 0,0 0,0 0,4 0,1 0,0 0,3 0,0 0,3 0,3 0,-1 0,2 0,-2 4,0 1,-1 4,1 1,-3 1,-2 1,-2 1,-2 3,-4-2,1 1,-1-2,-1-3,1-3,0-4,0-1,-1-1,1-2,0 1,-4-1,-2-4,2-1,-5-3,2-5,0 1,2 2,2 3,1 3,1 2,1 2,4 1,2 0,3 1,5-1,-1 1,2-1,-2 5,-4 0,-2 0,-3-1,-2-1,-1-1,-2-5,1-2,-1 0</inkml:trace>
  <inkml:trace contextRef="#ctx0" brushRef="#br0" timeOffset="3">161 75,'0'0,"0"0,0 0,0 0,0 0,0 0,0 0,0 0,0 0,0 0,0 0,0 0,0 0,0 0,0 0,0 0,3 0,3 0,2 0,2 0,2 0,2 0,-1 0,3 0,-4 0,2 4,-2 1,-3 4,-4 5,-1-1,-3 2,-5-2,0 1,-6-1,0 0,2-1,1-4,3-2,3-3,0-5,-4-7,-3-6,-3-4,3-3,2-2,1 0,3-1,0 4,2 5,0 7,1 3,3 4,5 1,2 6,2 6,-1 0,-2 3,-4-1,-1 1,-3 3,-1-2,-1 0,-1-1,-3-5,-3-3,-2-2,-4-2,0-2,-2 0,2-1,-1 1,-1-5,1-1,3-7,8-2,7-3,4-1,5-2,-1 3,2 3,2 6,-2 4,2 2,-3 2,-3 6,-4 5,-2 1,-2 3,-2-1,0 1,-1-1,1-4,-1-2,1-3,-1-3,1 0,0-1,0-5,0-1,0-3,0-2,4-1,1-4,3 2,5-1,0 1,2 4,-2 4,1 2,-2 2,-3 2,-3 0,-3 1</inkml:trace>
  <inkml:trace contextRef="#ctx0" brushRef="#br0" timeOffset="4">161 75,'0'0,"0"0,0 0,0 0,0 0,0 0,0 0,0 4,0 2,3 2,3 6,-1-1,-2 2,5-1,-2 0,4-1,3-1,0 5,-2-4,-4-1,-1-6,-5-1,5-3,-1-1,-1-1,0-5,-2-4,0-3,-2-1,0-1,0 1,0 0,0 0,0-4,-1 4,-3-2,-1 1,-8 5,-5 3,0 2,0 2,-2 2,3 4,1 3,2 2,5 5,2 0,4 1,1-1,6 0,2-1,-1-5,5-1,2-4,0-1,2-2,-1 0,4 0,0-5,1-1,-4-3,1-2,-2 0,-3-5,-5 2,-1-2,-3 3,-1 3,0-1,-1 1,-4 4,0 1,-5 3,-3 5,-4 2,1 4,-1 1,3 6,4 1,4 2,1-3,3 0,2-2,0-1,1-1,4-4,0-2,5-3,3-1,0-2,2-5,-2-1,1-3,-3-1,-1-2,-5 0,-1-1,-2 1,-2 3,0 3,-1 2,0 2,1 2,-1 0,1 5,-4 1,-1 3,-4 1,0 2,1 0,2-3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17T18:11:48.605"/>
    </inkml:context>
    <inkml:brush xml:id="br0">
      <inkml:brushProperty name="width" value="0.04" units="cm"/>
      <inkml:brushProperty name="height" value="0.04" units="cm"/>
      <inkml:brushProperty name="color" value="#E71224"/>
      <inkml:brushProperty name="ignorePressure" value="1"/>
    </inkml:brush>
  </inkml:definitions>
  <inkml:trace contextRef="#ctx0" brushRef="#br0">7515 2190,'0'0,"0"0,0 0,0 0,0 0,0 0,0 0,0 0,0 0,0 0,0 4,0 2,0 2,0 2,0 1,4 5,0 3,6 1,3-2,-1 1,3-4,-2-1,0-1,-1-5,-2-2,-1-3,0-1,-2-2,-4 0,0-1,-2 0,0 1,-1-1,-1 1,1 0,-1 0,-3 0,-1 0,-5 0,2 0,-4 0,1 0,-1 4,0 2,4-1,2-2,2 0,2-1,6 3,1 1,0-1,4-1,-1-1,3-2,-1 0,3-5,2-1,-2-4,-2-6,-3-2,-4 1,-1-1,-7 2,-5 4,-1 4,-3 3,-4 2,-2 6,-2 2,-2 3,5 6,-1 2,1 0,2 1,5-3,3-1,5-1,1-4,1-3,6-3,5-1,0-2,4 0,-2-1,-2 0,1 1,-2-1,-2 1,-2 0,-2 0,-2 0,-1 0,0 0,0 0,-1 0,1 0,-1 0,1 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17T18:11:48.606"/>
    </inkml:context>
    <inkml:brush xml:id="br0">
      <inkml:brushProperty name="width" value="0.04" units="cm"/>
      <inkml:brushProperty name="height" value="0.04" units="cm"/>
      <inkml:brushProperty name="color" value="#E71224"/>
      <inkml:brushProperty name="ignorePressure" value="1"/>
    </inkml:brush>
  </inkml:definitions>
  <inkml:trace contextRef="#ctx0" brushRef="#br0">7704 1906,'0'0,"0"0,0 0,0 0,0 0,0 0,0 0,0 0,0 0,0 0,0 0,0 4,0 2,0 2,-4 2,-1 2,0 0,0 0,3 0,0-3,1 1,1 0,0-4,0-1,0-2,5-2,4-5,1-6,3 0,-1-4,1 2,0-2,-4 1,-3 4,-3-2,-1-2,-6 0,-1 0,-5 0,-6 4,-8 3,4 2,-2 2,2 2,2 0,1 0,3 5,1 1,2-1,2 0,5-2,1 3,6 4,1 1,6-2,3-2,5-2,2-3,-1 0,-1-2,-3 0,-5-1,-3 1,-3-1,-3 1,-5-4,-1-2,-5 1,0 1,-2 1,1 1,1 1,0 1,1 0,2 4,3 2,1-1,2-1,0-1,1-1,1-1,-1 0,1-1,-1 0,3-1,3 1,-1 0,-1 0,-1 0,-1 0,-1 0,-1 0,0 0,0 0,0 0,-1 0,1 0,0 0,0 0,0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17T18:11:48.607"/>
    </inkml:context>
    <inkml:brush xml:id="br0">
      <inkml:brushProperty name="width" value="0.04" units="cm"/>
      <inkml:brushProperty name="height" value="0.04" units="cm"/>
      <inkml:brushProperty name="color" value="#E71224"/>
      <inkml:brushProperty name="ignorePressure" value="1"/>
    </inkml:brush>
  </inkml:definitions>
  <inkml:trace contextRef="#ctx0" brushRef="#br0">7473 1666,'0'0,"0"0,0 0,0 0,0 0,0 0,0 0,0 0,-4 0,-5 0,-1 0,-3 4,1 5,-1 6,1 3,2 3,5 3,1 0,2-3,1-1,1-5,5-1,0-1,5-1,11 3,7-6,6-8,5-4,0-6,-3-1,-8 0,-4 0,-6-1,-7 4,-9 1,-8 2,-11 3,-7 0,-7 1,-6 1,-1-1,2 0,4 1,7 3,4 2,1-2,4 5,6 0,4 1,2 5,3-2,5-1,6-1,1 0,3-4,7-2,3-2,-3-1,1-2,-6-4,1-2,-5-4,-2-4,-5 1,-2-2,-6 1,-2 4,-5 3,1 2,-4 3,2 2,-2 4,-3 2,2 4,-1 4,3 0,-2 2,3-3,2 1,4-1,1-4,3-3,0-3,2-1,-1-2,1 0,-1-1,1 1,-1-1,0 1,0-5,0 0,0 0,0 1,0 1,0 1,0 1,0 0,0 1,0 1,0-1,0 0,0 0,0 0,0 1,0-1,0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17T18:11:48.608"/>
    </inkml:context>
    <inkml:brush xml:id="br0">
      <inkml:brushProperty name="width" value="0.04" units="cm"/>
      <inkml:brushProperty name="height" value="0.04" units="cm"/>
      <inkml:brushProperty name="color" value="#E71224"/>
      <inkml:brushProperty name="ignorePressure" value="1"/>
    </inkml:brush>
  </inkml:definitions>
  <inkml:trace contextRef="#ctx0" brushRef="#br0">6239 2275,'0'0,"0"0,0 0,0 0,0 0,0 0,0 0,0 0,0 0,0 0,0 0,0 0,0 0,4 0,1 0,4 0,0 0,3 0,3 0,3 0,2 0,-2 0,4 0,-3 0,1 5,-1 0,2 4,-3 5,-2-1,-3 1,-2 0,-6 0,-1 2,-3-1,-1 0,0-3,-5-2,0-3,-6-4,-2-1,0-2,2 0,-1-1,3 0,0 1,5-1,1 1,1 0,2 0,4-4,5-1,6-5,7-3,9 0,2-2,3 2,4 2,-1 5,-3 2,-8 6,-6 2,-4 6,-8 3,-8 6,-4-2,-6 0,-6-2,-5 0,-1 1,-7-1,-2-4,-4-4,-1-3,3-2,6-1,2-1,3-1,4 0,5 1,4-1,3 1,2 0,2 0,1-1,0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17T18:11:48.609"/>
    </inkml:context>
    <inkml:brush xml:id="br0">
      <inkml:brushProperty name="width" value="0.04" units="cm"/>
      <inkml:brushProperty name="height" value="0.04" units="cm"/>
      <inkml:brushProperty name="color" value="#E71224"/>
      <inkml:brushProperty name="ignorePressure" value="1"/>
    </inkml:brush>
  </inkml:definitions>
  <inkml:trace contextRef="#ctx0" brushRef="#br0">6486 2250,'0'0,"0"0,0 0,0 0,0 0,0 0,0 0,4 0,1 0,4 0,0 0,3 0,3-4,3-1,2-5,-2 1,0 1,0 3,-2 1,0 1,-3 2,0 1,-2 0,-3 1,-3 3,-2 1,-1 5,-2-1,0 4,-5-2,0 2,-5-1,1-4,-3-2,-3-2,1-2,-1-1,2-2,2 1,5-1,2 1,3-1,0 1,1 0,1 0,0 0,-1 0,1 0,-1 0,4 0,1 0,5 0,3 4,0 1,-3 4,-2 0,-3 4,-3-2,0-2,-2-3,-1-2,-2-2,-8-1,1-2,1 1,1 0,3-1,3 1,1-1,1 1,0 0,0 0,1 0,-1-4,1-1,2-4,3 0,-1 1,-2 1,0 4,-1 1,3 1,0 5,1 1,-2 0,-2 0,-1-1,0-3,-1 0,0-1,-3-3,-3-2,0-1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938" y="1"/>
            <a:ext cx="3037840" cy="466725"/>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fld id="{8DA24AE4-575B-49D8-907C-E137AAF9D219}" type="datetimeFigureOut">
              <a:rPr lang="en-US"/>
              <a:pPr>
                <a:defRPr/>
              </a:pPr>
              <a:t>10/18/2017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73576"/>
            <a:ext cx="5608320" cy="3660775"/>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6"/>
            <a:ext cx="3037840"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676"/>
            <a:ext cx="3037840" cy="46672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45BC2798-012F-4BA7-8615-875762A5339A}" type="slidenum">
              <a:rPr lang="en-US"/>
              <a:pPr>
                <a:defRPr/>
              </a:pPr>
              <a:t>‹#›</a:t>
            </a:fld>
            <a:endParaRPr lang="en-US"/>
          </a:p>
        </p:txBody>
      </p:sp>
    </p:spTree>
    <p:extLst>
      <p:ext uri="{BB962C8B-B14F-4D97-AF65-F5344CB8AC3E}">
        <p14:creationId xmlns:p14="http://schemas.microsoft.com/office/powerpoint/2010/main" val="23405581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BC2798-012F-4BA7-8615-875762A5339A}" type="slidenum">
              <a:rPr lang="en-US" smtClean="0"/>
              <a:pPr>
                <a:defRPr/>
              </a:pPr>
              <a:t>1</a:t>
            </a:fld>
            <a:endParaRPr lang="en-US"/>
          </a:p>
        </p:txBody>
      </p:sp>
    </p:spTree>
    <p:extLst>
      <p:ext uri="{BB962C8B-B14F-4D97-AF65-F5344CB8AC3E}">
        <p14:creationId xmlns:p14="http://schemas.microsoft.com/office/powerpoint/2010/main" val="1910513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BC2798-012F-4BA7-8615-875762A5339A}" type="slidenum">
              <a:rPr lang="en-US" smtClean="0"/>
              <a:pPr>
                <a:defRPr/>
              </a:pPr>
              <a:t>46</a:t>
            </a:fld>
            <a:endParaRPr lang="en-US"/>
          </a:p>
        </p:txBody>
      </p:sp>
    </p:spTree>
    <p:extLst>
      <p:ext uri="{BB962C8B-B14F-4D97-AF65-F5344CB8AC3E}">
        <p14:creationId xmlns:p14="http://schemas.microsoft.com/office/powerpoint/2010/main" val="1601934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People with mental and/or substance use disorders have a unique capacity to help each other based on a shared affiliation and a deep understanding of this experience. In self-help and mutual support, people offer this support, strength, and hope to their peers, which allows for personal growth, wellness promotion, and recovery.</a:t>
            </a:r>
          </a:p>
          <a:p>
            <a:endParaRPr lang="en-US" dirty="0" smtClean="0"/>
          </a:p>
          <a:p>
            <a:r>
              <a:rPr lang="en-US" sz="1200" dirty="0" smtClean="0"/>
              <a:t>Peers also provide assistance that promotes a sense of belonging within the community. The ability to contribute to and enjoy one’s community is key to recovery and well-being. </a:t>
            </a:r>
            <a:endParaRPr lang="en-US" dirty="0"/>
          </a:p>
        </p:txBody>
      </p:sp>
      <p:sp>
        <p:nvSpPr>
          <p:cNvPr id="4" name="Slide Number Placeholder 3"/>
          <p:cNvSpPr>
            <a:spLocks noGrp="1"/>
          </p:cNvSpPr>
          <p:nvPr>
            <p:ph type="sldNum" sz="quarter" idx="10"/>
          </p:nvPr>
        </p:nvSpPr>
        <p:spPr/>
        <p:txBody>
          <a:bodyPr/>
          <a:lstStyle/>
          <a:p>
            <a:pPr>
              <a:defRPr/>
            </a:pPr>
            <a:fld id="{45BC2798-012F-4BA7-8615-875762A5339A}" type="slidenum">
              <a:rPr lang="en-US" smtClean="0"/>
              <a:pPr>
                <a:defRPr/>
              </a:pPr>
              <a:t>48</a:t>
            </a:fld>
            <a:endParaRPr lang="en-US"/>
          </a:p>
        </p:txBody>
      </p:sp>
    </p:spTree>
    <p:extLst>
      <p:ext uri="{BB962C8B-B14F-4D97-AF65-F5344CB8AC3E}">
        <p14:creationId xmlns:p14="http://schemas.microsoft.com/office/powerpoint/2010/main" val="1089228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BC2798-012F-4BA7-8615-875762A5339A}" type="slidenum">
              <a:rPr lang="en-US" smtClean="0"/>
              <a:pPr>
                <a:defRPr/>
              </a:pPr>
              <a:t>49</a:t>
            </a:fld>
            <a:endParaRPr lang="en-US"/>
          </a:p>
        </p:txBody>
      </p:sp>
    </p:spTree>
    <p:extLst>
      <p:ext uri="{BB962C8B-B14F-4D97-AF65-F5344CB8AC3E}">
        <p14:creationId xmlns:p14="http://schemas.microsoft.com/office/powerpoint/2010/main" val="1558843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BC2798-012F-4BA7-8615-875762A5339A}" type="slidenum">
              <a:rPr lang="en-US" smtClean="0"/>
              <a:pPr>
                <a:defRPr/>
              </a:pPr>
              <a:t>50</a:t>
            </a:fld>
            <a:endParaRPr lang="en-US"/>
          </a:p>
        </p:txBody>
      </p:sp>
    </p:spTree>
    <p:extLst>
      <p:ext uri="{BB962C8B-B14F-4D97-AF65-F5344CB8AC3E}">
        <p14:creationId xmlns:p14="http://schemas.microsoft.com/office/powerpoint/2010/main" val="1283006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BC2798-012F-4BA7-8615-875762A5339A}" type="slidenum">
              <a:rPr lang="en-US" smtClean="0">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3481811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80643DA-99A4-4FA3-B745-1363F7570609}" type="slidenum">
              <a:rPr lang="en-US" altLang="en-US" smtClean="0">
                <a:solidFill>
                  <a:srgbClr val="000000"/>
                </a:solidFill>
              </a:rPr>
              <a:pPr/>
              <a:t>2</a:t>
            </a:fld>
            <a:endParaRPr lang="en-US" altLang="en-US" smtClean="0">
              <a:solidFill>
                <a:srgbClr val="000000"/>
              </a:solidFill>
            </a:endParaRPr>
          </a:p>
        </p:txBody>
      </p:sp>
    </p:spTree>
    <p:extLst>
      <p:ext uri="{BB962C8B-B14F-4D97-AF65-F5344CB8AC3E}">
        <p14:creationId xmlns:p14="http://schemas.microsoft.com/office/powerpoint/2010/main" val="295642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835A86-6AB9-4635-B8F3-866F318383D1}" type="slidenum">
              <a:rPr lang="en-US" smtClean="0">
                <a:solidFill>
                  <a:prstClr val="black"/>
                </a:solidFill>
              </a:rPr>
              <a:pPr/>
              <a:t>3</a:t>
            </a:fld>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10/19/2016</a:t>
            </a:r>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SAMHSA SOAR Technical Assistance Center</a:t>
            </a:r>
            <a:endParaRPr lang="en-US">
              <a:solidFill>
                <a:prstClr val="black"/>
              </a:solidFill>
            </a:endParaRPr>
          </a:p>
        </p:txBody>
      </p:sp>
    </p:spTree>
    <p:extLst>
      <p:ext uri="{BB962C8B-B14F-4D97-AF65-F5344CB8AC3E}">
        <p14:creationId xmlns:p14="http://schemas.microsoft.com/office/powerpoint/2010/main" val="1306619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dirty="0">
              <a:ea typeface="MS PGothic" charset="-128"/>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fld id="{3FF8C417-58AC-3145-B8C8-E47E9CCDB69D}" type="slidenum">
              <a:rPr lang="en-US" altLang="en-US" sz="1200">
                <a:solidFill>
                  <a:srgbClr val="000000"/>
                </a:solidFill>
              </a:rPr>
              <a:pPr/>
              <a:t>4</a:t>
            </a:fld>
            <a:endParaRPr lang="en-US" altLang="en-US" sz="1200">
              <a:solidFill>
                <a:srgbClr val="000000"/>
              </a:solidFill>
            </a:endParaRPr>
          </a:p>
        </p:txBody>
      </p:sp>
    </p:spTree>
    <p:extLst>
      <p:ext uri="{BB962C8B-B14F-4D97-AF65-F5344CB8AC3E}">
        <p14:creationId xmlns:p14="http://schemas.microsoft.com/office/powerpoint/2010/main" val="1859446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80643DA-99A4-4FA3-B745-1363F7570609}" type="slidenum">
              <a:rPr lang="en-US" altLang="en-US" smtClean="0">
                <a:solidFill>
                  <a:srgbClr val="000000"/>
                </a:solidFill>
              </a:rPr>
              <a:pPr/>
              <a:t>8</a:t>
            </a:fld>
            <a:endParaRPr lang="en-US" altLang="en-US" smtClean="0">
              <a:solidFill>
                <a:srgbClr val="000000"/>
              </a:solidFill>
            </a:endParaRPr>
          </a:p>
        </p:txBody>
      </p:sp>
    </p:spTree>
    <p:extLst>
      <p:ext uri="{BB962C8B-B14F-4D97-AF65-F5344CB8AC3E}">
        <p14:creationId xmlns:p14="http://schemas.microsoft.com/office/powerpoint/2010/main" val="1191609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BC2798-012F-4BA7-8615-875762A5339A}" type="slidenum">
              <a:rPr lang="en-US" smtClean="0"/>
              <a:pPr>
                <a:defRPr/>
              </a:pPr>
              <a:t>15</a:t>
            </a:fld>
            <a:endParaRPr lang="en-US"/>
          </a:p>
        </p:txBody>
      </p:sp>
    </p:spTree>
    <p:extLst>
      <p:ext uri="{BB962C8B-B14F-4D97-AF65-F5344CB8AC3E}">
        <p14:creationId xmlns:p14="http://schemas.microsoft.com/office/powerpoint/2010/main" val="664515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t" hangingPunct="1"/>
            <a:endParaRPr lang="en-US" sz="1200" b="1" dirty="0" smtClean="0">
              <a:solidFill>
                <a:schemeClr val="tx1">
                  <a:lumMod val="75000"/>
                  <a:lumOff val="25000"/>
                </a:schemeClr>
              </a:solidFill>
            </a:endParaRPr>
          </a:p>
          <a:p>
            <a:pPr eaLnBrk="1" fontAlgn="t" hangingPunct="1"/>
            <a:r>
              <a:rPr lang="en-US" sz="1200" dirty="0" smtClean="0">
                <a:solidFill>
                  <a:schemeClr val="tx1">
                    <a:lumMod val="75000"/>
                    <a:lumOff val="25000"/>
                  </a:schemeClr>
                </a:solidFill>
                <a:latin typeface="+mn-lt"/>
              </a:rPr>
              <a:t>Buprenorphine/naloxone combination= Suboxone</a:t>
            </a:r>
          </a:p>
          <a:p>
            <a:pPr eaLnBrk="1" fontAlgn="t" hangingPunct="1"/>
            <a:r>
              <a:rPr lang="en-US" sz="1200" dirty="0" smtClean="0">
                <a:solidFill>
                  <a:schemeClr val="tx1">
                    <a:lumMod val="75000"/>
                    <a:lumOff val="25000"/>
                  </a:schemeClr>
                </a:solidFill>
                <a:latin typeface="+mn-lt"/>
              </a:rPr>
              <a:t>= </a:t>
            </a:r>
            <a:r>
              <a:rPr lang="en-US" sz="1200" dirty="0" err="1" smtClean="0">
                <a:solidFill>
                  <a:schemeClr val="tx1">
                    <a:lumMod val="75000"/>
                    <a:lumOff val="25000"/>
                  </a:schemeClr>
                </a:solidFill>
                <a:latin typeface="+mn-lt"/>
              </a:rPr>
              <a:t>Zubsolv</a:t>
            </a:r>
            <a:r>
              <a:rPr lang="en-US" sz="1200" dirty="0" smtClean="0">
                <a:solidFill>
                  <a:schemeClr val="tx1">
                    <a:lumMod val="75000"/>
                    <a:lumOff val="25000"/>
                  </a:schemeClr>
                </a:solidFill>
                <a:latin typeface="+mn-lt"/>
              </a:rPr>
              <a:t>, = </a:t>
            </a:r>
            <a:r>
              <a:rPr lang="en-US" sz="1200" dirty="0" err="1" smtClean="0">
                <a:solidFill>
                  <a:schemeClr val="tx1">
                    <a:lumMod val="75000"/>
                    <a:lumOff val="25000"/>
                  </a:schemeClr>
                </a:solidFill>
                <a:latin typeface="+mn-lt"/>
              </a:rPr>
              <a:t>Bunavail</a:t>
            </a:r>
            <a:endParaRPr lang="en-US" sz="1200" dirty="0" smtClean="0">
              <a:solidFill>
                <a:schemeClr val="tx1">
                  <a:lumMod val="75000"/>
                  <a:lumOff val="25000"/>
                </a:schemeClr>
              </a:solidFill>
              <a:latin typeface="+mn-lt"/>
            </a:endParaRPr>
          </a:p>
          <a:p>
            <a:endParaRPr lang="en-US" dirty="0"/>
          </a:p>
        </p:txBody>
      </p:sp>
      <p:sp>
        <p:nvSpPr>
          <p:cNvPr id="4" name="Slide Number Placeholder 3"/>
          <p:cNvSpPr>
            <a:spLocks noGrp="1"/>
          </p:cNvSpPr>
          <p:nvPr>
            <p:ph type="sldNum" sz="quarter" idx="10"/>
          </p:nvPr>
        </p:nvSpPr>
        <p:spPr/>
        <p:txBody>
          <a:bodyPr/>
          <a:lstStyle/>
          <a:p>
            <a:pPr>
              <a:defRPr/>
            </a:pPr>
            <a:fld id="{45BC2798-012F-4BA7-8615-875762A5339A}" type="slidenum">
              <a:rPr lang="en-US" smtClean="0"/>
              <a:pPr>
                <a:defRPr/>
              </a:pPr>
              <a:t>23</a:t>
            </a:fld>
            <a:endParaRPr lang="en-US"/>
          </a:p>
        </p:txBody>
      </p:sp>
    </p:spTree>
    <p:extLst>
      <p:ext uri="{BB962C8B-B14F-4D97-AF65-F5344CB8AC3E}">
        <p14:creationId xmlns:p14="http://schemas.microsoft.com/office/powerpoint/2010/main" val="3650168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80643DA-99A4-4FA3-B745-1363F7570609}" type="slidenum">
              <a:rPr lang="en-US" altLang="en-US" smtClean="0">
                <a:solidFill>
                  <a:srgbClr val="000000"/>
                </a:solidFill>
              </a:rPr>
              <a:pPr/>
              <a:t>28</a:t>
            </a:fld>
            <a:endParaRPr lang="en-US" altLang="en-US" smtClean="0">
              <a:solidFill>
                <a:srgbClr val="000000"/>
              </a:solidFill>
            </a:endParaRPr>
          </a:p>
        </p:txBody>
      </p:sp>
    </p:spTree>
    <p:extLst>
      <p:ext uri="{BB962C8B-B14F-4D97-AF65-F5344CB8AC3E}">
        <p14:creationId xmlns:p14="http://schemas.microsoft.com/office/powerpoint/2010/main" val="1654612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80643DA-99A4-4FA3-B745-1363F7570609}" type="slidenum">
              <a:rPr lang="en-US" altLang="en-US" smtClean="0">
                <a:solidFill>
                  <a:srgbClr val="000000"/>
                </a:solidFill>
              </a:rPr>
              <a:pPr/>
              <a:t>38</a:t>
            </a:fld>
            <a:endParaRPr lang="en-US" altLang="en-US" smtClean="0">
              <a:solidFill>
                <a:srgbClr val="000000"/>
              </a:solidFill>
            </a:endParaRPr>
          </a:p>
        </p:txBody>
      </p:sp>
    </p:spTree>
    <p:extLst>
      <p:ext uri="{BB962C8B-B14F-4D97-AF65-F5344CB8AC3E}">
        <p14:creationId xmlns:p14="http://schemas.microsoft.com/office/powerpoint/2010/main" val="707419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8E5A50A4-2E53-BA4D-905A-67A29D756D0C}" type="datetime1">
              <a:rPr lang="en-US" smtClean="0"/>
              <a:t>10/18/2017</a:t>
            </a:fld>
            <a:endParaRPr lang="en-US"/>
          </a:p>
        </p:txBody>
      </p:sp>
      <p:sp>
        <p:nvSpPr>
          <p:cNvPr id="8" name="Footer Placeholder 4"/>
          <p:cNvSpPr>
            <a:spLocks noGrp="1"/>
          </p:cNvSpPr>
          <p:nvPr>
            <p:ph type="ftr" sz="quarter" idx="11"/>
          </p:nvPr>
        </p:nvSpPr>
        <p:spPr>
          <a:xfrm>
            <a:off x="3686175" y="6459538"/>
            <a:ext cx="4822825" cy="365125"/>
          </a:xfrm>
          <a:prstGeom prst="rect">
            <a:avLst/>
          </a:prstGeom>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804EAD5E-649E-4B02-B9FE-15EE52B0F5A6}" type="slidenum">
              <a:rPr lang="en-US"/>
              <a:pPr>
                <a:defRPr/>
              </a:pPr>
              <a:t>‹#›</a:t>
            </a:fld>
            <a:endParaRPr lang="en-US"/>
          </a:p>
        </p:txBody>
      </p:sp>
    </p:spTree>
    <p:extLst>
      <p:ext uri="{BB962C8B-B14F-4D97-AF65-F5344CB8AC3E}">
        <p14:creationId xmlns:p14="http://schemas.microsoft.com/office/powerpoint/2010/main" val="1612459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2E7985C-8499-1C44-A38D-4987F40F53F4}" type="datetime1">
              <a:rPr lang="en-US" smtClean="0"/>
              <a:t>10/18/2017</a:t>
            </a:fld>
            <a:endParaRPr lang="en-US"/>
          </a:p>
        </p:txBody>
      </p:sp>
      <p:sp>
        <p:nvSpPr>
          <p:cNvPr id="5" name="Footer Placeholder 4"/>
          <p:cNvSpPr>
            <a:spLocks noGrp="1"/>
          </p:cNvSpPr>
          <p:nvPr>
            <p:ph type="ftr" sz="quarter" idx="11"/>
          </p:nvPr>
        </p:nvSpPr>
        <p:spPr>
          <a:xfrm>
            <a:off x="3686175" y="6459538"/>
            <a:ext cx="482282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28D922-EC30-4FF7-8710-D04836F3F3C7}" type="slidenum">
              <a:rPr lang="en-US"/>
              <a:pPr>
                <a:defRPr/>
              </a:pPr>
              <a:t>‹#›</a:t>
            </a:fld>
            <a:endParaRPr lang="en-US"/>
          </a:p>
        </p:txBody>
      </p:sp>
    </p:spTree>
    <p:extLst>
      <p:ext uri="{BB962C8B-B14F-4D97-AF65-F5344CB8AC3E}">
        <p14:creationId xmlns:p14="http://schemas.microsoft.com/office/powerpoint/2010/main" val="2685107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fld id="{36B955C3-5EC3-8F46-BC24-40DFBA77AD81}" type="datetime1">
              <a:rPr lang="en-US" smtClean="0"/>
              <a:t>10/18/2017</a:t>
            </a:fld>
            <a:endParaRPr lang="en-US"/>
          </a:p>
        </p:txBody>
      </p:sp>
      <p:sp>
        <p:nvSpPr>
          <p:cNvPr id="7" name="Footer Placeholder 4"/>
          <p:cNvSpPr>
            <a:spLocks noGrp="1"/>
          </p:cNvSpPr>
          <p:nvPr>
            <p:ph type="ftr" sz="quarter" idx="11"/>
          </p:nvPr>
        </p:nvSpPr>
        <p:spPr>
          <a:xfrm>
            <a:off x="3686175" y="6459538"/>
            <a:ext cx="4822825" cy="365125"/>
          </a:xfrm>
          <a:prstGeom prst="rect">
            <a:avLst/>
          </a:prstGeo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E70E234B-78E2-4906-BA15-70FFB749E36C}" type="slidenum">
              <a:rPr lang="en-US"/>
              <a:pPr>
                <a:defRPr/>
              </a:pPr>
              <a:t>‹#›</a:t>
            </a:fld>
            <a:endParaRPr lang="en-US"/>
          </a:p>
        </p:txBody>
      </p:sp>
    </p:spTree>
    <p:extLst>
      <p:ext uri="{BB962C8B-B14F-4D97-AF65-F5344CB8AC3E}">
        <p14:creationId xmlns:p14="http://schemas.microsoft.com/office/powerpoint/2010/main" val="1891361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l="4723" t="12292" r="4723" b="15483"/>
          <a:stretch>
            <a:fillRect/>
          </a:stretch>
        </p:blipFill>
        <p:spPr bwMode="auto">
          <a:xfrm>
            <a:off x="114300" y="220663"/>
            <a:ext cx="20701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fld id="{C9FD22A0-8D9A-354F-BB74-0B76BBBB4F9E}" type="datetime1">
              <a:rPr lang="en-US" smtClean="0"/>
              <a:t>10/18/2017</a:t>
            </a:fld>
            <a:endParaRPr lang="en-US"/>
          </a:p>
        </p:txBody>
      </p:sp>
      <p:sp>
        <p:nvSpPr>
          <p:cNvPr id="7" name="Footer Placeholder 4"/>
          <p:cNvSpPr>
            <a:spLocks noGrp="1"/>
          </p:cNvSpPr>
          <p:nvPr>
            <p:ph type="ftr" sz="quarter" idx="11"/>
          </p:nvPr>
        </p:nvSpPr>
        <p:spPr>
          <a:xfrm>
            <a:off x="3686175" y="6459538"/>
            <a:ext cx="4822825" cy="365125"/>
          </a:xfrm>
          <a:prstGeom prst="rect">
            <a:avLst/>
          </a:prstGeo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1CF871B-243F-4595-9473-F2F160DA6F28}" type="slidenum">
              <a:rPr lang="en-US"/>
              <a:pPr>
                <a:defRPr/>
              </a:pPr>
              <a:t>‹#›</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7070" y="6446866"/>
            <a:ext cx="1344930" cy="344302"/>
          </a:xfrm>
          <a:prstGeom prst="rect">
            <a:avLst/>
          </a:prstGeom>
        </p:spPr>
      </p:pic>
    </p:spTree>
    <p:extLst>
      <p:ext uri="{BB962C8B-B14F-4D97-AF65-F5344CB8AC3E}">
        <p14:creationId xmlns:p14="http://schemas.microsoft.com/office/powerpoint/2010/main" val="699717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p:txBody>
          <a:bodyPr/>
          <a:lstStyle>
            <a:lvl1pPr>
              <a:defRPr/>
            </a:lvl1pPr>
          </a:lstStyle>
          <a:p>
            <a:pPr>
              <a:defRPr/>
            </a:pPr>
            <a:fld id="{6D27BF71-A9DB-C841-A362-97C71DDAEF57}" type="datetime1">
              <a:rPr lang="en-US" smtClean="0"/>
              <a:t>10/18/2017</a:t>
            </a:fld>
            <a:endParaRPr lang="en-US"/>
          </a:p>
        </p:txBody>
      </p:sp>
      <p:sp>
        <p:nvSpPr>
          <p:cNvPr id="8" name="Footer Placeholder 4"/>
          <p:cNvSpPr>
            <a:spLocks noGrp="1"/>
          </p:cNvSpPr>
          <p:nvPr>
            <p:ph type="ftr" sz="quarter" idx="11"/>
          </p:nvPr>
        </p:nvSpPr>
        <p:spPr>
          <a:xfrm>
            <a:off x="3686175" y="6459538"/>
            <a:ext cx="4822825"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70EC257-54DA-46B0-8343-6EC745FFC26B}" type="slidenum">
              <a:rPr lang="en-US"/>
              <a:pPr>
                <a:defRPr/>
              </a:pPr>
              <a:t>‹#›</a:t>
            </a:fld>
            <a:endParaRPr lang="en-US"/>
          </a:p>
        </p:txBody>
      </p:sp>
    </p:spTree>
    <p:extLst>
      <p:ext uri="{BB962C8B-B14F-4D97-AF65-F5344CB8AC3E}">
        <p14:creationId xmlns:p14="http://schemas.microsoft.com/office/powerpoint/2010/main" val="3372336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7F03CC96-09E6-574C-9035-3AB162C5473A}" type="datetime1">
              <a:rPr lang="en-US" smtClean="0"/>
              <a:t>10/18/2017</a:t>
            </a:fld>
            <a:endParaRPr lang="en-US"/>
          </a:p>
        </p:txBody>
      </p:sp>
      <p:sp>
        <p:nvSpPr>
          <p:cNvPr id="6" name="Footer Placeholder 4"/>
          <p:cNvSpPr>
            <a:spLocks noGrp="1"/>
          </p:cNvSpPr>
          <p:nvPr>
            <p:ph type="ftr" sz="quarter" idx="11"/>
          </p:nvPr>
        </p:nvSpPr>
        <p:spPr>
          <a:xfrm>
            <a:off x="3686175" y="6459538"/>
            <a:ext cx="482282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1EB095B-33FE-4DD7-838B-DC53D4DA3D5F}" type="slidenum">
              <a:rPr lang="en-US"/>
              <a:pPr>
                <a:defRPr/>
              </a:pPr>
              <a:t>‹#›</a:t>
            </a:fld>
            <a:endParaRPr lang="en-US"/>
          </a:p>
        </p:txBody>
      </p:sp>
    </p:spTree>
    <p:extLst>
      <p:ext uri="{BB962C8B-B14F-4D97-AF65-F5344CB8AC3E}">
        <p14:creationId xmlns:p14="http://schemas.microsoft.com/office/powerpoint/2010/main" val="1879333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A995698F-1FF4-754C-9B08-712FAC7770D1}" type="datetime1">
              <a:rPr lang="en-US" smtClean="0"/>
              <a:t>10/18/2017</a:t>
            </a:fld>
            <a:endParaRPr lang="en-US"/>
          </a:p>
        </p:txBody>
      </p:sp>
      <p:sp>
        <p:nvSpPr>
          <p:cNvPr id="8" name="Footer Placeholder 4"/>
          <p:cNvSpPr>
            <a:spLocks noGrp="1"/>
          </p:cNvSpPr>
          <p:nvPr>
            <p:ph type="ftr" sz="quarter" idx="11"/>
          </p:nvPr>
        </p:nvSpPr>
        <p:spPr>
          <a:xfrm>
            <a:off x="3686175" y="6459538"/>
            <a:ext cx="4822825"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EF76BAB-8E3E-4EBE-9D56-3DF38CD702AC}" type="slidenum">
              <a:rPr lang="en-US"/>
              <a:pPr>
                <a:defRPr/>
              </a:pPr>
              <a:t>‹#›</a:t>
            </a:fld>
            <a:endParaRPr lang="en-US"/>
          </a:p>
        </p:txBody>
      </p:sp>
    </p:spTree>
    <p:extLst>
      <p:ext uri="{BB962C8B-B14F-4D97-AF65-F5344CB8AC3E}">
        <p14:creationId xmlns:p14="http://schemas.microsoft.com/office/powerpoint/2010/main" val="3555201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92D183B-3DEB-4C48-96EF-3649B8CA76CC}" type="datetime1">
              <a:rPr lang="en-US" smtClean="0"/>
              <a:t>10/18/2017</a:t>
            </a:fld>
            <a:endParaRPr lang="en-US"/>
          </a:p>
        </p:txBody>
      </p:sp>
      <p:sp>
        <p:nvSpPr>
          <p:cNvPr id="4" name="Footer Placeholder 4"/>
          <p:cNvSpPr>
            <a:spLocks noGrp="1"/>
          </p:cNvSpPr>
          <p:nvPr>
            <p:ph type="ftr" sz="quarter" idx="11"/>
          </p:nvPr>
        </p:nvSpPr>
        <p:spPr>
          <a:xfrm>
            <a:off x="3686175" y="6459538"/>
            <a:ext cx="4822825"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786759F-10A3-4B6E-BAE2-3E2DE0FF6726}" type="slidenum">
              <a:rPr lang="en-US"/>
              <a:pPr>
                <a:defRPr/>
              </a:pPr>
              <a:t>‹#›</a:t>
            </a:fld>
            <a:endParaRPr lang="en-US"/>
          </a:p>
        </p:txBody>
      </p:sp>
    </p:spTree>
    <p:extLst>
      <p:ext uri="{BB962C8B-B14F-4D97-AF65-F5344CB8AC3E}">
        <p14:creationId xmlns:p14="http://schemas.microsoft.com/office/powerpoint/2010/main" val="3166070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BC156EC5-D1C0-B54B-8D6E-45325762825B}" type="datetime1">
              <a:rPr lang="en-US" smtClean="0"/>
              <a:t>10/18/2017</a:t>
            </a:fld>
            <a:endParaRPr lang="en-US"/>
          </a:p>
        </p:txBody>
      </p:sp>
      <p:sp>
        <p:nvSpPr>
          <p:cNvPr id="5" name="Footer Placeholder 7"/>
          <p:cNvSpPr>
            <a:spLocks noGrp="1"/>
          </p:cNvSpPr>
          <p:nvPr>
            <p:ph type="ftr" sz="quarter" idx="11"/>
          </p:nvPr>
        </p:nvSpPr>
        <p:spPr>
          <a:xfrm>
            <a:off x="3686175" y="6459538"/>
            <a:ext cx="4822825" cy="365125"/>
          </a:xfrm>
          <a:prstGeom prst="rect">
            <a:avLst/>
          </a:prstGeom>
        </p:spPr>
        <p:txBody>
          <a:bodyPr/>
          <a:lstStyle>
            <a:lvl1pPr>
              <a:defRPr>
                <a:solidFill>
                  <a:srgbClr val="FFFFFF"/>
                </a:solidFill>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pPr>
              <a:defRPr/>
            </a:pPr>
            <a:fld id="{E4627AA0-7D9C-4AB2-8240-8D453A115FBA}" type="slidenum">
              <a:rPr lang="en-US"/>
              <a:pPr>
                <a:defRPr/>
              </a:pPr>
              <a:t>‹#›</a:t>
            </a:fld>
            <a:endParaRPr lang="en-US"/>
          </a:p>
        </p:txBody>
      </p:sp>
    </p:spTree>
    <p:extLst>
      <p:ext uri="{BB962C8B-B14F-4D97-AF65-F5344CB8AC3E}">
        <p14:creationId xmlns:p14="http://schemas.microsoft.com/office/powerpoint/2010/main" val="2463013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a:xfrm>
            <a:off x="465138" y="6459538"/>
            <a:ext cx="2619375" cy="365125"/>
          </a:xfrm>
        </p:spPr>
        <p:txBody>
          <a:bodyPr/>
          <a:lstStyle>
            <a:lvl1pPr>
              <a:defRPr/>
            </a:lvl1pPr>
          </a:lstStyle>
          <a:p>
            <a:pPr>
              <a:defRPr/>
            </a:pPr>
            <a:fld id="{645337D6-3645-3E42-AE09-D2FC2777C8D7}" type="datetime1">
              <a:rPr lang="en-US" smtClean="0"/>
              <a:t>10/18/2017</a:t>
            </a:fld>
            <a:endParaRPr lang="en-US"/>
          </a:p>
        </p:txBody>
      </p:sp>
      <p:sp>
        <p:nvSpPr>
          <p:cNvPr id="8" name="Footer Placeholder 5"/>
          <p:cNvSpPr>
            <a:spLocks noGrp="1"/>
          </p:cNvSpPr>
          <p:nvPr>
            <p:ph type="ftr" sz="quarter" idx="11"/>
          </p:nvPr>
        </p:nvSpPr>
        <p:spPr>
          <a:xfrm>
            <a:off x="4800600" y="6459538"/>
            <a:ext cx="4648200" cy="365125"/>
          </a:xfrm>
          <a:prstGeom prst="rect">
            <a:avLst/>
          </a:prstGeom>
        </p:spPr>
        <p:txBody>
          <a:bodyPr/>
          <a:lstStyle>
            <a:lvl1pPr algn="l">
              <a:defRPr>
                <a:solidFill>
                  <a:schemeClr val="tx2"/>
                </a:solidFill>
              </a:defRPr>
            </a:lvl1pPr>
          </a:lstStyle>
          <a:p>
            <a:pPr>
              <a:defRPr/>
            </a:pPr>
            <a:endParaRPr lang="en-US"/>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BE10C233-9DDA-4051-B802-B4B9F4BECCBC}" type="slidenum">
              <a:rPr lang="en-US"/>
              <a:pPr>
                <a:defRPr/>
              </a:pPr>
              <a:t>‹#›</a:t>
            </a:fld>
            <a:endParaRPr lang="en-US"/>
          </a:p>
        </p:txBody>
      </p:sp>
    </p:spTree>
    <p:extLst>
      <p:ext uri="{BB962C8B-B14F-4D97-AF65-F5344CB8AC3E}">
        <p14:creationId xmlns:p14="http://schemas.microsoft.com/office/powerpoint/2010/main" val="286279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BE7168B1-C25B-E349-8B9D-033FCCA5B084}" type="datetime1">
              <a:rPr lang="en-US" smtClean="0"/>
              <a:t>10/18/2017</a:t>
            </a:fld>
            <a:endParaRPr lang="en-US"/>
          </a:p>
        </p:txBody>
      </p:sp>
      <p:sp>
        <p:nvSpPr>
          <p:cNvPr id="8" name="Footer Placeholder 5"/>
          <p:cNvSpPr>
            <a:spLocks noGrp="1"/>
          </p:cNvSpPr>
          <p:nvPr>
            <p:ph type="ftr" sz="quarter" idx="11"/>
          </p:nvPr>
        </p:nvSpPr>
        <p:spPr>
          <a:xfrm>
            <a:off x="3686175" y="6459538"/>
            <a:ext cx="4822825" cy="365125"/>
          </a:xfrm>
          <a:prstGeom prst="rect">
            <a:avLst/>
          </a:prstGeom>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D19FCCBF-1249-48F3-B275-85135D904966}" type="slidenum">
              <a:rPr lang="en-US"/>
              <a:pPr>
                <a:defRPr/>
              </a:pPr>
              <a:t>‹#›</a:t>
            </a:fld>
            <a:endParaRPr lang="en-US"/>
          </a:p>
        </p:txBody>
      </p:sp>
    </p:spTree>
    <p:extLst>
      <p:ext uri="{BB962C8B-B14F-4D97-AF65-F5344CB8AC3E}">
        <p14:creationId xmlns:p14="http://schemas.microsoft.com/office/powerpoint/2010/main" val="15300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029" name="Text Placeholder 2"/>
          <p:cNvSpPr>
            <a:spLocks noGrp="1"/>
          </p:cNvSpPr>
          <p:nvPr>
            <p:ph type="body" idx="1"/>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096963" y="6459538"/>
            <a:ext cx="2473325"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FFFFFF"/>
                </a:solidFill>
              </a:defRPr>
            </a:lvl1pPr>
          </a:lstStyle>
          <a:p>
            <a:pPr>
              <a:defRPr/>
            </a:pPr>
            <a:fld id="{35430E0A-BF49-A74F-96E6-CAF4CF64C859}" type="datetime1">
              <a:rPr lang="en-US" smtClean="0"/>
              <a:t>10/18/2017</a:t>
            </a:fld>
            <a:endParaRPr lang="en-US"/>
          </a:p>
        </p:txBody>
      </p:sp>
      <p:sp>
        <p:nvSpPr>
          <p:cNvPr id="6" name="Slide Number Placeholder 5"/>
          <p:cNvSpPr>
            <a:spLocks noGrp="1"/>
          </p:cNvSpPr>
          <p:nvPr>
            <p:ph type="sldNum" sz="quarter" idx="4"/>
          </p:nvPr>
        </p:nvSpPr>
        <p:spPr>
          <a:xfrm>
            <a:off x="5438774" y="6446837"/>
            <a:ext cx="1311275"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400">
                <a:solidFill>
                  <a:srgbClr val="FFFFFF"/>
                </a:solidFill>
              </a:defRPr>
            </a:lvl1pPr>
          </a:lstStyle>
          <a:p>
            <a:pPr>
              <a:defRPr/>
            </a:pPr>
            <a:fld id="{5116E469-8AD3-4B08-B7BC-EDACD5F50A09}" type="slidenum">
              <a:rPr lang="en-US" smtClean="0"/>
              <a:pPr>
                <a:defRPr/>
              </a:pPr>
              <a:t>‹#›</a:t>
            </a:fld>
            <a:endParaRPr lang="en-US" dirty="0"/>
          </a:p>
        </p:txBody>
      </p:sp>
      <p:cxnSp>
        <p:nvCxnSpPr>
          <p:cNvPr id="10" name="Straight Connector 9"/>
          <p:cNvCxnSpPr/>
          <p:nvPr/>
        </p:nvCxnSpPr>
        <p:spPr>
          <a:xfrm>
            <a:off x="1193800" y="1738313"/>
            <a:ext cx="99663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1" r:id="rId4"/>
    <p:sldLayoutId id="2147485202" r:id="rId5"/>
    <p:sldLayoutId id="2147485203" r:id="rId6"/>
    <p:sldLayoutId id="2147485208" r:id="rId7"/>
    <p:sldLayoutId id="2147485209" r:id="rId8"/>
    <p:sldLayoutId id="2147485210" r:id="rId9"/>
    <p:sldLayoutId id="2147485204" r:id="rId10"/>
    <p:sldLayoutId id="2147485211"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S PGothic" panose="020B0600070205080204" pitchFamily="34" charset="-128"/>
          <a:cs typeface="MS PGothic" charset="0"/>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MS PGothic" panose="020B0600070205080204" pitchFamily="34" charset="-128"/>
          <a:cs typeface="MS PGothic"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MS PGothic" panose="020B0600070205080204" pitchFamily="34" charset="-128"/>
          <a:cs typeface="MS PGothic"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MS PGothic" panose="020B0600070205080204" pitchFamily="34" charset="-128"/>
          <a:cs typeface="MS PGothic"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MS PGothic" panose="020B0600070205080204" pitchFamily="34" charset="-128"/>
          <a:cs typeface="MS PGothic"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S PGothic" panose="020B0600070205080204" pitchFamily="34" charset="-128"/>
          <a:cs typeface="MS PGothic" charset="0"/>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S PGothic" panose="020B0600070205080204" pitchFamily="34" charset="-128"/>
          <a:cs typeface="MS PGothic" charset="0"/>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S PGothic" panose="020B0600070205080204" pitchFamily="34" charset="-128"/>
          <a:cs typeface="MS PGothic" charset="0"/>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S PGothic" panose="020B0600070205080204" pitchFamily="34" charset="-128"/>
          <a:cs typeface="MS PGothic" charset="0"/>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S PGothic" panose="020B0600070205080204" pitchFamily="34" charset="-128"/>
          <a:cs typeface="MS PGothic"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0"/>
            <a:ext cx="12192000" cy="1447800"/>
          </a:xfrm>
          <a:prstGeom prst="rect">
            <a:avLst/>
          </a:prstGeom>
          <a:solidFill>
            <a:schemeClr val="accent2"/>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01600" y="1447800"/>
            <a:ext cx="118872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dirty="0" smtClean="0"/>
          </a:p>
        </p:txBody>
      </p:sp>
      <p:sp>
        <p:nvSpPr>
          <p:cNvPr id="4" name="Date Placeholder 3"/>
          <p:cNvSpPr>
            <a:spLocks noGrp="1"/>
          </p:cNvSpPr>
          <p:nvPr>
            <p:ph type="dt" sz="half" idx="2"/>
          </p:nvPr>
        </p:nvSpPr>
        <p:spPr>
          <a:xfrm>
            <a:off x="1219200" y="632460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78FDD309-B547-49A9-9A9B-2FCFA49A7E3D}" type="datetimeFigureOut">
              <a:rPr lang="en-US">
                <a:solidFill>
                  <a:prstClr val="black">
                    <a:tint val="75000"/>
                  </a:prstClr>
                </a:solidFill>
                <a:ea typeface="+mn-ea"/>
              </a:rPr>
              <a:pPr eaLnBrk="1" hangingPunct="1">
                <a:defRPr/>
              </a:pPr>
              <a:t>10/18/2017</a:t>
            </a:fld>
            <a:endParaRPr lang="en-US" dirty="0">
              <a:solidFill>
                <a:prstClr val="black">
                  <a:tint val="75000"/>
                </a:prstClr>
              </a:solidFill>
              <a:ea typeface="+mn-ea"/>
            </a:endParaRPr>
          </a:p>
        </p:txBody>
      </p:sp>
      <p:sp>
        <p:nvSpPr>
          <p:cNvPr id="6" name="Slide Number Placeholder 5"/>
          <p:cNvSpPr>
            <a:spLocks noGrp="1"/>
          </p:cNvSpPr>
          <p:nvPr>
            <p:ph type="sldNum" sz="quarter" idx="4"/>
          </p:nvPr>
        </p:nvSpPr>
        <p:spPr>
          <a:xfrm>
            <a:off x="8839200" y="632460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0730970B-468D-415B-A402-5CF328411B97}" type="slidenum">
              <a:rPr lang="en-US">
                <a:solidFill>
                  <a:prstClr val="black">
                    <a:tint val="75000"/>
                  </a:prstClr>
                </a:solidFill>
                <a:ea typeface="+mn-ea"/>
              </a:rPr>
              <a:pPr eaLnBrk="1" hangingPunct="1">
                <a:defRPr/>
              </a:pPr>
              <a:t>‹#›</a:t>
            </a:fld>
            <a:endParaRPr lang="en-US" dirty="0">
              <a:solidFill>
                <a:prstClr val="black">
                  <a:tint val="75000"/>
                </a:prstClr>
              </a:solidFill>
              <a:ea typeface="+mn-ea"/>
            </a:endParaRPr>
          </a:p>
        </p:txBody>
      </p:sp>
      <p:graphicFrame>
        <p:nvGraphicFramePr>
          <p:cNvPr id="7" name="Table 6"/>
          <p:cNvGraphicFramePr>
            <a:graphicFrameLocks noGrp="1"/>
          </p:cNvGraphicFramePr>
          <p:nvPr/>
        </p:nvGraphicFramePr>
        <p:xfrm>
          <a:off x="1" y="1219200"/>
          <a:ext cx="12192001" cy="192786"/>
        </p:xfrm>
        <a:graphic>
          <a:graphicData uri="http://schemas.openxmlformats.org/drawingml/2006/table">
            <a:tbl>
              <a:tblPr/>
              <a:tblGrid>
                <a:gridCol w="1512737"/>
                <a:gridCol w="587581"/>
                <a:gridCol w="1474664"/>
                <a:gridCol w="687839"/>
                <a:gridCol w="1467051"/>
                <a:gridCol w="4048349"/>
                <a:gridCol w="672611"/>
                <a:gridCol w="1741169"/>
              </a:tblGrid>
              <a:tr h="192646">
                <a:tc>
                  <a:txBody>
                    <a:bodyPr/>
                    <a:lstStyle/>
                    <a:p>
                      <a:pPr marL="0" marR="0" algn="l">
                        <a:lnSpc>
                          <a:spcPct val="115000"/>
                        </a:lnSpc>
                        <a:spcBef>
                          <a:spcPts val="0"/>
                        </a:spcBef>
                        <a:spcAft>
                          <a:spcPts val="0"/>
                        </a:spcAft>
                      </a:pPr>
                      <a:endParaRPr lang="en-US" sz="1100" dirty="0">
                        <a:latin typeface="Calibri"/>
                        <a:ea typeface="Calibri"/>
                        <a:cs typeface="Times New Roman"/>
                      </a:endParaRPr>
                    </a:p>
                  </a:txBody>
                  <a:tcPr marL="91373" marR="91373"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chemeClr val="bg1">
                        <a:lumMod val="85000"/>
                      </a:schemeClr>
                    </a:solidFill>
                  </a:tcPr>
                </a:tc>
                <a:tc>
                  <a:txBody>
                    <a:bodyPr/>
                    <a:lstStyle/>
                    <a:p>
                      <a:pPr marL="0" marR="0" algn="l">
                        <a:lnSpc>
                          <a:spcPct val="115000"/>
                        </a:lnSpc>
                        <a:spcBef>
                          <a:spcPts val="0"/>
                        </a:spcBef>
                        <a:spcAft>
                          <a:spcPts val="0"/>
                        </a:spcAft>
                      </a:pPr>
                      <a:endParaRPr lang="en-US" sz="1100" dirty="0">
                        <a:latin typeface="Calibri"/>
                        <a:ea typeface="Calibri"/>
                        <a:cs typeface="Times New Roman"/>
                      </a:endParaRPr>
                    </a:p>
                  </a:txBody>
                  <a:tcPr marL="91373" marR="91373"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7FADAF"/>
                    </a:solidFill>
                  </a:tcPr>
                </a:tc>
                <a:tc>
                  <a:txBody>
                    <a:bodyPr/>
                    <a:lstStyle/>
                    <a:p>
                      <a:pPr marL="0" marR="0" algn="l">
                        <a:lnSpc>
                          <a:spcPct val="115000"/>
                        </a:lnSpc>
                        <a:spcBef>
                          <a:spcPts val="0"/>
                        </a:spcBef>
                        <a:spcAft>
                          <a:spcPts val="0"/>
                        </a:spcAft>
                      </a:pPr>
                      <a:endParaRPr lang="en-US" sz="1100" dirty="0">
                        <a:latin typeface="Calibri"/>
                        <a:ea typeface="Calibri"/>
                        <a:cs typeface="Times New Roman"/>
                      </a:endParaRPr>
                    </a:p>
                  </a:txBody>
                  <a:tcPr marL="91373" marR="91373"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86839A"/>
                    </a:solidFill>
                  </a:tcPr>
                </a:tc>
                <a:tc>
                  <a:txBody>
                    <a:bodyPr/>
                    <a:lstStyle/>
                    <a:p>
                      <a:pPr marL="0" marR="0" algn="l">
                        <a:lnSpc>
                          <a:spcPct val="115000"/>
                        </a:lnSpc>
                        <a:spcBef>
                          <a:spcPts val="0"/>
                        </a:spcBef>
                        <a:spcAft>
                          <a:spcPts val="0"/>
                        </a:spcAft>
                      </a:pPr>
                      <a:endParaRPr lang="en-US" sz="1100" dirty="0">
                        <a:latin typeface="Calibri"/>
                        <a:ea typeface="Calibri"/>
                        <a:cs typeface="Times New Roman"/>
                      </a:endParaRPr>
                    </a:p>
                  </a:txBody>
                  <a:tcPr marL="91373" marR="91373"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6A187"/>
                    </a:solidFill>
                  </a:tcPr>
                </a:tc>
                <a:tc>
                  <a:txBody>
                    <a:bodyPr/>
                    <a:lstStyle/>
                    <a:p>
                      <a:pPr marL="0" marR="0" algn="l">
                        <a:lnSpc>
                          <a:spcPct val="115000"/>
                        </a:lnSpc>
                        <a:spcBef>
                          <a:spcPts val="0"/>
                        </a:spcBef>
                        <a:spcAft>
                          <a:spcPts val="0"/>
                        </a:spcAft>
                      </a:pPr>
                      <a:endParaRPr lang="en-US" sz="1100" dirty="0">
                        <a:latin typeface="Calibri"/>
                        <a:ea typeface="Calibri"/>
                        <a:cs typeface="Times New Roman"/>
                      </a:endParaRPr>
                    </a:p>
                  </a:txBody>
                  <a:tcPr marL="91373" marR="91373"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80797E"/>
                    </a:solidFill>
                  </a:tcPr>
                </a:tc>
                <a:tc>
                  <a:txBody>
                    <a:bodyPr/>
                    <a:lstStyle/>
                    <a:p>
                      <a:pPr marL="0" marR="0" algn="l">
                        <a:lnSpc>
                          <a:spcPct val="115000"/>
                        </a:lnSpc>
                        <a:spcBef>
                          <a:spcPts val="0"/>
                        </a:spcBef>
                        <a:spcAft>
                          <a:spcPts val="0"/>
                        </a:spcAft>
                      </a:pPr>
                      <a:endParaRPr lang="en-US" sz="1100" dirty="0">
                        <a:latin typeface="Calibri"/>
                        <a:ea typeface="Calibri"/>
                        <a:cs typeface="Times New Roman"/>
                      </a:endParaRPr>
                    </a:p>
                  </a:txBody>
                  <a:tcPr marL="91373" marR="91373"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507282"/>
                    </a:solidFill>
                  </a:tcPr>
                </a:tc>
                <a:tc>
                  <a:txBody>
                    <a:bodyPr/>
                    <a:lstStyle/>
                    <a:p>
                      <a:pPr marL="0" marR="0" algn="l">
                        <a:lnSpc>
                          <a:spcPct val="115000"/>
                        </a:lnSpc>
                        <a:spcBef>
                          <a:spcPts val="0"/>
                        </a:spcBef>
                        <a:spcAft>
                          <a:spcPts val="0"/>
                        </a:spcAft>
                      </a:pPr>
                      <a:endParaRPr lang="en-US" sz="1100" dirty="0">
                        <a:latin typeface="Calibri"/>
                        <a:ea typeface="Calibri"/>
                        <a:cs typeface="Times New Roman"/>
                      </a:endParaRPr>
                    </a:p>
                  </a:txBody>
                  <a:tcPr marL="91373" marR="91373" marT="0" marB="0">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FFF7F7"/>
                    </a:solidFill>
                  </a:tcPr>
                </a:tc>
                <a:tc>
                  <a:txBody>
                    <a:bodyPr/>
                    <a:lstStyle/>
                    <a:p>
                      <a:pPr marL="0" marR="0" algn="l">
                        <a:lnSpc>
                          <a:spcPct val="115000"/>
                        </a:lnSpc>
                        <a:spcBef>
                          <a:spcPts val="0"/>
                        </a:spcBef>
                        <a:spcAft>
                          <a:spcPts val="0"/>
                        </a:spcAft>
                      </a:pPr>
                      <a:endParaRPr lang="en-US" sz="1100" dirty="0">
                        <a:latin typeface="Calibri"/>
                        <a:ea typeface="Calibri"/>
                        <a:cs typeface="Times New Roman"/>
                      </a:endParaRPr>
                    </a:p>
                  </a:txBody>
                  <a:tcPr marL="91373" marR="91373"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CC8866"/>
                    </a:solidFill>
                  </a:tcPr>
                </a:tc>
              </a:tr>
            </a:tbl>
          </a:graphicData>
        </a:graphic>
      </p:graphicFrame>
      <p:pic>
        <p:nvPicPr>
          <p:cNvPr id="2068" name="Picture 7" descr="G:\GAINS BHJTC ('11-)\Logos &amp; Letterhead\New GAINS Logo\GAINS BHJTC Logo_box.png"/>
          <p:cNvPicPr>
            <a:picLocks noChangeAspect="1" noChangeArrowheads="1"/>
          </p:cNvPicPr>
          <p:nvPr/>
        </p:nvPicPr>
        <p:blipFill>
          <a:blip r:embed="rId2" cstate="print"/>
          <a:srcRect/>
          <a:stretch>
            <a:fillRect/>
          </a:stretch>
        </p:blipFill>
        <p:spPr bwMode="auto">
          <a:xfrm>
            <a:off x="203200" y="6134100"/>
            <a:ext cx="914400" cy="617538"/>
          </a:xfrm>
          <a:prstGeom prst="rect">
            <a:avLst/>
          </a:prstGeom>
          <a:noFill/>
          <a:ln w="9525">
            <a:noFill/>
            <a:miter lim="800000"/>
            <a:headEnd/>
            <a:tailEnd/>
          </a:ln>
        </p:spPr>
      </p:pic>
      <p:sp>
        <p:nvSpPr>
          <p:cNvPr id="10" name="Footer Placeholder 4"/>
          <p:cNvSpPr txBox="1">
            <a:spLocks/>
          </p:cNvSpPr>
          <p:nvPr userDrawn="1"/>
        </p:nvSpPr>
        <p:spPr>
          <a:xfrm>
            <a:off x="4165600" y="6324601"/>
            <a:ext cx="4572000" cy="365125"/>
          </a:xfrm>
          <a:prstGeom prst="rect">
            <a:avLst/>
          </a:prstGeom>
        </p:spPr>
        <p:txBody>
          <a:bodyPr vert="horz" lIns="91440" tIns="45720" rIns="91440" bIns="45720" rtlCol="0" anchor="ctr"/>
          <a:lstStyle>
            <a:lvl1pPr algn="ctr" fontAlgn="auto">
              <a:spcBef>
                <a:spcPts val="0"/>
              </a:spcBef>
              <a:spcAft>
                <a:spcPts val="0"/>
              </a:spcAft>
              <a:defRPr sz="1200" b="1" dirty="0">
                <a:solidFill>
                  <a:schemeClr val="tx1">
                    <a:tint val="75000"/>
                  </a:schemeClr>
                </a:solidFill>
                <a:effectLst>
                  <a:outerShdw blurRad="50800" dist="38100" dir="5400000" algn="t" rotWithShape="0">
                    <a:prstClr val="black">
                      <a:alpha val="40000"/>
                    </a:prstClr>
                  </a:outerShdw>
                </a:effectLst>
                <a:latin typeface="+mn-lt"/>
                <a:cs typeface="+mn-cs"/>
              </a:defRPr>
            </a:lvl1pPr>
          </a:lstStyle>
          <a:p>
            <a:pPr eaLnBrk="1" hangingPunct="1">
              <a:defRPr/>
            </a:pPr>
            <a:r>
              <a:rPr lang="en-US" smtClean="0">
                <a:solidFill>
                  <a:srgbClr val="86839A"/>
                </a:solidFill>
                <a:ea typeface="+mn-ea"/>
              </a:rPr>
              <a:t>http://gainscenter.samhsa.gov</a:t>
            </a:r>
          </a:p>
        </p:txBody>
      </p:sp>
    </p:spTree>
    <p:extLst>
      <p:ext uri="{BB962C8B-B14F-4D97-AF65-F5344CB8AC3E}">
        <p14:creationId xmlns:p14="http://schemas.microsoft.com/office/powerpoint/2010/main" val="3864316272"/>
      </p:ext>
    </p:extLst>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000" kern="1200">
          <a:solidFill>
            <a:schemeClr val="bg1"/>
          </a:solidFill>
          <a:latin typeface="Arial Black" pitchFamily="34" charset="0"/>
          <a:ea typeface="+mj-ea"/>
          <a:cs typeface="+mj-cs"/>
        </a:defRPr>
      </a:lvl1pPr>
      <a:lvl2pPr algn="ctr" rtl="0" eaLnBrk="0" fontAlgn="base" hangingPunct="0">
        <a:spcBef>
          <a:spcPct val="0"/>
        </a:spcBef>
        <a:spcAft>
          <a:spcPct val="0"/>
        </a:spcAft>
        <a:defRPr sz="4000">
          <a:solidFill>
            <a:schemeClr val="bg1"/>
          </a:solidFill>
          <a:latin typeface="Arial Black" pitchFamily="34" charset="0"/>
        </a:defRPr>
      </a:lvl2pPr>
      <a:lvl3pPr algn="ctr" rtl="0" eaLnBrk="0" fontAlgn="base" hangingPunct="0">
        <a:spcBef>
          <a:spcPct val="0"/>
        </a:spcBef>
        <a:spcAft>
          <a:spcPct val="0"/>
        </a:spcAft>
        <a:defRPr sz="4000">
          <a:solidFill>
            <a:schemeClr val="bg1"/>
          </a:solidFill>
          <a:latin typeface="Arial Black" pitchFamily="34" charset="0"/>
        </a:defRPr>
      </a:lvl3pPr>
      <a:lvl4pPr algn="ctr" rtl="0" eaLnBrk="0" fontAlgn="base" hangingPunct="0">
        <a:spcBef>
          <a:spcPct val="0"/>
        </a:spcBef>
        <a:spcAft>
          <a:spcPct val="0"/>
        </a:spcAft>
        <a:defRPr sz="4000">
          <a:solidFill>
            <a:schemeClr val="bg1"/>
          </a:solidFill>
          <a:latin typeface="Arial Black" pitchFamily="34" charset="0"/>
        </a:defRPr>
      </a:lvl4pPr>
      <a:lvl5pPr algn="ctr" rtl="0" eaLnBrk="0" fontAlgn="base" hangingPunct="0">
        <a:spcBef>
          <a:spcPct val="0"/>
        </a:spcBef>
        <a:spcAft>
          <a:spcPct val="0"/>
        </a:spcAft>
        <a:defRPr sz="4000">
          <a:solidFill>
            <a:schemeClr val="bg1"/>
          </a:solidFill>
          <a:latin typeface="Arial Black"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chemeClr val="accent1"/>
        </a:buClr>
        <a:buFont typeface="Wingdings" charset="2"/>
        <a:defRPr sz="2900" kern="1200">
          <a:solidFill>
            <a:srgbClr val="507282"/>
          </a:solidFill>
          <a:latin typeface="Arial Black" pitchFamily="34" charset="0"/>
          <a:ea typeface="+mn-ea"/>
          <a:cs typeface="+mn-cs"/>
        </a:defRPr>
      </a:lvl1pPr>
      <a:lvl2pPr marL="971550" indent="-514350" algn="l" rtl="0" eaLnBrk="0" fontAlgn="base" hangingPunct="0">
        <a:spcBef>
          <a:spcPct val="20000"/>
        </a:spcBef>
        <a:spcAft>
          <a:spcPct val="0"/>
        </a:spcAft>
        <a:buClr>
          <a:srgbClr val="96A187"/>
        </a:buClr>
        <a:buFont typeface="Courier New" pitchFamily="49" charset="0"/>
        <a:buChar char="o"/>
        <a:defRPr sz="2700" kern="1200">
          <a:solidFill>
            <a:srgbClr val="96A187"/>
          </a:solidFill>
          <a:latin typeface="+mj-lt"/>
          <a:ea typeface="+mn-ea"/>
          <a:cs typeface="+mn-cs"/>
        </a:defRPr>
      </a:lvl2pPr>
      <a:lvl3pPr marL="1143000" indent="-228600" algn="l" rtl="0" eaLnBrk="0" fontAlgn="base" hangingPunct="0">
        <a:spcBef>
          <a:spcPct val="20000"/>
        </a:spcBef>
        <a:spcAft>
          <a:spcPct val="0"/>
        </a:spcAft>
        <a:buClr>
          <a:schemeClr val="accent1"/>
        </a:buClr>
        <a:buFont typeface="Wingdings" charset="2"/>
        <a:buChar char="§"/>
        <a:defRPr sz="2300" kern="1200">
          <a:solidFill>
            <a:srgbClr val="86839A"/>
          </a:solidFill>
          <a:latin typeface="+mj-lt"/>
          <a:ea typeface="+mn-ea"/>
          <a:cs typeface="+mn-cs"/>
        </a:defRPr>
      </a:lvl3pPr>
      <a:lvl4pPr marL="1600200" indent="-228600" algn="l" rtl="0" eaLnBrk="0" fontAlgn="base" hangingPunct="0">
        <a:spcBef>
          <a:spcPct val="20000"/>
        </a:spcBef>
        <a:spcAft>
          <a:spcPct val="0"/>
        </a:spcAft>
        <a:buClr>
          <a:schemeClr val="accent2"/>
        </a:buClr>
        <a:buFont typeface="Arial" charset="0"/>
        <a:buChar char="•"/>
        <a:defRPr sz="2000" kern="1200">
          <a:solidFill>
            <a:schemeClr val="accent2"/>
          </a:solidFill>
          <a:latin typeface="+mj-lt"/>
          <a:ea typeface="+mn-ea"/>
          <a:cs typeface="+mn-cs"/>
        </a:defRPr>
      </a:lvl4pPr>
      <a:lvl5pPr marL="2057400" indent="-228600" algn="l" rtl="0" eaLnBrk="0" fontAlgn="base" hangingPunct="0">
        <a:spcBef>
          <a:spcPct val="20000"/>
        </a:spcBef>
        <a:spcAft>
          <a:spcPct val="0"/>
        </a:spcAft>
        <a:buClr>
          <a:schemeClr val="accent1"/>
        </a:buClr>
        <a:buFont typeface="Wingdings" charset="2"/>
        <a:buChar char="§"/>
        <a:defRPr sz="2000" kern="1200">
          <a:solidFill>
            <a:srgbClr val="96A187"/>
          </a:solidFill>
          <a:latin typeface="Arial Blac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oarworks.prainc.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lguerin@prainc.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statnews.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samhsa/disorders/co-occurin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drugabuse.gov/" TargetMode="External"/><Relationship Id="rId2" Type="http://schemas.openxmlformats.org/officeDocument/2006/relationships/hyperlink" Target="http://www.nhchc.or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9" Type="http://schemas.openxmlformats.org/officeDocument/2006/relationships/image" Target="../media/image11.emf"/><Relationship Id="rId51" Type="http://schemas.openxmlformats.org/officeDocument/2006/relationships/image" Target="../media/image17.emf"/><Relationship Id="rId34" Type="http://schemas.openxmlformats.org/officeDocument/2006/relationships/customXml" Target="../ink/ink3.xml"/><Relationship Id="rId42" Type="http://schemas.openxmlformats.org/officeDocument/2006/relationships/customXml" Target="../ink/ink7.xml"/><Relationship Id="rId47" Type="http://schemas.openxmlformats.org/officeDocument/2006/relationships/image" Target="../media/image15.emf"/><Relationship Id="rId50" Type="http://schemas.openxmlformats.org/officeDocument/2006/relationships/customXml" Target="../ink/ink11.xml"/><Relationship Id="rId55" Type="http://schemas.openxmlformats.org/officeDocument/2006/relationships/image" Target="../media/image19.emf"/><Relationship Id="rId33" Type="http://schemas.openxmlformats.org/officeDocument/2006/relationships/image" Target="../media/image10.gif"/><Relationship Id="rId38" Type="http://schemas.openxmlformats.org/officeDocument/2006/relationships/customXml" Target="../ink/ink5.xml"/><Relationship Id="rId46" Type="http://schemas.openxmlformats.org/officeDocument/2006/relationships/customXml" Target="../ink/ink9.xml"/><Relationship Id="rId59" Type="http://schemas.openxmlformats.org/officeDocument/2006/relationships/image" Target="../media/image21.emf"/><Relationship Id="rId2" Type="http://schemas.openxmlformats.org/officeDocument/2006/relationships/customXml" Target="../ink/ink1.xml"/><Relationship Id="rId41" Type="http://schemas.openxmlformats.org/officeDocument/2006/relationships/image" Target="../media/image12.emf"/><Relationship Id="rId54" Type="http://schemas.openxmlformats.org/officeDocument/2006/relationships/customXml" Target="../ink/ink13.xml"/><Relationship Id="rId1" Type="http://schemas.openxmlformats.org/officeDocument/2006/relationships/slideLayout" Target="../slideLayouts/slideLayout2.xml"/><Relationship Id="rId32" Type="http://schemas.openxmlformats.org/officeDocument/2006/relationships/customXml" Target="../ink/ink2.xml"/><Relationship Id="rId37" Type="http://schemas.openxmlformats.org/officeDocument/2006/relationships/image" Target="../media/image10.emf"/><Relationship Id="rId40" Type="http://schemas.openxmlformats.org/officeDocument/2006/relationships/customXml" Target="../ink/ink6.xml"/><Relationship Id="rId45" Type="http://schemas.openxmlformats.org/officeDocument/2006/relationships/image" Target="../media/image14.emf"/><Relationship Id="rId53" Type="http://schemas.openxmlformats.org/officeDocument/2006/relationships/image" Target="../media/image18.emf"/><Relationship Id="rId58" Type="http://schemas.openxmlformats.org/officeDocument/2006/relationships/customXml" Target="../ink/ink15.xml"/><Relationship Id="rId36" Type="http://schemas.openxmlformats.org/officeDocument/2006/relationships/customXml" Target="../ink/ink4.xml"/><Relationship Id="rId49" Type="http://schemas.openxmlformats.org/officeDocument/2006/relationships/image" Target="../media/image16.emf"/><Relationship Id="rId57" Type="http://schemas.openxmlformats.org/officeDocument/2006/relationships/image" Target="../media/image20.emf"/><Relationship Id="rId61" Type="http://schemas.openxmlformats.org/officeDocument/2006/relationships/image" Target="../media/image22.emf"/><Relationship Id="rId31" Type="http://schemas.openxmlformats.org/officeDocument/2006/relationships/image" Target="../media/image15.png"/><Relationship Id="rId44" Type="http://schemas.openxmlformats.org/officeDocument/2006/relationships/customXml" Target="../ink/ink8.xml"/><Relationship Id="rId52" Type="http://schemas.openxmlformats.org/officeDocument/2006/relationships/customXml" Target="../ink/ink12.xml"/><Relationship Id="rId60" Type="http://schemas.openxmlformats.org/officeDocument/2006/relationships/customXml" Target="../ink/ink16.xml"/><Relationship Id="rId35" Type="http://schemas.openxmlformats.org/officeDocument/2006/relationships/image" Target="../media/image9.emf"/><Relationship Id="rId43" Type="http://schemas.openxmlformats.org/officeDocument/2006/relationships/image" Target="../media/image13.emf"/><Relationship Id="rId48" Type="http://schemas.openxmlformats.org/officeDocument/2006/relationships/customXml" Target="../ink/ink10.xml"/><Relationship Id="rId56" Type="http://schemas.openxmlformats.org/officeDocument/2006/relationships/customXml" Target="../ink/ink14.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archive.samhsa.gov/MAT-Decisions-in-Recovery%20/" TargetMode="External"/><Relationship Id="rId2" Type="http://schemas.openxmlformats.org/officeDocument/2006/relationships/hyperlink" Target="https://www.ncbi.nlm.nih.gov/pmc/articles/PMC3753023/" TargetMode="External"/><Relationship Id="rId1" Type="http://schemas.openxmlformats.org/officeDocument/2006/relationships/slideLayout" Target="../slideLayouts/slideLayout2.xml"/><Relationship Id="rId5" Type="http://schemas.openxmlformats.org/officeDocument/2006/relationships/hyperlink" Target="http://harmreduction.org/about-us/principles-of-harm-reduction/" TargetMode="External"/><Relationship Id="rId4" Type="http://schemas.openxmlformats.org/officeDocument/2006/relationships/hyperlink" Target="http://narronline.org/wp-content/uploads/2014/06/Primer-on-Recovery-Residences-09-20-2012a.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drugabuse.gov/news-events/nida-notes/2015/11/long-term-follow-up-medication-assisted-treatment-addiction-to-pain-relievers-yields-cause-optimism"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archive.samhsa.gov/MAT-Decisions-in-Recovery/section/whether.aspx"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narronline.org/wp-content/uploads/2014/06/Primer-on-Recovery-Residences-09-20-2012a.pdf"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hyperlink" Target="https://www.samhsa.gov/recovery/peer-support-social-inclusio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484" y="152400"/>
            <a:ext cx="10058400" cy="1135525"/>
          </a:xfrm>
        </p:spPr>
        <p:txBody>
          <a:bodyPr>
            <a:normAutofit/>
          </a:bodyPr>
          <a:lstStyle/>
          <a:p>
            <a:pPr algn="ctr"/>
            <a:r>
              <a:rPr lang="en-US" sz="4000" dirty="0" smtClean="0">
                <a:solidFill>
                  <a:srgbClr val="2683C6"/>
                </a:solidFill>
              </a:rPr>
              <a:t>Welcome! The Webinar will </a:t>
            </a:r>
            <a:r>
              <a:rPr lang="en-US" sz="4000" dirty="0">
                <a:solidFill>
                  <a:srgbClr val="2683C6"/>
                </a:solidFill>
              </a:rPr>
              <a:t>B</a:t>
            </a:r>
            <a:r>
              <a:rPr lang="en-US" sz="4000" dirty="0" smtClean="0">
                <a:solidFill>
                  <a:srgbClr val="2683C6"/>
                </a:solidFill>
              </a:rPr>
              <a:t>egin Shortly</a:t>
            </a:r>
            <a:endParaRPr lang="en-US" dirty="0"/>
          </a:p>
        </p:txBody>
      </p:sp>
      <p:sp>
        <p:nvSpPr>
          <p:cNvPr id="3" name="Content Placeholder 2"/>
          <p:cNvSpPr>
            <a:spLocks noGrp="1"/>
          </p:cNvSpPr>
          <p:nvPr>
            <p:ph idx="1"/>
          </p:nvPr>
        </p:nvSpPr>
        <p:spPr>
          <a:xfrm>
            <a:off x="929640" y="1287925"/>
            <a:ext cx="10622280" cy="5006195"/>
          </a:xfrm>
        </p:spPr>
        <p:txBody>
          <a:bodyPr>
            <a:noAutofit/>
          </a:bodyPr>
          <a:lstStyle/>
          <a:p>
            <a:pPr algn="ctr"/>
            <a:r>
              <a:rPr lang="en-US" sz="2800" b="1" dirty="0" smtClean="0">
                <a:solidFill>
                  <a:srgbClr val="000000"/>
                </a:solidFill>
                <a:ea typeface="ヒラギノ角ゴ Pro W3" charset="-128"/>
              </a:rPr>
              <a:t>Technical Assistance FAQs</a:t>
            </a:r>
          </a:p>
          <a:p>
            <a:r>
              <a:rPr lang="en-US" sz="2400" b="1" dirty="0" smtClean="0">
                <a:solidFill>
                  <a:schemeClr val="tx1"/>
                </a:solidFill>
                <a:ea typeface="ヒラギノ角ゴ Pro W3" charset="-128"/>
              </a:rPr>
              <a:t>1. Why can’t I hear anything?</a:t>
            </a:r>
          </a:p>
          <a:p>
            <a:pPr marL="728662" lvl="1" indent="-285750">
              <a:buFont typeface="Wingdings" panose="05000000000000000000" pitchFamily="2" charset="2"/>
              <a:buChar char="§"/>
            </a:pPr>
            <a:r>
              <a:rPr lang="en-US" sz="2000" dirty="0" smtClean="0">
                <a:solidFill>
                  <a:schemeClr val="tx1"/>
                </a:solidFill>
                <a:ea typeface="ヒラギノ角ゴ Pro W3" charset="-128"/>
              </a:rPr>
              <a:t>To hear audio, use your phone to call toll-free:</a:t>
            </a:r>
            <a:r>
              <a:rPr lang="en-US" sz="2000" dirty="0" smtClean="0">
                <a:solidFill>
                  <a:schemeClr val="tx1"/>
                </a:solidFill>
              </a:rPr>
              <a:t> 1-855-749-4750</a:t>
            </a:r>
          </a:p>
          <a:p>
            <a:pPr marL="1203325" lvl="2" indent="-285750">
              <a:buFont typeface="Courier New" panose="02070309020205020404" pitchFamily="49" charset="0"/>
              <a:buChar char="o"/>
            </a:pPr>
            <a:r>
              <a:rPr lang="en-US" sz="1800" dirty="0" smtClean="0">
                <a:solidFill>
                  <a:schemeClr val="tx1"/>
                </a:solidFill>
              </a:rPr>
              <a:t>Enter Access code: 663 188 223</a:t>
            </a:r>
          </a:p>
          <a:p>
            <a:pPr marL="1203325" lvl="2" indent="-285750">
              <a:buFont typeface="Courier New" panose="02070309020205020404" pitchFamily="49" charset="0"/>
              <a:buChar char="o"/>
            </a:pPr>
            <a:r>
              <a:rPr lang="en-US" sz="1800" dirty="0" smtClean="0">
                <a:solidFill>
                  <a:schemeClr val="tx1"/>
                </a:solidFill>
              </a:rPr>
              <a:t>Enter Unique Attendee ID#: This can be found under the </a:t>
            </a:r>
            <a:r>
              <a:rPr lang="ja-JP" altLang="en-US" sz="1800" dirty="0" smtClean="0">
                <a:solidFill>
                  <a:schemeClr val="tx1"/>
                </a:solidFill>
              </a:rPr>
              <a:t>“</a:t>
            </a:r>
            <a:r>
              <a:rPr lang="en-US" altLang="ja-JP" sz="1800" dirty="0" smtClean="0">
                <a:solidFill>
                  <a:schemeClr val="tx1"/>
                </a:solidFill>
              </a:rPr>
              <a:t>Event Info</a:t>
            </a:r>
            <a:r>
              <a:rPr lang="ja-JP" altLang="en-US" sz="1800" dirty="0" smtClean="0">
                <a:solidFill>
                  <a:schemeClr val="tx1"/>
                </a:solidFill>
              </a:rPr>
              <a:t>”</a:t>
            </a:r>
            <a:r>
              <a:rPr lang="en-US" altLang="ja-JP" sz="1800" dirty="0" smtClean="0">
                <a:solidFill>
                  <a:schemeClr val="tx1"/>
                </a:solidFill>
              </a:rPr>
              <a:t> tab on WebEx screen</a:t>
            </a:r>
          </a:p>
          <a:p>
            <a:pPr marL="728662" lvl="1" indent="-285750">
              <a:buFont typeface="Wingdings" panose="05000000000000000000" pitchFamily="2" charset="2"/>
              <a:buChar char="§"/>
            </a:pPr>
            <a:r>
              <a:rPr lang="en-US" altLang="ja-JP" sz="2000" b="1" dirty="0" smtClean="0">
                <a:solidFill>
                  <a:schemeClr val="tx1"/>
                </a:solidFill>
              </a:rPr>
              <a:t>There is NO hold music</a:t>
            </a:r>
            <a:r>
              <a:rPr lang="en-US" altLang="ja-JP" sz="2000" dirty="0" smtClean="0">
                <a:solidFill>
                  <a:schemeClr val="tx1"/>
                </a:solidFill>
              </a:rPr>
              <a:t>, </a:t>
            </a:r>
            <a:r>
              <a:rPr lang="en-US" altLang="ja-JP" sz="2000" b="1" dirty="0" smtClean="0">
                <a:solidFill>
                  <a:schemeClr val="tx1"/>
                </a:solidFill>
              </a:rPr>
              <a:t>so you will not hear anything until the webinar begins.</a:t>
            </a:r>
            <a:endParaRPr lang="en-US" altLang="ja-JP" sz="2000" b="1" dirty="0">
              <a:solidFill>
                <a:schemeClr val="tx1"/>
              </a:solidFill>
            </a:endParaRPr>
          </a:p>
          <a:p>
            <a:r>
              <a:rPr lang="en-US" altLang="ja-JP" sz="2400" b="1" dirty="0" smtClean="0">
                <a:solidFill>
                  <a:schemeClr val="tx1"/>
                </a:solidFill>
              </a:rPr>
              <a:t>2. How do I access the slides/materials?</a:t>
            </a:r>
            <a:endParaRPr lang="en-US" altLang="ja-JP" sz="2400" b="1" dirty="0">
              <a:solidFill>
                <a:schemeClr val="tx1"/>
              </a:solidFill>
            </a:endParaRPr>
          </a:p>
          <a:p>
            <a:pPr marL="728662" lvl="1" indent="-285750">
              <a:buFont typeface="Wingdings" panose="05000000000000000000" pitchFamily="2" charset="2"/>
              <a:buChar char="§"/>
            </a:pPr>
            <a:r>
              <a:rPr lang="en-US" sz="2000" dirty="0" smtClean="0">
                <a:solidFill>
                  <a:schemeClr val="tx1"/>
                </a:solidFill>
                <a:ea typeface="ヒラギノ角ゴ Pro W3" charset="-128"/>
              </a:rPr>
              <a:t>Download from our website </a:t>
            </a:r>
            <a:r>
              <a:rPr lang="en-US" sz="2000" dirty="0" smtClean="0">
                <a:solidFill>
                  <a:schemeClr val="tx1"/>
                </a:solidFill>
                <a:ea typeface="ヒラギノ角ゴ Pro W3" charset="-128"/>
                <a:hlinkClick r:id="rId3"/>
              </a:rPr>
              <a:t>https</a:t>
            </a:r>
            <a:r>
              <a:rPr lang="en-US" sz="2000" dirty="0">
                <a:solidFill>
                  <a:schemeClr val="tx1"/>
                </a:solidFill>
                <a:ea typeface="ヒラギノ角ゴ Pro W3" charset="-128"/>
                <a:hlinkClick r:id="rId3"/>
              </a:rPr>
              <a:t>://</a:t>
            </a:r>
            <a:r>
              <a:rPr lang="en-US" sz="2000" dirty="0" smtClean="0">
                <a:solidFill>
                  <a:schemeClr val="tx1"/>
                </a:solidFill>
                <a:ea typeface="ヒラギノ角ゴ Pro W3" charset="-128"/>
                <a:hlinkClick r:id="rId3"/>
              </a:rPr>
              <a:t>soarworks.prainc.com/</a:t>
            </a:r>
            <a:r>
              <a:rPr lang="en-US" sz="2000" dirty="0" smtClean="0">
                <a:solidFill>
                  <a:schemeClr val="tx1"/>
                </a:solidFill>
                <a:ea typeface="ヒラギノ角ゴ Pro W3" charset="-128"/>
              </a:rPr>
              <a:t>  (Click ‘Webinars’ on left-hand side)</a:t>
            </a:r>
            <a:endParaRPr lang="en-US" sz="2000" dirty="0">
              <a:solidFill>
                <a:schemeClr val="tx1"/>
              </a:solidFill>
              <a:ea typeface="ヒラギノ角ゴ Pro W3" charset="-128"/>
            </a:endParaRPr>
          </a:p>
          <a:p>
            <a:pPr marL="1203325" lvl="2" indent="-285750">
              <a:buFont typeface="Courier New" panose="02070309020205020404" pitchFamily="49" charset="0"/>
              <a:buChar char="o"/>
            </a:pPr>
            <a:r>
              <a:rPr lang="en-US" sz="1800" dirty="0">
                <a:solidFill>
                  <a:schemeClr val="tx1"/>
                </a:solidFill>
              </a:rPr>
              <a:t>Or, at top left of this screen, click File: Save: Document</a:t>
            </a:r>
          </a:p>
          <a:p>
            <a:r>
              <a:rPr lang="en-US" sz="2400" b="1" dirty="0" smtClean="0">
                <a:solidFill>
                  <a:schemeClr val="tx1"/>
                </a:solidFill>
              </a:rPr>
              <a:t>3. Will this webinar be recorded?</a:t>
            </a:r>
          </a:p>
          <a:p>
            <a:pPr marL="728662" lvl="1" indent="-285750">
              <a:buFont typeface="Wingdings" panose="05000000000000000000" pitchFamily="2" charset="2"/>
              <a:buChar char="§"/>
            </a:pPr>
            <a:r>
              <a:rPr lang="en-US" altLang="ja-JP" sz="2000" dirty="0" smtClean="0">
                <a:solidFill>
                  <a:schemeClr val="tx1"/>
                </a:solidFill>
                <a:ea typeface="ヒラギノ角ゴ Pro W3" charset="-128"/>
              </a:rPr>
              <a:t>YES, and it will be posted on our website within 1 week. </a:t>
            </a:r>
          </a:p>
          <a:p>
            <a:pPr marL="0" indent="0" algn="ctr">
              <a:spcBef>
                <a:spcPts val="1600"/>
              </a:spcBef>
              <a:buClr>
                <a:srgbClr val="1CADE4"/>
              </a:buClr>
              <a:buNone/>
            </a:pPr>
            <a:r>
              <a:rPr lang="en-US" altLang="ja-JP" sz="2400" i="1" dirty="0" smtClean="0">
                <a:solidFill>
                  <a:schemeClr val="tx1"/>
                </a:solidFill>
                <a:ea typeface="ヒラギノ角ゴ Pro W3" charset="-128"/>
              </a:rPr>
              <a:t>For further assistance, please call 518-439-7415 x5242 or email </a:t>
            </a:r>
            <a:r>
              <a:rPr lang="en-US" altLang="ja-JP" sz="2400" i="1" dirty="0" smtClean="0">
                <a:solidFill>
                  <a:schemeClr val="tx1"/>
                </a:solidFill>
                <a:ea typeface="ヒラギノ角ゴ Pro W3" charset="-128"/>
                <a:hlinkClick r:id="rId4"/>
              </a:rPr>
              <a:t>lguerin@prainc.com</a:t>
            </a:r>
            <a:r>
              <a:rPr lang="en-US" altLang="ja-JP" sz="2400" i="1" dirty="0" smtClean="0">
                <a:solidFill>
                  <a:schemeClr val="tx1"/>
                </a:solidFill>
                <a:ea typeface="ヒラギノ角ゴ Pro W3" charset="-128"/>
              </a:rPr>
              <a:t>.</a:t>
            </a:r>
            <a:endParaRPr lang="en-US" i="1" dirty="0"/>
          </a:p>
        </p:txBody>
      </p:sp>
    </p:spTree>
    <p:extLst>
      <p:ext uri="{BB962C8B-B14F-4D97-AF65-F5344CB8AC3E}">
        <p14:creationId xmlns:p14="http://schemas.microsoft.com/office/powerpoint/2010/main" val="25715218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483" y="463973"/>
            <a:ext cx="10058400" cy="1236134"/>
          </a:xfrm>
        </p:spPr>
        <p:txBody>
          <a:bodyPr>
            <a:normAutofit/>
          </a:bodyPr>
          <a:lstStyle/>
          <a:p>
            <a:pPr algn="ctr">
              <a:spcBef>
                <a:spcPts val="0"/>
              </a:spcBef>
              <a:buSzPct val="25000"/>
            </a:pPr>
            <a:r>
              <a:rPr lang="en-US" dirty="0" smtClean="0">
                <a:solidFill>
                  <a:schemeClr val="accent2"/>
                </a:solidFill>
                <a:ea typeface="Arial Black"/>
                <a:cs typeface="Arial Black"/>
                <a:sym typeface="Arial Black"/>
              </a:rPr>
              <a:t>Presentation Outline</a:t>
            </a:r>
            <a:endParaRPr lang="en-US" dirty="0">
              <a:solidFill>
                <a:schemeClr val="accent2"/>
              </a:solidFill>
              <a:ea typeface="Arial Black"/>
              <a:cs typeface="Arial Black"/>
              <a:sym typeface="Arial Black"/>
            </a:endParaRPr>
          </a:p>
        </p:txBody>
      </p:sp>
      <p:sp>
        <p:nvSpPr>
          <p:cNvPr id="3" name="Content Placeholder 2"/>
          <p:cNvSpPr>
            <a:spLocks noGrp="1"/>
          </p:cNvSpPr>
          <p:nvPr>
            <p:ph idx="1"/>
          </p:nvPr>
        </p:nvSpPr>
        <p:spPr>
          <a:xfrm>
            <a:off x="1066483" y="1879600"/>
            <a:ext cx="10570550" cy="4131732"/>
          </a:xfrm>
        </p:spPr>
        <p:txBody>
          <a:bodyPr/>
          <a:lstStyle/>
          <a:p>
            <a:pPr marL="457200" indent="-457200">
              <a:spcBef>
                <a:spcPts val="0"/>
              </a:spcBef>
              <a:spcAft>
                <a:spcPts val="800"/>
              </a:spcAft>
              <a:buClr>
                <a:schemeClr val="accent2"/>
              </a:buClr>
              <a:buFont typeface="Wingdings" panose="05000000000000000000" pitchFamily="2" charset="2"/>
              <a:buChar char="§"/>
            </a:pPr>
            <a:r>
              <a:rPr lang="en-US" sz="3600" dirty="0" smtClean="0">
                <a:solidFill>
                  <a:schemeClr val="tx1">
                    <a:lumMod val="75000"/>
                    <a:lumOff val="25000"/>
                  </a:schemeClr>
                </a:solidFill>
              </a:rPr>
              <a:t>Case Study</a:t>
            </a:r>
          </a:p>
          <a:p>
            <a:pPr marL="457200" indent="-457200">
              <a:spcBef>
                <a:spcPts val="0"/>
              </a:spcBef>
              <a:spcAft>
                <a:spcPts val="800"/>
              </a:spcAft>
              <a:buClr>
                <a:schemeClr val="accent2"/>
              </a:buClr>
              <a:buFont typeface="Wingdings" panose="05000000000000000000" pitchFamily="2" charset="2"/>
              <a:buChar char="§"/>
            </a:pPr>
            <a:r>
              <a:rPr lang="en-US" sz="3600" dirty="0" smtClean="0">
                <a:solidFill>
                  <a:schemeClr val="tx1">
                    <a:lumMod val="75000"/>
                    <a:lumOff val="25000"/>
                  </a:schemeClr>
                </a:solidFill>
              </a:rPr>
              <a:t>Statistics</a:t>
            </a:r>
          </a:p>
          <a:p>
            <a:pPr marL="457200" indent="-457200">
              <a:spcBef>
                <a:spcPts val="0"/>
              </a:spcBef>
              <a:spcAft>
                <a:spcPts val="800"/>
              </a:spcAft>
              <a:buClr>
                <a:schemeClr val="accent2"/>
              </a:buClr>
              <a:buFont typeface="Wingdings" panose="05000000000000000000" pitchFamily="2" charset="2"/>
              <a:buChar char="§"/>
            </a:pPr>
            <a:r>
              <a:rPr lang="en-US" sz="3600" dirty="0" smtClean="0">
                <a:solidFill>
                  <a:schemeClr val="tx1">
                    <a:lumMod val="75000"/>
                    <a:lumOff val="25000"/>
                  </a:schemeClr>
                </a:solidFill>
              </a:rPr>
              <a:t>Definitions</a:t>
            </a:r>
          </a:p>
          <a:p>
            <a:pPr marL="457200" indent="-457200">
              <a:spcBef>
                <a:spcPts val="0"/>
              </a:spcBef>
              <a:spcAft>
                <a:spcPts val="800"/>
              </a:spcAft>
              <a:buClr>
                <a:schemeClr val="accent2"/>
              </a:buClr>
              <a:buFont typeface="Wingdings" panose="05000000000000000000" pitchFamily="2" charset="2"/>
              <a:buChar char="§"/>
            </a:pPr>
            <a:r>
              <a:rPr lang="en-US" sz="3600" dirty="0" smtClean="0">
                <a:solidFill>
                  <a:schemeClr val="tx1">
                    <a:lumMod val="75000"/>
                    <a:lumOff val="25000"/>
                  </a:schemeClr>
                </a:solidFill>
              </a:rPr>
              <a:t>Overview </a:t>
            </a:r>
            <a:r>
              <a:rPr lang="en-US" sz="3600" dirty="0">
                <a:solidFill>
                  <a:schemeClr val="tx1">
                    <a:lumMod val="75000"/>
                    <a:lumOff val="25000"/>
                  </a:schemeClr>
                </a:solidFill>
              </a:rPr>
              <a:t>of </a:t>
            </a:r>
            <a:r>
              <a:rPr lang="en-US" sz="3600" dirty="0" smtClean="0">
                <a:solidFill>
                  <a:schemeClr val="tx1">
                    <a:lumMod val="75000"/>
                    <a:lumOff val="25000"/>
                  </a:schemeClr>
                </a:solidFill>
              </a:rPr>
              <a:t>Medication Assisted Treatment </a:t>
            </a:r>
            <a:r>
              <a:rPr lang="en-US" sz="3600" dirty="0">
                <a:solidFill>
                  <a:schemeClr val="tx1">
                    <a:lumMod val="75000"/>
                    <a:lumOff val="25000"/>
                  </a:schemeClr>
                </a:solidFill>
              </a:rPr>
              <a:t>(</a:t>
            </a:r>
            <a:r>
              <a:rPr lang="en-US" sz="3600" dirty="0" smtClean="0">
                <a:solidFill>
                  <a:schemeClr val="tx1">
                    <a:lumMod val="75000"/>
                    <a:lumOff val="25000"/>
                  </a:schemeClr>
                </a:solidFill>
              </a:rPr>
              <a:t>MAT)</a:t>
            </a:r>
          </a:p>
          <a:p>
            <a:pPr marL="457200" indent="-457200">
              <a:spcBef>
                <a:spcPts val="0"/>
              </a:spcBef>
              <a:spcAft>
                <a:spcPts val="800"/>
              </a:spcAft>
              <a:buClr>
                <a:schemeClr val="accent2"/>
              </a:buClr>
              <a:buFont typeface="Wingdings" panose="05000000000000000000" pitchFamily="2" charset="2"/>
              <a:buChar char="§"/>
            </a:pPr>
            <a:r>
              <a:rPr lang="en-US" sz="3600" dirty="0" smtClean="0">
                <a:solidFill>
                  <a:schemeClr val="tx1">
                    <a:lumMod val="75000"/>
                    <a:lumOff val="25000"/>
                  </a:schemeClr>
                </a:solidFill>
              </a:rPr>
              <a:t>Treatment Strategies</a:t>
            </a:r>
            <a:endParaRPr lang="en-US" sz="3600" dirty="0">
              <a:solidFill>
                <a:schemeClr val="tx1">
                  <a:lumMod val="75000"/>
                  <a:lumOff val="25000"/>
                </a:schemeClr>
              </a:solidFill>
            </a:endParaRPr>
          </a:p>
        </p:txBody>
      </p:sp>
    </p:spTree>
    <p:extLst>
      <p:ext uri="{BB962C8B-B14F-4D97-AF65-F5344CB8AC3E}">
        <p14:creationId xmlns:p14="http://schemas.microsoft.com/office/powerpoint/2010/main" val="17319006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483" y="430107"/>
            <a:ext cx="10058400" cy="1253066"/>
          </a:xfrm>
        </p:spPr>
        <p:txBody>
          <a:bodyPr>
            <a:normAutofit/>
          </a:bodyPr>
          <a:lstStyle/>
          <a:p>
            <a:pPr algn="ctr">
              <a:spcBef>
                <a:spcPts val="0"/>
              </a:spcBef>
              <a:buSzPct val="25000"/>
            </a:pPr>
            <a:r>
              <a:rPr lang="en-US" dirty="0" smtClean="0">
                <a:solidFill>
                  <a:schemeClr val="accent2"/>
                </a:solidFill>
                <a:ea typeface="Arial Black"/>
                <a:cs typeface="Arial Black"/>
                <a:sym typeface="Arial Black"/>
              </a:rPr>
              <a:t>Case Study</a:t>
            </a:r>
            <a:endParaRPr lang="en-US" dirty="0">
              <a:solidFill>
                <a:schemeClr val="accent2"/>
              </a:solidFill>
              <a:ea typeface="Arial Black"/>
              <a:cs typeface="Arial Black"/>
              <a:sym typeface="Arial Black"/>
            </a:endParaRPr>
          </a:p>
        </p:txBody>
      </p:sp>
      <p:sp>
        <p:nvSpPr>
          <p:cNvPr id="3" name="Content Placeholder 2"/>
          <p:cNvSpPr>
            <a:spLocks noGrp="1"/>
          </p:cNvSpPr>
          <p:nvPr>
            <p:ph idx="1"/>
          </p:nvPr>
        </p:nvSpPr>
        <p:spPr>
          <a:xfrm>
            <a:off x="1188720" y="1889760"/>
            <a:ext cx="10583780" cy="4155439"/>
          </a:xfrm>
        </p:spPr>
        <p:txBody>
          <a:bodyPr/>
          <a:lstStyle/>
          <a:p>
            <a:pPr marL="457200" indent="-457200">
              <a:spcBef>
                <a:spcPts val="0"/>
              </a:spcBef>
              <a:spcAft>
                <a:spcPts val="800"/>
              </a:spcAft>
              <a:buFont typeface="Wingdings" panose="05000000000000000000" pitchFamily="2" charset="2"/>
              <a:buChar char="§"/>
            </a:pPr>
            <a:r>
              <a:rPr lang="en-US" sz="2400" dirty="0">
                <a:solidFill>
                  <a:srgbClr val="000000"/>
                </a:solidFill>
              </a:rPr>
              <a:t>FJ is a 42 year old woman with AIDS, hepatitis C and major depression who asks for help for her heroin and cocaine problem.  </a:t>
            </a:r>
            <a:endParaRPr lang="en-US" sz="2400" dirty="0" smtClean="0">
              <a:solidFill>
                <a:srgbClr val="000000"/>
              </a:solidFill>
            </a:endParaRPr>
          </a:p>
          <a:p>
            <a:pPr marL="457200" indent="-457200">
              <a:spcBef>
                <a:spcPts val="0"/>
              </a:spcBef>
              <a:spcAft>
                <a:spcPts val="800"/>
              </a:spcAft>
              <a:buFont typeface="Wingdings" panose="05000000000000000000" pitchFamily="2" charset="2"/>
              <a:buChar char="§"/>
            </a:pPr>
            <a:r>
              <a:rPr lang="en-US" sz="2400" dirty="0" smtClean="0">
                <a:solidFill>
                  <a:srgbClr val="000000"/>
                </a:solidFill>
              </a:rPr>
              <a:t>She </a:t>
            </a:r>
            <a:r>
              <a:rPr lang="en-US" sz="2400" dirty="0">
                <a:solidFill>
                  <a:srgbClr val="000000"/>
                </a:solidFill>
              </a:rPr>
              <a:t>decides to start on Suboxone (buprenorphine) treatment with visits every 1-2 </a:t>
            </a:r>
            <a:r>
              <a:rPr lang="en-US" sz="2400" dirty="0" smtClean="0">
                <a:solidFill>
                  <a:srgbClr val="000000"/>
                </a:solidFill>
              </a:rPr>
              <a:t>weeks She </a:t>
            </a:r>
            <a:r>
              <a:rPr lang="en-US" sz="2400" dirty="0">
                <a:solidFill>
                  <a:srgbClr val="000000"/>
                </a:solidFill>
              </a:rPr>
              <a:t>reports </a:t>
            </a:r>
            <a:r>
              <a:rPr lang="en-US" sz="2400" dirty="0" smtClean="0">
                <a:solidFill>
                  <a:srgbClr val="000000"/>
                </a:solidFill>
              </a:rPr>
              <a:t>goes </a:t>
            </a:r>
            <a:r>
              <a:rPr lang="en-US" sz="2400" dirty="0">
                <a:solidFill>
                  <a:srgbClr val="000000"/>
                </a:solidFill>
              </a:rPr>
              <a:t>to NA a few times each week and lives “here and there” or with her </a:t>
            </a:r>
            <a:r>
              <a:rPr lang="en-US" sz="2400" dirty="0" smtClean="0">
                <a:solidFill>
                  <a:srgbClr val="000000"/>
                </a:solidFill>
              </a:rPr>
              <a:t>parents</a:t>
            </a:r>
          </a:p>
          <a:p>
            <a:pPr marL="457200" indent="-457200">
              <a:spcBef>
                <a:spcPts val="0"/>
              </a:spcBef>
              <a:spcAft>
                <a:spcPts val="800"/>
              </a:spcAft>
              <a:buFont typeface="Wingdings" panose="05000000000000000000" pitchFamily="2" charset="2"/>
              <a:buChar char="§"/>
            </a:pPr>
            <a:r>
              <a:rPr lang="en-US" sz="2400" dirty="0" smtClean="0">
                <a:solidFill>
                  <a:srgbClr val="000000"/>
                </a:solidFill>
              </a:rPr>
              <a:t>She </a:t>
            </a:r>
            <a:r>
              <a:rPr lang="en-US" sz="2400" dirty="0">
                <a:solidFill>
                  <a:srgbClr val="000000"/>
                </a:solidFill>
              </a:rPr>
              <a:t>frequently misses appointments then comes in within a few days, and her urine is always positive for heroin and cocaine</a:t>
            </a:r>
          </a:p>
          <a:p>
            <a:pPr marL="457200" indent="-457200">
              <a:spcBef>
                <a:spcPts val="0"/>
              </a:spcBef>
              <a:spcAft>
                <a:spcPts val="800"/>
              </a:spcAft>
              <a:buFont typeface="Wingdings" panose="05000000000000000000" pitchFamily="2" charset="2"/>
              <a:buChar char="§"/>
            </a:pPr>
            <a:r>
              <a:rPr lang="en-US" sz="2400" dirty="0">
                <a:solidFill>
                  <a:srgbClr val="000000"/>
                </a:solidFill>
              </a:rPr>
              <a:t>She isn’t consistent with taking her HIV medication</a:t>
            </a:r>
          </a:p>
          <a:p>
            <a:pPr marL="457200" indent="-457200">
              <a:spcBef>
                <a:spcPts val="0"/>
              </a:spcBef>
              <a:spcAft>
                <a:spcPts val="800"/>
              </a:spcAft>
              <a:buFont typeface="Wingdings" panose="05000000000000000000" pitchFamily="2" charset="2"/>
              <a:buChar char="§"/>
            </a:pPr>
            <a:r>
              <a:rPr lang="en-US" sz="2400" dirty="0" smtClean="0">
                <a:solidFill>
                  <a:srgbClr val="000000"/>
                </a:solidFill>
              </a:rPr>
              <a:t>She </a:t>
            </a:r>
            <a:r>
              <a:rPr lang="en-US" sz="2400" dirty="0">
                <a:solidFill>
                  <a:srgbClr val="000000"/>
                </a:solidFill>
              </a:rPr>
              <a:t>agrees to enter a drug treatment program and is escorted by the outreach worker to 2 different programs, leaving each within a couple weeks after failing to follow the </a:t>
            </a:r>
            <a:r>
              <a:rPr lang="en-US" sz="2400" dirty="0" smtClean="0">
                <a:solidFill>
                  <a:srgbClr val="000000"/>
                </a:solidFill>
              </a:rPr>
              <a:t>rules</a:t>
            </a:r>
            <a:endParaRPr lang="en-US" sz="2400" dirty="0">
              <a:solidFill>
                <a:srgbClr val="000000"/>
              </a:solidFill>
            </a:endParaRPr>
          </a:p>
        </p:txBody>
      </p:sp>
    </p:spTree>
    <p:extLst>
      <p:ext uri="{BB962C8B-B14F-4D97-AF65-F5344CB8AC3E}">
        <p14:creationId xmlns:p14="http://schemas.microsoft.com/office/powerpoint/2010/main" val="498178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443" y="440267"/>
            <a:ext cx="10058400" cy="1253066"/>
          </a:xfrm>
        </p:spPr>
        <p:txBody>
          <a:bodyPr>
            <a:normAutofit/>
          </a:bodyPr>
          <a:lstStyle/>
          <a:p>
            <a:pPr algn="ctr">
              <a:spcBef>
                <a:spcPts val="0"/>
              </a:spcBef>
              <a:buSzPct val="25000"/>
            </a:pPr>
            <a:r>
              <a:rPr lang="en-US" dirty="0" smtClean="0">
                <a:solidFill>
                  <a:schemeClr val="accent2"/>
                </a:solidFill>
                <a:ea typeface="Arial Black"/>
                <a:cs typeface="Arial Black"/>
                <a:sym typeface="Arial Black"/>
              </a:rPr>
              <a:t>Maryland Statistics</a:t>
            </a:r>
            <a:endParaRPr lang="en-US" dirty="0">
              <a:solidFill>
                <a:schemeClr val="accent2"/>
              </a:solidFill>
              <a:ea typeface="Arial Black"/>
              <a:cs typeface="Arial Black"/>
              <a:sym typeface="Arial Black"/>
            </a:endParaRPr>
          </a:p>
        </p:txBody>
      </p:sp>
      <p:pic>
        <p:nvPicPr>
          <p:cNvPr id="4" name="Content Placeholder 3"/>
          <p:cNvPicPr>
            <a:picLocks noGrp="1" noChangeAspect="1"/>
          </p:cNvPicPr>
          <p:nvPr>
            <p:ph idx="1"/>
          </p:nvPr>
        </p:nvPicPr>
        <p:blipFill>
          <a:blip r:embed="rId2"/>
          <a:stretch>
            <a:fillRect/>
          </a:stretch>
        </p:blipFill>
        <p:spPr>
          <a:xfrm>
            <a:off x="1744132" y="1963737"/>
            <a:ext cx="8303499" cy="3908743"/>
          </a:xfrm>
          <a:prstGeom prst="rect">
            <a:avLst/>
          </a:prstGeom>
        </p:spPr>
      </p:pic>
    </p:spTree>
    <p:extLst>
      <p:ext uri="{BB962C8B-B14F-4D97-AF65-F5344CB8AC3E}">
        <p14:creationId xmlns:p14="http://schemas.microsoft.com/office/powerpoint/2010/main" val="514448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643" y="430107"/>
            <a:ext cx="10058400" cy="1253066"/>
          </a:xfrm>
        </p:spPr>
        <p:txBody>
          <a:bodyPr>
            <a:normAutofit/>
          </a:bodyPr>
          <a:lstStyle/>
          <a:p>
            <a:pPr algn="ctr">
              <a:spcBef>
                <a:spcPts val="0"/>
              </a:spcBef>
              <a:buSzPct val="25000"/>
            </a:pPr>
            <a:r>
              <a:rPr lang="en-US" dirty="0" smtClean="0">
                <a:solidFill>
                  <a:schemeClr val="accent2"/>
                </a:solidFill>
                <a:ea typeface="Arial Black"/>
                <a:cs typeface="Arial Black"/>
                <a:sym typeface="Arial Black"/>
              </a:rPr>
              <a:t>Maryland Statistics Cont.</a:t>
            </a:r>
            <a:endParaRPr lang="en-US" dirty="0">
              <a:solidFill>
                <a:schemeClr val="accent2"/>
              </a:solidFill>
              <a:ea typeface="Arial Black"/>
              <a:cs typeface="Arial Black"/>
              <a:sym typeface="Arial Black"/>
            </a:endParaRPr>
          </a:p>
        </p:txBody>
      </p:sp>
      <p:pic>
        <p:nvPicPr>
          <p:cNvPr id="6" name="Content Placeholder 5"/>
          <p:cNvPicPr>
            <a:picLocks noGrp="1" noChangeAspect="1"/>
          </p:cNvPicPr>
          <p:nvPr>
            <p:ph idx="1"/>
          </p:nvPr>
        </p:nvPicPr>
        <p:blipFill>
          <a:blip r:embed="rId2"/>
          <a:stretch>
            <a:fillRect/>
          </a:stretch>
        </p:blipFill>
        <p:spPr>
          <a:xfrm>
            <a:off x="1623328" y="2029143"/>
            <a:ext cx="8335319" cy="3863657"/>
          </a:xfrm>
          <a:prstGeom prst="rect">
            <a:avLst/>
          </a:prstGeom>
        </p:spPr>
      </p:pic>
    </p:spTree>
    <p:extLst>
      <p:ext uri="{BB962C8B-B14F-4D97-AF65-F5344CB8AC3E}">
        <p14:creationId xmlns:p14="http://schemas.microsoft.com/office/powerpoint/2010/main" val="150429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483" y="430107"/>
            <a:ext cx="10058400" cy="1253066"/>
          </a:xfrm>
        </p:spPr>
        <p:txBody>
          <a:bodyPr>
            <a:normAutofit/>
          </a:bodyPr>
          <a:lstStyle/>
          <a:p>
            <a:pPr algn="ctr">
              <a:spcBef>
                <a:spcPts val="0"/>
              </a:spcBef>
              <a:buSzPct val="25000"/>
            </a:pPr>
            <a:r>
              <a:rPr lang="en-US" dirty="0" smtClean="0">
                <a:solidFill>
                  <a:schemeClr val="accent2"/>
                </a:solidFill>
                <a:ea typeface="Arial Black"/>
                <a:cs typeface="Arial Black"/>
                <a:sym typeface="Arial Black"/>
              </a:rPr>
              <a:t>Maryland Statistics Cont.</a:t>
            </a:r>
            <a:endParaRPr lang="en-US" dirty="0">
              <a:solidFill>
                <a:schemeClr val="accent2"/>
              </a:solidFill>
              <a:ea typeface="Arial Black"/>
              <a:cs typeface="Arial Black"/>
              <a:sym typeface="Arial Black"/>
            </a:endParaRPr>
          </a:p>
        </p:txBody>
      </p:sp>
      <p:pic>
        <p:nvPicPr>
          <p:cNvPr id="4" name="Content Placeholder 3"/>
          <p:cNvPicPr>
            <a:picLocks noGrp="1" noChangeAspect="1"/>
          </p:cNvPicPr>
          <p:nvPr>
            <p:ph idx="1"/>
          </p:nvPr>
        </p:nvPicPr>
        <p:blipFill>
          <a:blip r:embed="rId2"/>
          <a:stretch>
            <a:fillRect/>
          </a:stretch>
        </p:blipFill>
        <p:spPr>
          <a:xfrm>
            <a:off x="1446415" y="1846263"/>
            <a:ext cx="8528858" cy="4022725"/>
          </a:xfrm>
          <a:prstGeom prst="rect">
            <a:avLst/>
          </a:prstGeom>
        </p:spPr>
      </p:pic>
    </p:spTree>
    <p:extLst>
      <p:ext uri="{BB962C8B-B14F-4D97-AF65-F5344CB8AC3E}">
        <p14:creationId xmlns:p14="http://schemas.microsoft.com/office/powerpoint/2010/main" val="29845472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480" y="792480"/>
            <a:ext cx="11094719" cy="812800"/>
          </a:xfrm>
        </p:spPr>
        <p:txBody>
          <a:bodyPr>
            <a:normAutofit/>
          </a:bodyPr>
          <a:lstStyle/>
          <a:p>
            <a:pPr algn="ctr"/>
            <a:r>
              <a:rPr lang="en-US" sz="4000" dirty="0" smtClean="0">
                <a:solidFill>
                  <a:schemeClr val="accent2"/>
                </a:solidFill>
              </a:rPr>
              <a:t>Why Fentanyl is deadlier than Heroin in a single photo</a:t>
            </a:r>
            <a:endParaRPr lang="en-US" sz="4000" dirty="0">
              <a:solidFill>
                <a:schemeClr val="accent2"/>
              </a:solidFill>
            </a:endParaRPr>
          </a:p>
        </p:txBody>
      </p:sp>
      <p:sp>
        <p:nvSpPr>
          <p:cNvPr id="3" name="Content Placeholder 2"/>
          <p:cNvSpPr>
            <a:spLocks noGrp="1"/>
          </p:cNvSpPr>
          <p:nvPr>
            <p:ph idx="1"/>
          </p:nvPr>
        </p:nvSpPr>
        <p:spPr>
          <a:xfrm>
            <a:off x="7112000" y="2235199"/>
            <a:ext cx="4267200" cy="3251201"/>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r>
              <a:rPr lang="en-US" sz="2800" dirty="0">
                <a:hlinkClick r:id="rId3"/>
              </a:rPr>
              <a:t>http://www.statnews.com</a:t>
            </a:r>
            <a:r>
              <a:rPr lang="en-US" sz="2800" dirty="0" smtClean="0">
                <a:hlinkClick r:id="rId3"/>
              </a:rPr>
              <a:t>/</a:t>
            </a:r>
            <a:endParaRPr lang="en-US" sz="2800" dirty="0" smtClean="0"/>
          </a:p>
          <a:p>
            <a:pPr marL="0" indent="0">
              <a:spcBef>
                <a:spcPts val="0"/>
              </a:spcBef>
              <a:spcAft>
                <a:spcPts val="0"/>
              </a:spcAft>
              <a:buClr>
                <a:srgbClr val="000000"/>
              </a:buClr>
              <a:buNone/>
            </a:pPr>
            <a:endParaRPr lang="en-US" sz="4000" dirty="0"/>
          </a:p>
        </p:txBody>
      </p:sp>
      <p:pic>
        <p:nvPicPr>
          <p:cNvPr id="6" name="Picture 5"/>
          <p:cNvPicPr>
            <a:picLocks noChangeAspect="1"/>
          </p:cNvPicPr>
          <p:nvPr/>
        </p:nvPicPr>
        <p:blipFill>
          <a:blip r:embed="rId4"/>
          <a:stretch>
            <a:fillRect/>
          </a:stretch>
        </p:blipFill>
        <p:spPr>
          <a:xfrm>
            <a:off x="1219200" y="1859280"/>
            <a:ext cx="5506720" cy="4338319"/>
          </a:xfrm>
          <a:prstGeom prst="rect">
            <a:avLst/>
          </a:prstGeom>
        </p:spPr>
      </p:pic>
    </p:spTree>
    <p:extLst>
      <p:ext uri="{BB962C8B-B14F-4D97-AF65-F5344CB8AC3E}">
        <p14:creationId xmlns:p14="http://schemas.microsoft.com/office/powerpoint/2010/main" val="38972532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483" y="721360"/>
            <a:ext cx="10058400" cy="1002454"/>
          </a:xfrm>
        </p:spPr>
        <p:txBody>
          <a:bodyPr>
            <a:normAutofit/>
          </a:bodyPr>
          <a:lstStyle/>
          <a:p>
            <a:pPr algn="ctr"/>
            <a:r>
              <a:rPr lang="en-US" dirty="0" smtClean="0">
                <a:solidFill>
                  <a:srgbClr val="2683C6"/>
                </a:solidFill>
              </a:rPr>
              <a:t>Definitions</a:t>
            </a:r>
            <a:endParaRPr lang="en-US" dirty="0"/>
          </a:p>
        </p:txBody>
      </p:sp>
      <p:sp>
        <p:nvSpPr>
          <p:cNvPr id="3" name="Content Placeholder 2"/>
          <p:cNvSpPr>
            <a:spLocks noGrp="1"/>
          </p:cNvSpPr>
          <p:nvPr>
            <p:ph idx="1"/>
          </p:nvPr>
        </p:nvSpPr>
        <p:spPr>
          <a:xfrm>
            <a:off x="1229359" y="1859280"/>
            <a:ext cx="10407674" cy="4152052"/>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4" name="Rectangle 3"/>
          <p:cNvSpPr/>
          <p:nvPr/>
        </p:nvSpPr>
        <p:spPr>
          <a:xfrm>
            <a:off x="1229359" y="1859280"/>
            <a:ext cx="10139681" cy="2554545"/>
          </a:xfrm>
          <a:prstGeom prst="rect">
            <a:avLst/>
          </a:prstGeom>
        </p:spPr>
        <p:txBody>
          <a:bodyPr wrap="square">
            <a:spAutoFit/>
          </a:bodyPr>
          <a:lstStyle/>
          <a:p>
            <a:pPr marL="457200" indent="-457200">
              <a:spcBef>
                <a:spcPts val="0"/>
              </a:spcBef>
              <a:spcAft>
                <a:spcPts val="800"/>
              </a:spcAft>
              <a:buClr>
                <a:schemeClr val="accent2"/>
              </a:buClr>
              <a:buFont typeface="Wingdings" panose="05000000000000000000" pitchFamily="2" charset="2"/>
              <a:buChar char="§"/>
            </a:pPr>
            <a:r>
              <a:rPr lang="en-US" sz="2800" dirty="0" smtClean="0">
                <a:latin typeface="+mn-lt"/>
              </a:rPr>
              <a:t>Tolerance: The </a:t>
            </a:r>
            <a:r>
              <a:rPr lang="en-US" sz="2800" dirty="0">
                <a:latin typeface="+mn-lt"/>
              </a:rPr>
              <a:t>body gets used to a certain dose of a </a:t>
            </a:r>
            <a:r>
              <a:rPr lang="en-US" sz="2800" dirty="0" smtClean="0">
                <a:latin typeface="+mn-lt"/>
              </a:rPr>
              <a:t>substance</a:t>
            </a:r>
            <a:endParaRPr lang="en-US" sz="2800" dirty="0">
              <a:latin typeface="+mn-lt"/>
            </a:endParaRPr>
          </a:p>
          <a:p>
            <a:pPr marL="457200" indent="-457200">
              <a:spcBef>
                <a:spcPts val="0"/>
              </a:spcBef>
              <a:spcAft>
                <a:spcPts val="800"/>
              </a:spcAft>
              <a:buClr>
                <a:schemeClr val="accent2"/>
              </a:buClr>
              <a:buFont typeface="Wingdings" panose="05000000000000000000" pitchFamily="2" charset="2"/>
              <a:buChar char="§"/>
            </a:pPr>
            <a:r>
              <a:rPr lang="en-US" sz="2800" dirty="0" smtClean="0">
                <a:latin typeface="+mn-lt"/>
              </a:rPr>
              <a:t>Withdrawal: </a:t>
            </a:r>
            <a:r>
              <a:rPr lang="en-US" sz="2800" dirty="0">
                <a:latin typeface="+mn-lt"/>
              </a:rPr>
              <a:t>S</a:t>
            </a:r>
            <a:r>
              <a:rPr lang="en-US" sz="2800" dirty="0" smtClean="0">
                <a:latin typeface="+mn-lt"/>
              </a:rPr>
              <a:t>ymptoms </a:t>
            </a:r>
            <a:r>
              <a:rPr lang="en-US" sz="2800" dirty="0">
                <a:latin typeface="+mn-lt"/>
              </a:rPr>
              <a:t>caused when habitual use suddenly </a:t>
            </a:r>
            <a:r>
              <a:rPr lang="en-US" sz="2800" dirty="0" smtClean="0">
                <a:latin typeface="+mn-lt"/>
              </a:rPr>
              <a:t>stops</a:t>
            </a:r>
            <a:endParaRPr lang="en-US" sz="2800" dirty="0">
              <a:latin typeface="+mn-lt"/>
            </a:endParaRPr>
          </a:p>
          <a:p>
            <a:pPr marL="457200" indent="-457200">
              <a:spcBef>
                <a:spcPts val="0"/>
              </a:spcBef>
              <a:spcAft>
                <a:spcPts val="800"/>
              </a:spcAft>
              <a:buClr>
                <a:schemeClr val="accent2"/>
              </a:buClr>
              <a:buFont typeface="Wingdings" panose="05000000000000000000" pitchFamily="2" charset="2"/>
              <a:buChar char="§"/>
            </a:pPr>
            <a:r>
              <a:rPr lang="en-US" sz="2800" dirty="0" smtClean="0">
                <a:latin typeface="+mn-lt"/>
              </a:rPr>
              <a:t>Dependence: </a:t>
            </a:r>
            <a:r>
              <a:rPr lang="en-US" sz="2800" dirty="0">
                <a:latin typeface="+mn-lt"/>
              </a:rPr>
              <a:t>B</a:t>
            </a:r>
            <a:r>
              <a:rPr lang="en-US" sz="2800" dirty="0" smtClean="0">
                <a:latin typeface="+mn-lt"/>
              </a:rPr>
              <a:t>eing </a:t>
            </a:r>
            <a:r>
              <a:rPr lang="en-US" sz="2800" dirty="0">
                <a:latin typeface="+mn-lt"/>
              </a:rPr>
              <a:t>physically “dependent” on a </a:t>
            </a:r>
            <a:r>
              <a:rPr lang="en-US" sz="2800" dirty="0" smtClean="0">
                <a:latin typeface="+mn-lt"/>
              </a:rPr>
              <a:t>substance [Note: not </a:t>
            </a:r>
            <a:r>
              <a:rPr lang="en-US" sz="2800" dirty="0">
                <a:latin typeface="+mn-lt"/>
              </a:rPr>
              <a:t>used in DSM </a:t>
            </a:r>
            <a:r>
              <a:rPr lang="en-US" sz="2800" dirty="0" smtClean="0">
                <a:latin typeface="+mn-lt"/>
              </a:rPr>
              <a:t>V]</a:t>
            </a:r>
            <a:endParaRPr lang="en-US" sz="2800" dirty="0">
              <a:latin typeface="+mn-lt"/>
            </a:endParaRPr>
          </a:p>
          <a:p>
            <a:pPr marL="457200" indent="-457200">
              <a:spcBef>
                <a:spcPts val="0"/>
              </a:spcBef>
              <a:spcAft>
                <a:spcPts val="800"/>
              </a:spcAft>
              <a:buClr>
                <a:schemeClr val="accent2"/>
              </a:buClr>
              <a:buFont typeface="Wingdings" panose="05000000000000000000" pitchFamily="2" charset="2"/>
              <a:buChar char="§"/>
            </a:pPr>
            <a:r>
              <a:rPr lang="en-US" sz="2800" dirty="0" smtClean="0">
                <a:latin typeface="+mn-lt"/>
              </a:rPr>
              <a:t>Addiction: </a:t>
            </a:r>
            <a:r>
              <a:rPr lang="en-US" sz="2800" dirty="0">
                <a:latin typeface="+mn-lt"/>
              </a:rPr>
              <a:t>S</a:t>
            </a:r>
            <a:r>
              <a:rPr lang="en-US" sz="2800" dirty="0" smtClean="0">
                <a:latin typeface="+mn-lt"/>
              </a:rPr>
              <a:t>ee </a:t>
            </a:r>
            <a:r>
              <a:rPr lang="en-US" sz="2800" dirty="0">
                <a:latin typeface="+mn-lt"/>
              </a:rPr>
              <a:t>next </a:t>
            </a:r>
            <a:r>
              <a:rPr lang="en-US" sz="2800" dirty="0" smtClean="0">
                <a:latin typeface="+mn-lt"/>
              </a:rPr>
              <a:t>slide [Note: not </a:t>
            </a:r>
            <a:r>
              <a:rPr lang="en-US" sz="2800" dirty="0">
                <a:latin typeface="+mn-lt"/>
              </a:rPr>
              <a:t>used in DSM </a:t>
            </a:r>
            <a:r>
              <a:rPr lang="en-US" sz="2800" dirty="0" smtClean="0">
                <a:latin typeface="+mn-lt"/>
              </a:rPr>
              <a:t>V]</a:t>
            </a:r>
            <a:endParaRPr lang="en-US" sz="2800" dirty="0">
              <a:latin typeface="+mn-lt"/>
            </a:endParaRPr>
          </a:p>
        </p:txBody>
      </p:sp>
    </p:spTree>
    <p:extLst>
      <p:ext uri="{BB962C8B-B14F-4D97-AF65-F5344CB8AC3E}">
        <p14:creationId xmlns:p14="http://schemas.microsoft.com/office/powerpoint/2010/main" val="31221130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603" y="435956"/>
            <a:ext cx="10058400" cy="1263535"/>
          </a:xfrm>
        </p:spPr>
        <p:txBody>
          <a:bodyPr>
            <a:normAutofit/>
          </a:bodyPr>
          <a:lstStyle/>
          <a:p>
            <a:pPr algn="ctr"/>
            <a:r>
              <a:rPr lang="en-US" dirty="0" smtClean="0">
                <a:solidFill>
                  <a:srgbClr val="2683C6"/>
                </a:solidFill>
              </a:rPr>
              <a:t>Definition of Substance Use Disorder</a:t>
            </a:r>
            <a:endParaRPr lang="en-US" dirty="0"/>
          </a:p>
        </p:txBody>
      </p:sp>
      <p:sp>
        <p:nvSpPr>
          <p:cNvPr id="3" name="Content Placeholder 2"/>
          <p:cNvSpPr>
            <a:spLocks noGrp="1"/>
          </p:cNvSpPr>
          <p:nvPr>
            <p:ph idx="1"/>
          </p:nvPr>
        </p:nvSpPr>
        <p:spPr>
          <a:xfrm>
            <a:off x="1066483" y="1961804"/>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4" name="Rectangle 3"/>
          <p:cNvSpPr/>
          <p:nvPr/>
        </p:nvSpPr>
        <p:spPr>
          <a:xfrm>
            <a:off x="1209039" y="1961804"/>
            <a:ext cx="9915843" cy="4129463"/>
          </a:xfrm>
          <a:prstGeom prst="rect">
            <a:avLst/>
          </a:prstGeom>
        </p:spPr>
        <p:txBody>
          <a:bodyPr wrap="square" numCol="2">
            <a:spAutoFit/>
          </a:bodyPr>
          <a:lstStyle/>
          <a:p>
            <a:pPr>
              <a:spcBef>
                <a:spcPts val="0"/>
              </a:spcBef>
              <a:spcAft>
                <a:spcPts val="0"/>
              </a:spcAft>
              <a:buSzPct val="25000"/>
            </a:pPr>
            <a:r>
              <a:rPr lang="en-US" sz="2400" b="1" dirty="0">
                <a:solidFill>
                  <a:srgbClr val="000000"/>
                </a:solidFill>
                <a:latin typeface="+mn-lt"/>
                <a:ea typeface="Arial"/>
                <a:cs typeface="Arial"/>
                <a:sym typeface="Arial"/>
              </a:rPr>
              <a:t>Diagnostic and </a:t>
            </a:r>
            <a:r>
              <a:rPr lang="en-US" sz="2400" b="1" dirty="0" smtClean="0">
                <a:solidFill>
                  <a:srgbClr val="000000"/>
                </a:solidFill>
                <a:latin typeface="+mn-lt"/>
                <a:ea typeface="Arial"/>
                <a:cs typeface="Arial"/>
                <a:sym typeface="Arial"/>
              </a:rPr>
              <a:t>Statistical </a:t>
            </a:r>
            <a:r>
              <a:rPr lang="en-US" sz="2400" b="1" dirty="0">
                <a:solidFill>
                  <a:srgbClr val="000000"/>
                </a:solidFill>
                <a:latin typeface="+mn-lt"/>
                <a:ea typeface="Arial"/>
                <a:cs typeface="Arial"/>
                <a:sym typeface="Arial"/>
              </a:rPr>
              <a:t>M</a:t>
            </a:r>
            <a:r>
              <a:rPr lang="en-US" sz="2400" b="1" dirty="0" smtClean="0">
                <a:solidFill>
                  <a:srgbClr val="000000"/>
                </a:solidFill>
                <a:latin typeface="+mn-lt"/>
                <a:ea typeface="Arial"/>
                <a:cs typeface="Arial"/>
                <a:sym typeface="Arial"/>
              </a:rPr>
              <a:t>anual </a:t>
            </a:r>
            <a:r>
              <a:rPr lang="en-US" sz="2400" b="1" dirty="0">
                <a:solidFill>
                  <a:srgbClr val="000000"/>
                </a:solidFill>
                <a:latin typeface="+mn-lt"/>
                <a:ea typeface="Arial"/>
                <a:cs typeface="Arial"/>
                <a:sym typeface="Arial"/>
              </a:rPr>
              <a:t>(DSM) V: </a:t>
            </a:r>
            <a:endParaRPr lang="en-US" sz="2400" b="1" dirty="0" smtClean="0">
              <a:solidFill>
                <a:srgbClr val="000000"/>
              </a:solidFill>
              <a:latin typeface="+mn-lt"/>
              <a:ea typeface="Arial"/>
              <a:cs typeface="Arial"/>
              <a:sym typeface="Arial"/>
            </a:endParaRPr>
          </a:p>
          <a:p>
            <a:pPr>
              <a:spcBef>
                <a:spcPts val="0"/>
              </a:spcBef>
              <a:spcAft>
                <a:spcPts val="0"/>
              </a:spcAft>
              <a:buSzPct val="25000"/>
            </a:pPr>
            <a:endParaRPr lang="en-US" sz="2000" b="1" dirty="0" smtClean="0">
              <a:solidFill>
                <a:srgbClr val="000000"/>
              </a:solidFill>
              <a:latin typeface="+mn-lt"/>
              <a:ea typeface="Arial"/>
              <a:cs typeface="Arial"/>
              <a:sym typeface="Arial"/>
            </a:endParaRPr>
          </a:p>
          <a:p>
            <a:pPr>
              <a:spcBef>
                <a:spcPts val="0"/>
              </a:spcBef>
              <a:spcAft>
                <a:spcPts val="0"/>
              </a:spcAft>
              <a:buSzPct val="25000"/>
            </a:pPr>
            <a:r>
              <a:rPr lang="en-US" sz="2000" dirty="0" smtClean="0">
                <a:solidFill>
                  <a:srgbClr val="000000"/>
                </a:solidFill>
                <a:latin typeface="+mn-lt"/>
                <a:ea typeface="Arial"/>
                <a:cs typeface="Arial"/>
                <a:sym typeface="Arial"/>
              </a:rPr>
              <a:t>1</a:t>
            </a:r>
            <a:r>
              <a:rPr lang="en-US" sz="2000" b="1" dirty="0" smtClean="0">
                <a:solidFill>
                  <a:srgbClr val="000000"/>
                </a:solidFill>
                <a:latin typeface="+mn-lt"/>
                <a:ea typeface="Arial"/>
                <a:cs typeface="Arial"/>
                <a:sym typeface="Arial"/>
              </a:rPr>
              <a:t> </a:t>
            </a:r>
            <a:r>
              <a:rPr lang="en-US" sz="2000" dirty="0" smtClean="0">
                <a:solidFill>
                  <a:srgbClr val="000000"/>
                </a:solidFill>
                <a:latin typeface="+mn-lt"/>
                <a:ea typeface="Arial"/>
                <a:cs typeface="Arial"/>
                <a:sym typeface="Arial"/>
              </a:rPr>
              <a:t>More and longer use</a:t>
            </a:r>
          </a:p>
          <a:p>
            <a:pPr>
              <a:spcBef>
                <a:spcPts val="0"/>
              </a:spcBef>
              <a:spcAft>
                <a:spcPts val="0"/>
              </a:spcAft>
              <a:buSzPct val="25000"/>
            </a:pPr>
            <a:r>
              <a:rPr lang="en-US" sz="2000" dirty="0" smtClean="0">
                <a:solidFill>
                  <a:srgbClr val="000000"/>
                </a:solidFill>
                <a:latin typeface="+mn-lt"/>
                <a:ea typeface="Arial"/>
                <a:cs typeface="Arial"/>
                <a:sym typeface="Arial"/>
              </a:rPr>
              <a:t>2. Unable </a:t>
            </a:r>
            <a:r>
              <a:rPr lang="en-US" sz="2000" dirty="0">
                <a:solidFill>
                  <a:srgbClr val="000000"/>
                </a:solidFill>
                <a:latin typeface="+mn-lt"/>
                <a:ea typeface="Arial"/>
                <a:cs typeface="Arial"/>
                <a:sym typeface="Arial"/>
              </a:rPr>
              <a:t>to quit</a:t>
            </a:r>
          </a:p>
          <a:p>
            <a:pPr>
              <a:spcBef>
                <a:spcPts val="0"/>
              </a:spcBef>
              <a:spcAft>
                <a:spcPts val="0"/>
              </a:spcAft>
              <a:buSzPct val="25000"/>
            </a:pPr>
            <a:r>
              <a:rPr lang="en-US" sz="2000" dirty="0">
                <a:solidFill>
                  <a:srgbClr val="000000"/>
                </a:solidFill>
                <a:latin typeface="+mn-lt"/>
                <a:ea typeface="Arial"/>
                <a:cs typeface="Arial"/>
                <a:sym typeface="Arial"/>
              </a:rPr>
              <a:t>3. Lots of time spent</a:t>
            </a:r>
          </a:p>
          <a:p>
            <a:pPr>
              <a:spcBef>
                <a:spcPts val="0"/>
              </a:spcBef>
              <a:spcAft>
                <a:spcPts val="0"/>
              </a:spcAft>
              <a:buSzPct val="25000"/>
            </a:pPr>
            <a:r>
              <a:rPr lang="en-US" sz="2000" dirty="0">
                <a:solidFill>
                  <a:srgbClr val="000000"/>
                </a:solidFill>
                <a:latin typeface="+mn-lt"/>
                <a:ea typeface="Arial"/>
                <a:cs typeface="Arial"/>
                <a:sym typeface="Arial"/>
              </a:rPr>
              <a:t>4. Cravings</a:t>
            </a:r>
          </a:p>
          <a:p>
            <a:pPr>
              <a:spcBef>
                <a:spcPts val="0"/>
              </a:spcBef>
              <a:spcAft>
                <a:spcPts val="0"/>
              </a:spcAft>
              <a:buSzPct val="25000"/>
            </a:pPr>
            <a:r>
              <a:rPr lang="en-US" sz="2000" dirty="0">
                <a:solidFill>
                  <a:srgbClr val="000000"/>
                </a:solidFill>
                <a:latin typeface="+mn-lt"/>
                <a:ea typeface="Arial"/>
                <a:cs typeface="Arial"/>
                <a:sym typeface="Arial"/>
              </a:rPr>
              <a:t>5. Failure to meet obligations</a:t>
            </a:r>
          </a:p>
          <a:p>
            <a:pPr>
              <a:spcBef>
                <a:spcPts val="0"/>
              </a:spcBef>
              <a:spcAft>
                <a:spcPts val="0"/>
              </a:spcAft>
              <a:buSzPct val="25000"/>
            </a:pPr>
            <a:r>
              <a:rPr lang="en-US" sz="2000" dirty="0">
                <a:solidFill>
                  <a:srgbClr val="000000"/>
                </a:solidFill>
                <a:latin typeface="+mn-lt"/>
                <a:ea typeface="Arial"/>
                <a:cs typeface="Arial"/>
                <a:sym typeface="Arial"/>
              </a:rPr>
              <a:t>6. Use despite recurrent social/interpersonal </a:t>
            </a:r>
            <a:r>
              <a:rPr lang="en-US" sz="2000" dirty="0" smtClean="0">
                <a:solidFill>
                  <a:srgbClr val="000000"/>
                </a:solidFill>
                <a:latin typeface="+mn-lt"/>
                <a:ea typeface="Arial"/>
                <a:cs typeface="Arial"/>
                <a:sym typeface="Arial"/>
              </a:rPr>
              <a:t>problems  </a:t>
            </a:r>
            <a:endParaRPr lang="en-US" sz="2000" dirty="0">
              <a:solidFill>
                <a:srgbClr val="000000"/>
              </a:solidFill>
              <a:latin typeface="+mn-lt"/>
              <a:ea typeface="Arial"/>
              <a:cs typeface="Arial"/>
              <a:sym typeface="Arial"/>
            </a:endParaRPr>
          </a:p>
          <a:p>
            <a:pPr>
              <a:spcBef>
                <a:spcPts val="0"/>
              </a:spcBef>
              <a:spcAft>
                <a:spcPts val="0"/>
              </a:spcAft>
              <a:buSzPct val="25000"/>
            </a:pPr>
            <a:r>
              <a:rPr lang="en-US" sz="2000" dirty="0">
                <a:solidFill>
                  <a:srgbClr val="000000"/>
                </a:solidFill>
                <a:latin typeface="+mn-lt"/>
                <a:ea typeface="Arial"/>
                <a:cs typeface="Arial"/>
                <a:sym typeface="Arial"/>
              </a:rPr>
              <a:t>7. Less pro-social </a:t>
            </a:r>
            <a:r>
              <a:rPr lang="en-US" sz="2000" dirty="0" smtClean="0">
                <a:solidFill>
                  <a:srgbClr val="000000"/>
                </a:solidFill>
                <a:latin typeface="+mn-lt"/>
                <a:ea typeface="Arial"/>
                <a:cs typeface="Arial"/>
                <a:sym typeface="Arial"/>
              </a:rPr>
              <a:t>activities                                       </a:t>
            </a:r>
            <a:endParaRPr lang="en-US" sz="2000" dirty="0">
              <a:solidFill>
                <a:srgbClr val="000000"/>
              </a:solidFill>
              <a:latin typeface="+mn-lt"/>
              <a:ea typeface="Arial"/>
              <a:cs typeface="Arial"/>
              <a:sym typeface="Arial"/>
            </a:endParaRPr>
          </a:p>
          <a:p>
            <a:pPr>
              <a:spcBef>
                <a:spcPts val="0"/>
              </a:spcBef>
              <a:spcAft>
                <a:spcPts val="0"/>
              </a:spcAft>
              <a:buSzPct val="25000"/>
            </a:pPr>
            <a:r>
              <a:rPr lang="en-US" sz="2000" dirty="0">
                <a:solidFill>
                  <a:srgbClr val="000000"/>
                </a:solidFill>
                <a:latin typeface="+mn-lt"/>
                <a:ea typeface="Arial"/>
                <a:cs typeface="Arial"/>
                <a:sym typeface="Arial"/>
              </a:rPr>
              <a:t>8. Use in hazardous situations</a:t>
            </a:r>
          </a:p>
          <a:p>
            <a:pPr>
              <a:spcBef>
                <a:spcPts val="0"/>
              </a:spcBef>
              <a:spcAft>
                <a:spcPts val="0"/>
              </a:spcAft>
              <a:buSzPct val="25000"/>
            </a:pPr>
            <a:endParaRPr lang="en-US" sz="2000" dirty="0" smtClean="0">
              <a:solidFill>
                <a:srgbClr val="000000"/>
              </a:solidFill>
              <a:latin typeface="+mn-lt"/>
              <a:ea typeface="Arial"/>
              <a:cs typeface="Arial"/>
              <a:sym typeface="Arial"/>
            </a:endParaRPr>
          </a:p>
          <a:p>
            <a:pPr>
              <a:spcBef>
                <a:spcPts val="0"/>
              </a:spcBef>
              <a:spcAft>
                <a:spcPts val="0"/>
              </a:spcAft>
              <a:buSzPct val="25000"/>
            </a:pPr>
            <a:endParaRPr lang="en-US" sz="2000" dirty="0">
              <a:solidFill>
                <a:srgbClr val="000000"/>
              </a:solidFill>
              <a:latin typeface="+mn-lt"/>
              <a:ea typeface="Arial"/>
              <a:cs typeface="Arial"/>
              <a:sym typeface="Arial"/>
            </a:endParaRPr>
          </a:p>
          <a:p>
            <a:pPr>
              <a:spcBef>
                <a:spcPts val="0"/>
              </a:spcBef>
              <a:spcAft>
                <a:spcPts val="0"/>
              </a:spcAft>
              <a:buSzPct val="25000"/>
            </a:pPr>
            <a:endParaRPr lang="en-US" sz="2000" dirty="0" smtClean="0">
              <a:solidFill>
                <a:srgbClr val="000000"/>
              </a:solidFill>
              <a:latin typeface="+mn-lt"/>
              <a:ea typeface="Arial"/>
              <a:cs typeface="Arial"/>
              <a:sym typeface="Arial"/>
            </a:endParaRPr>
          </a:p>
          <a:p>
            <a:pPr>
              <a:spcBef>
                <a:spcPts val="0"/>
              </a:spcBef>
              <a:spcAft>
                <a:spcPts val="0"/>
              </a:spcAft>
              <a:buSzPct val="25000"/>
            </a:pPr>
            <a:r>
              <a:rPr lang="en-US" sz="2000" dirty="0" smtClean="0">
                <a:solidFill>
                  <a:srgbClr val="000000"/>
                </a:solidFill>
                <a:latin typeface="+mn-lt"/>
                <a:ea typeface="Arial"/>
                <a:cs typeface="Arial"/>
                <a:sym typeface="Arial"/>
              </a:rPr>
              <a:t>9. Use </a:t>
            </a:r>
            <a:r>
              <a:rPr lang="en-US" sz="2000" dirty="0">
                <a:solidFill>
                  <a:srgbClr val="000000"/>
                </a:solidFill>
                <a:latin typeface="+mn-lt"/>
                <a:ea typeface="Arial"/>
                <a:cs typeface="Arial"/>
                <a:sym typeface="Arial"/>
              </a:rPr>
              <a:t>despite physical or mental </a:t>
            </a:r>
            <a:r>
              <a:rPr lang="en-US" sz="2000" dirty="0" smtClean="0">
                <a:solidFill>
                  <a:srgbClr val="000000"/>
                </a:solidFill>
                <a:latin typeface="+mn-lt"/>
                <a:ea typeface="Arial"/>
                <a:cs typeface="Arial"/>
                <a:sym typeface="Arial"/>
              </a:rPr>
              <a:t>health sequelae</a:t>
            </a:r>
            <a:endParaRPr lang="en-US" sz="2000" dirty="0">
              <a:solidFill>
                <a:srgbClr val="000000"/>
              </a:solidFill>
              <a:latin typeface="+mn-lt"/>
              <a:ea typeface="Arial"/>
              <a:cs typeface="Arial"/>
              <a:sym typeface="Arial"/>
            </a:endParaRPr>
          </a:p>
          <a:p>
            <a:pPr>
              <a:spcBef>
                <a:spcPts val="0"/>
              </a:spcBef>
              <a:spcAft>
                <a:spcPts val="0"/>
              </a:spcAft>
              <a:buSzPct val="25000"/>
            </a:pPr>
            <a:r>
              <a:rPr lang="en-US" sz="2000" dirty="0">
                <a:solidFill>
                  <a:srgbClr val="000000"/>
                </a:solidFill>
                <a:latin typeface="+mn-lt"/>
                <a:ea typeface="Arial"/>
                <a:cs typeface="Arial"/>
                <a:sym typeface="Arial"/>
              </a:rPr>
              <a:t>10. Tolerance</a:t>
            </a:r>
          </a:p>
          <a:p>
            <a:pPr>
              <a:spcBef>
                <a:spcPts val="0"/>
              </a:spcBef>
              <a:spcAft>
                <a:spcPts val="0"/>
              </a:spcAft>
              <a:buSzPct val="25000"/>
            </a:pPr>
            <a:r>
              <a:rPr lang="en-US" sz="2000" dirty="0">
                <a:solidFill>
                  <a:srgbClr val="000000"/>
                </a:solidFill>
                <a:latin typeface="+mn-lt"/>
                <a:ea typeface="Arial"/>
                <a:cs typeface="Arial"/>
                <a:sym typeface="Arial"/>
              </a:rPr>
              <a:t>11. </a:t>
            </a:r>
            <a:r>
              <a:rPr lang="en-US" sz="2000" dirty="0" smtClean="0">
                <a:solidFill>
                  <a:srgbClr val="000000"/>
                </a:solidFill>
                <a:latin typeface="+mn-lt"/>
                <a:ea typeface="Arial"/>
                <a:cs typeface="Arial"/>
                <a:sym typeface="Arial"/>
              </a:rPr>
              <a:t>Withdrawal symptoms</a:t>
            </a:r>
          </a:p>
          <a:p>
            <a:pPr>
              <a:spcBef>
                <a:spcPts val="0"/>
              </a:spcBef>
              <a:spcAft>
                <a:spcPts val="0"/>
              </a:spcAft>
              <a:buSzPct val="25000"/>
            </a:pPr>
            <a:endParaRPr lang="en-US" sz="2000" b="1" dirty="0">
              <a:solidFill>
                <a:srgbClr val="000000"/>
              </a:solidFill>
              <a:latin typeface="+mn-lt"/>
              <a:ea typeface="Arial"/>
              <a:cs typeface="Arial"/>
              <a:sym typeface="Arial"/>
            </a:endParaRPr>
          </a:p>
          <a:p>
            <a:pPr>
              <a:spcBef>
                <a:spcPts val="0"/>
              </a:spcBef>
              <a:spcAft>
                <a:spcPts val="0"/>
              </a:spcAft>
              <a:buSzPct val="25000"/>
            </a:pPr>
            <a:r>
              <a:rPr lang="en-US" sz="2000" b="1" u="sng" dirty="0" smtClean="0">
                <a:solidFill>
                  <a:srgbClr val="000000"/>
                </a:solidFill>
                <a:latin typeface="+mn-lt"/>
                <a:ea typeface="Arial"/>
                <a:cs typeface="Arial"/>
                <a:sym typeface="Arial"/>
              </a:rPr>
              <a:t>Need </a:t>
            </a:r>
            <a:r>
              <a:rPr lang="en-US" sz="2000" b="1" u="sng" dirty="0">
                <a:solidFill>
                  <a:srgbClr val="000000"/>
                </a:solidFill>
                <a:latin typeface="+mn-lt"/>
                <a:ea typeface="Arial"/>
                <a:cs typeface="Arial"/>
                <a:sym typeface="Arial"/>
              </a:rPr>
              <a:t>2 criteria:</a:t>
            </a:r>
          </a:p>
          <a:p>
            <a:pPr>
              <a:spcBef>
                <a:spcPts val="0"/>
              </a:spcBef>
              <a:spcAft>
                <a:spcPts val="0"/>
              </a:spcAft>
              <a:buSzPct val="25000"/>
            </a:pPr>
            <a:r>
              <a:rPr lang="en-US" sz="2000" b="1" dirty="0" smtClean="0">
                <a:solidFill>
                  <a:srgbClr val="000000"/>
                </a:solidFill>
                <a:latin typeface="+mn-lt"/>
                <a:ea typeface="Arial"/>
                <a:cs typeface="Arial"/>
                <a:sym typeface="Arial"/>
              </a:rPr>
              <a:t>Mild</a:t>
            </a:r>
            <a:r>
              <a:rPr lang="en-US" sz="2000" b="1" dirty="0">
                <a:solidFill>
                  <a:srgbClr val="000000"/>
                </a:solidFill>
                <a:latin typeface="+mn-lt"/>
                <a:ea typeface="Arial"/>
                <a:cs typeface="Arial"/>
                <a:sym typeface="Arial"/>
              </a:rPr>
              <a:t>= </a:t>
            </a:r>
            <a:r>
              <a:rPr lang="en-US" sz="2000" b="1" dirty="0" smtClean="0">
                <a:solidFill>
                  <a:srgbClr val="000000"/>
                </a:solidFill>
                <a:latin typeface="+mn-lt"/>
                <a:ea typeface="Arial"/>
                <a:cs typeface="Arial"/>
                <a:sym typeface="Arial"/>
              </a:rPr>
              <a:t>2-3</a:t>
            </a:r>
          </a:p>
          <a:p>
            <a:pPr>
              <a:spcBef>
                <a:spcPts val="0"/>
              </a:spcBef>
              <a:spcAft>
                <a:spcPts val="0"/>
              </a:spcAft>
              <a:buSzPct val="25000"/>
            </a:pPr>
            <a:r>
              <a:rPr lang="en-US" sz="2000" b="1" dirty="0" smtClean="0">
                <a:solidFill>
                  <a:srgbClr val="000000"/>
                </a:solidFill>
                <a:latin typeface="+mn-lt"/>
                <a:ea typeface="Arial"/>
                <a:cs typeface="Arial"/>
                <a:sym typeface="Arial"/>
              </a:rPr>
              <a:t>Moderate</a:t>
            </a:r>
            <a:r>
              <a:rPr lang="en-US" sz="2000" b="1" dirty="0">
                <a:solidFill>
                  <a:srgbClr val="000000"/>
                </a:solidFill>
                <a:latin typeface="+mn-lt"/>
                <a:ea typeface="Arial"/>
                <a:cs typeface="Arial"/>
                <a:sym typeface="Arial"/>
              </a:rPr>
              <a:t>= </a:t>
            </a:r>
            <a:r>
              <a:rPr lang="en-US" sz="2000" b="1" dirty="0" smtClean="0">
                <a:solidFill>
                  <a:srgbClr val="000000"/>
                </a:solidFill>
                <a:latin typeface="+mn-lt"/>
                <a:ea typeface="Arial"/>
                <a:cs typeface="Arial"/>
                <a:sym typeface="Arial"/>
              </a:rPr>
              <a:t>4-5</a:t>
            </a:r>
          </a:p>
          <a:p>
            <a:pPr>
              <a:spcBef>
                <a:spcPts val="0"/>
              </a:spcBef>
              <a:spcAft>
                <a:spcPts val="0"/>
              </a:spcAft>
              <a:buSzPct val="25000"/>
            </a:pPr>
            <a:r>
              <a:rPr lang="en-US" sz="2000" b="1" dirty="0" smtClean="0">
                <a:solidFill>
                  <a:srgbClr val="000000"/>
                </a:solidFill>
                <a:latin typeface="+mn-lt"/>
                <a:ea typeface="Arial"/>
                <a:cs typeface="Arial"/>
                <a:sym typeface="Arial"/>
              </a:rPr>
              <a:t>Severe</a:t>
            </a:r>
            <a:r>
              <a:rPr lang="en-US" sz="2000" b="1" dirty="0">
                <a:solidFill>
                  <a:srgbClr val="000000"/>
                </a:solidFill>
                <a:latin typeface="+mn-lt"/>
                <a:ea typeface="Arial"/>
                <a:cs typeface="Arial"/>
                <a:sym typeface="Arial"/>
              </a:rPr>
              <a:t>= 6+</a:t>
            </a:r>
          </a:p>
          <a:p>
            <a:pPr>
              <a:spcBef>
                <a:spcPts val="0"/>
              </a:spcBef>
              <a:spcAft>
                <a:spcPts val="0"/>
              </a:spcAft>
              <a:buSzPct val="25000"/>
            </a:pPr>
            <a:endParaRPr lang="en-US" sz="2000" b="1" dirty="0">
              <a:solidFill>
                <a:srgbClr val="000000"/>
              </a:solidFill>
              <a:latin typeface="+mn-lt"/>
              <a:ea typeface="Arial"/>
              <a:cs typeface="Arial"/>
              <a:sym typeface="Arial"/>
            </a:endParaRPr>
          </a:p>
        </p:txBody>
      </p:sp>
    </p:spTree>
    <p:extLst>
      <p:ext uri="{BB962C8B-B14F-4D97-AF65-F5344CB8AC3E}">
        <p14:creationId xmlns:p14="http://schemas.microsoft.com/office/powerpoint/2010/main" val="361508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483" y="731520"/>
            <a:ext cx="10058400" cy="947651"/>
          </a:xfrm>
        </p:spPr>
        <p:txBody>
          <a:bodyPr>
            <a:normAutofit/>
          </a:bodyPr>
          <a:lstStyle/>
          <a:p>
            <a:pPr algn="ctr"/>
            <a:r>
              <a:rPr lang="en-US" dirty="0" smtClean="0">
                <a:solidFill>
                  <a:srgbClr val="2683C6"/>
                </a:solidFill>
              </a:rPr>
              <a:t>Co-Occurring Disorders</a:t>
            </a:r>
            <a:endParaRPr lang="en-US" dirty="0"/>
          </a:p>
        </p:txBody>
      </p:sp>
      <p:sp>
        <p:nvSpPr>
          <p:cNvPr id="3" name="Content Placeholder 2"/>
          <p:cNvSpPr>
            <a:spLocks noGrp="1"/>
          </p:cNvSpPr>
          <p:nvPr>
            <p:ph idx="1"/>
          </p:nvPr>
        </p:nvSpPr>
        <p:spPr>
          <a:xfrm>
            <a:off x="1066483" y="1961804"/>
            <a:ext cx="10570550" cy="4049528"/>
          </a:xfrm>
        </p:spPr>
        <p:txBody>
          <a:bodyPr/>
          <a:lstStyle/>
          <a:p>
            <a:pPr>
              <a:spcBef>
                <a:spcPts val="0"/>
              </a:spcBef>
              <a:spcAft>
                <a:spcPts val="0"/>
              </a:spcAft>
              <a:buClr>
                <a:schemeClr val="accent2"/>
              </a:buClr>
              <a:buFont typeface="Wingdings" panose="05000000000000000000" pitchFamily="2" charset="2"/>
              <a:buChar char="§"/>
            </a:pPr>
            <a:r>
              <a:rPr lang="en-US" altLang="ja-JP" sz="3200" dirty="0" smtClean="0">
                <a:solidFill>
                  <a:schemeClr val="tx1"/>
                </a:solidFill>
                <a:ea typeface="ヒラギノ角ゴ Pro W3" charset="-128"/>
              </a:rPr>
              <a:t>Definition: The co-existence of both a serious mental illness and a substance use disorder.</a:t>
            </a:r>
          </a:p>
          <a:p>
            <a:pPr>
              <a:spcBef>
                <a:spcPts val="0"/>
              </a:spcBef>
              <a:spcAft>
                <a:spcPts val="0"/>
              </a:spcAft>
              <a:buClr>
                <a:schemeClr val="accent2"/>
              </a:buClr>
              <a:buFont typeface="Wingdings" panose="05000000000000000000" pitchFamily="2" charset="2"/>
              <a:buChar char="§"/>
            </a:pPr>
            <a:endParaRPr lang="en-US" altLang="ja-JP" sz="3200" dirty="0">
              <a:solidFill>
                <a:schemeClr val="tx1"/>
              </a:solidFill>
              <a:ea typeface="ヒラギノ角ゴ Pro W3" charset="-128"/>
            </a:endParaRPr>
          </a:p>
          <a:p>
            <a:pPr>
              <a:spcBef>
                <a:spcPts val="0"/>
              </a:spcBef>
              <a:spcAft>
                <a:spcPts val="0"/>
              </a:spcAft>
              <a:buClr>
                <a:schemeClr val="accent2"/>
              </a:buClr>
              <a:buFont typeface="Wingdings" panose="05000000000000000000" pitchFamily="2" charset="2"/>
              <a:buChar char="§"/>
            </a:pPr>
            <a:r>
              <a:rPr lang="en-US" altLang="ja-JP" sz="3200" dirty="0" smtClean="0">
                <a:solidFill>
                  <a:schemeClr val="tx1"/>
                </a:solidFill>
                <a:ea typeface="ヒラギノ角ゴ Pro W3" charset="-128"/>
              </a:rPr>
              <a:t>“ In many cases, people receive treatment for one disorder while the other disorder remains untreated. This may occur because both mental and substance use disorders can have biological, psychological and social components.”</a:t>
            </a:r>
          </a:p>
          <a:p>
            <a:pPr>
              <a:spcBef>
                <a:spcPts val="0"/>
              </a:spcBef>
              <a:spcAft>
                <a:spcPts val="0"/>
              </a:spcAft>
              <a:buClr>
                <a:schemeClr val="accent2"/>
              </a:buClr>
              <a:buFont typeface="Wingdings" panose="05000000000000000000" pitchFamily="2" charset="2"/>
              <a:buChar char="§"/>
            </a:pPr>
            <a:endParaRPr lang="en-US" altLang="ja-JP" sz="3200" dirty="0">
              <a:solidFill>
                <a:schemeClr val="tx1"/>
              </a:solidFill>
              <a:ea typeface="ヒラギノ角ゴ Pro W3" charset="-128"/>
            </a:endParaRPr>
          </a:p>
          <a:p>
            <a:pPr>
              <a:spcBef>
                <a:spcPts val="0"/>
              </a:spcBef>
              <a:spcAft>
                <a:spcPts val="0"/>
              </a:spcAft>
              <a:buClr>
                <a:schemeClr val="accent2"/>
              </a:buClr>
              <a:buFont typeface="Wingdings" panose="05000000000000000000" pitchFamily="2" charset="2"/>
              <a:buChar char="§"/>
            </a:pPr>
            <a:r>
              <a:rPr lang="en-US" altLang="ja-JP" sz="3200" dirty="0" smtClean="0">
                <a:solidFill>
                  <a:schemeClr val="tx1"/>
                </a:solidFill>
                <a:ea typeface="ヒラギノ角ゴ Pro W3" charset="-128"/>
                <a:hlinkClick r:id="rId2"/>
              </a:rPr>
              <a:t>www.samhsa/disorders/co-occuring</a:t>
            </a:r>
            <a:endParaRPr lang="en-US" altLang="ja-JP" sz="3200" dirty="0" smtClean="0">
              <a:solidFill>
                <a:schemeClr val="tx1"/>
              </a:solidFill>
              <a:ea typeface="ヒラギノ角ゴ Pro W3" charset="-128"/>
            </a:endParaRPr>
          </a:p>
          <a:p>
            <a:pPr>
              <a:spcBef>
                <a:spcPts val="0"/>
              </a:spcBef>
              <a:spcAft>
                <a:spcPts val="0"/>
              </a:spcAft>
              <a:buClr>
                <a:schemeClr val="accent2"/>
              </a:buClr>
              <a:buFont typeface="Wingdings" panose="05000000000000000000" pitchFamily="2" charset="2"/>
              <a:buChar char="§"/>
            </a:pPr>
            <a:endParaRPr lang="en-US" altLang="ja-JP" sz="3200" dirty="0" smtClean="0">
              <a:solidFill>
                <a:schemeClr val="tx1"/>
              </a:solidFill>
              <a:ea typeface="ヒラギノ角ゴ Pro W3" charset="-128"/>
            </a:endParaRPr>
          </a:p>
          <a:p>
            <a:pPr marL="0" indent="0">
              <a:spcBef>
                <a:spcPts val="0"/>
              </a:spcBef>
              <a:spcAft>
                <a:spcPts val="0"/>
              </a:spcAft>
              <a:buClr>
                <a:srgbClr val="000000"/>
              </a:buClr>
              <a:buNone/>
            </a:pPr>
            <a:endParaRPr lang="en-US" sz="3200" b="1" dirty="0">
              <a:solidFill>
                <a:schemeClr val="tx1"/>
              </a:solidFill>
              <a:ea typeface="ヒラギノ角ゴ Pro W3" charset="-128"/>
            </a:endParaRPr>
          </a:p>
          <a:p>
            <a:pPr marL="0" indent="0">
              <a:spcBef>
                <a:spcPts val="0"/>
              </a:spcBef>
              <a:spcAft>
                <a:spcPts val="0"/>
              </a:spcAft>
              <a:buClr>
                <a:srgbClr val="000000"/>
              </a:buClr>
              <a:buNone/>
            </a:pPr>
            <a:endParaRPr lang="en-US" sz="3200" dirty="0">
              <a:solidFill>
                <a:schemeClr val="tx1"/>
              </a:solidFill>
            </a:endParaRPr>
          </a:p>
        </p:txBody>
      </p:sp>
    </p:spTree>
    <p:extLst>
      <p:ext uri="{BB962C8B-B14F-4D97-AF65-F5344CB8AC3E}">
        <p14:creationId xmlns:p14="http://schemas.microsoft.com/office/powerpoint/2010/main" val="1826764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483" y="705657"/>
            <a:ext cx="10058400" cy="1014153"/>
          </a:xfrm>
        </p:spPr>
        <p:txBody>
          <a:bodyPr>
            <a:normAutofit/>
          </a:bodyPr>
          <a:lstStyle/>
          <a:p>
            <a:pPr algn="ctr"/>
            <a:r>
              <a:rPr lang="en-US" dirty="0" smtClean="0">
                <a:solidFill>
                  <a:srgbClr val="2683C6"/>
                </a:solidFill>
              </a:rPr>
              <a:t>Signs of Opioid Use Disorder (OUD)</a:t>
            </a:r>
            <a:endParaRPr lang="en-US" dirty="0"/>
          </a:p>
        </p:txBody>
      </p:sp>
      <p:sp>
        <p:nvSpPr>
          <p:cNvPr id="3" name="Content Placeholder 2"/>
          <p:cNvSpPr>
            <a:spLocks noGrp="1"/>
          </p:cNvSpPr>
          <p:nvPr>
            <p:ph idx="1"/>
          </p:nvPr>
        </p:nvSpPr>
        <p:spPr>
          <a:xfrm>
            <a:off x="1066483" y="1876443"/>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graphicFrame>
        <p:nvGraphicFramePr>
          <p:cNvPr id="12" name="Table 11"/>
          <p:cNvGraphicFramePr>
            <a:graphicFrameLocks noGrp="1"/>
          </p:cNvGraphicFramePr>
          <p:nvPr>
            <p:extLst>
              <p:ext uri="{D42A27DB-BD31-4B8C-83A1-F6EECF244321}">
                <p14:modId xmlns:p14="http://schemas.microsoft.com/office/powerpoint/2010/main" val="1041001242"/>
              </p:ext>
            </p:extLst>
          </p:nvPr>
        </p:nvGraphicFramePr>
        <p:xfrm>
          <a:off x="1911927" y="2028305"/>
          <a:ext cx="8362604" cy="3669824"/>
        </p:xfrm>
        <a:graphic>
          <a:graphicData uri="http://schemas.openxmlformats.org/drawingml/2006/table">
            <a:tbl>
              <a:tblPr>
                <a:noFill/>
              </a:tblPr>
              <a:tblGrid>
                <a:gridCol w="4181302"/>
                <a:gridCol w="4181302"/>
              </a:tblGrid>
              <a:tr h="428362">
                <a:tc>
                  <a:txBody>
                    <a:bodyPr/>
                    <a:lstStyle/>
                    <a:p>
                      <a:pPr marL="0" marR="0" lvl="0" indent="0" algn="ctr" rtl="0">
                        <a:lnSpc>
                          <a:spcPct val="100000"/>
                        </a:lnSpc>
                        <a:spcBef>
                          <a:spcPts val="0"/>
                        </a:spcBef>
                        <a:buSzPct val="25000"/>
                        <a:buNone/>
                      </a:pPr>
                      <a:r>
                        <a:rPr lang="en-US" sz="2400" b="1" u="none" strike="noStrike" cap="none" dirty="0" smtClean="0">
                          <a:solidFill>
                            <a:srgbClr val="000000"/>
                          </a:solidFill>
                          <a:latin typeface="+mn-lt"/>
                        </a:rPr>
                        <a:t>Intoxication</a:t>
                      </a:r>
                      <a:endParaRPr lang="en-US" sz="2400" b="1" u="none" strike="noStrike" cap="none" dirty="0">
                        <a:solidFill>
                          <a:srgbClr val="000000"/>
                        </a:solidFill>
                        <a:latin typeface="+mn-lt"/>
                      </a:endParaRPr>
                    </a:p>
                  </a:txBody>
                  <a:tcPr marL="91450" marR="91450" marT="45725" marB="45725"/>
                </a:tc>
                <a:tc>
                  <a:txBody>
                    <a:bodyPr/>
                    <a:lstStyle/>
                    <a:p>
                      <a:pPr marL="0" marR="0" lvl="0" indent="0" algn="ctr" rtl="0">
                        <a:lnSpc>
                          <a:spcPct val="100000"/>
                        </a:lnSpc>
                        <a:spcBef>
                          <a:spcPts val="0"/>
                        </a:spcBef>
                        <a:buSzPct val="25000"/>
                        <a:buNone/>
                      </a:pPr>
                      <a:r>
                        <a:rPr lang="en-US" sz="2400" b="1" u="none" strike="noStrike" cap="none" dirty="0" smtClean="0">
                          <a:solidFill>
                            <a:srgbClr val="000000"/>
                          </a:solidFill>
                        </a:rPr>
                        <a:t>Withdrawal</a:t>
                      </a:r>
                      <a:r>
                        <a:rPr lang="en-US" sz="2400" b="1" u="none" strike="noStrike" cap="none" dirty="0">
                          <a:solidFill>
                            <a:srgbClr val="000000"/>
                          </a:solidFill>
                        </a:rPr>
                        <a:t>:</a:t>
                      </a:r>
                      <a:r>
                        <a:rPr lang="en-US" sz="2400" b="1" u="none" strike="noStrike" cap="none" dirty="0" smtClean="0">
                          <a:solidFill>
                            <a:srgbClr val="000000"/>
                          </a:solidFill>
                        </a:rPr>
                        <a:t> </a:t>
                      </a:r>
                      <a:r>
                        <a:rPr lang="en-US" sz="2400" b="1" u="none" dirty="0" smtClean="0"/>
                        <a:t>“Dope </a:t>
                      </a:r>
                      <a:r>
                        <a:rPr lang="en-US" sz="2400" b="1" u="none" dirty="0"/>
                        <a:t>sick”</a:t>
                      </a:r>
                    </a:p>
                  </a:txBody>
                  <a:tcPr marL="91450" marR="91450" marT="45725" marB="45725"/>
                </a:tc>
              </a:tr>
              <a:tr h="428362">
                <a:tc>
                  <a:txBody>
                    <a:bodyPr/>
                    <a:lstStyle/>
                    <a:p>
                      <a:pPr marL="457200" marR="0" lvl="0" indent="-342900" algn="l" rtl="0">
                        <a:lnSpc>
                          <a:spcPct val="100000"/>
                        </a:lnSpc>
                        <a:spcBef>
                          <a:spcPts val="0"/>
                        </a:spcBef>
                        <a:buClr>
                          <a:schemeClr val="accent2"/>
                        </a:buClr>
                        <a:buSzPct val="100000"/>
                        <a:buFont typeface="Wingdings" panose="05000000000000000000" pitchFamily="2" charset="2"/>
                        <a:buChar char="§"/>
                      </a:pPr>
                      <a:r>
                        <a:rPr lang="en-US" sz="1800" b="0" u="none" strike="noStrike" cap="none" dirty="0">
                          <a:solidFill>
                            <a:srgbClr val="000000"/>
                          </a:solidFill>
                          <a:latin typeface="Arial"/>
                          <a:ea typeface="Arial"/>
                          <a:cs typeface="Arial"/>
                          <a:sym typeface="Arial"/>
                        </a:rPr>
                        <a:t>Somnolence</a:t>
                      </a:r>
                    </a:p>
                  </a:txBody>
                  <a:tcPr marL="91450" marR="91450" marT="45725" marB="45725"/>
                </a:tc>
                <a:tc>
                  <a:txBody>
                    <a:bodyPr/>
                    <a:lstStyle/>
                    <a:p>
                      <a:pPr marL="457200" marR="0" lvl="0" indent="-342900" algn="l" rtl="0">
                        <a:lnSpc>
                          <a:spcPct val="100000"/>
                        </a:lnSpc>
                        <a:spcBef>
                          <a:spcPts val="0"/>
                        </a:spcBef>
                        <a:buClr>
                          <a:schemeClr val="accent2"/>
                        </a:buClr>
                        <a:buSzPct val="100000"/>
                        <a:buFont typeface="Wingdings" panose="05000000000000000000" pitchFamily="2" charset="2"/>
                        <a:buChar char="§"/>
                      </a:pPr>
                      <a:r>
                        <a:rPr lang="en-US" sz="1800" b="0" u="none" strike="noStrike" cap="none" dirty="0">
                          <a:solidFill>
                            <a:srgbClr val="000000"/>
                          </a:solidFill>
                          <a:latin typeface="Arial"/>
                          <a:ea typeface="Arial"/>
                          <a:cs typeface="Arial"/>
                          <a:sym typeface="Arial"/>
                        </a:rPr>
                        <a:t>Anxiety</a:t>
                      </a:r>
                    </a:p>
                  </a:txBody>
                  <a:tcPr marL="91450" marR="91450" marT="45725" marB="45725"/>
                </a:tc>
              </a:tr>
              <a:tr h="428362">
                <a:tc>
                  <a:txBody>
                    <a:bodyPr/>
                    <a:lstStyle/>
                    <a:p>
                      <a:pPr marL="457200" marR="0" lvl="0" indent="-342900" algn="l" rtl="0">
                        <a:lnSpc>
                          <a:spcPct val="100000"/>
                        </a:lnSpc>
                        <a:spcBef>
                          <a:spcPts val="0"/>
                        </a:spcBef>
                        <a:buClr>
                          <a:schemeClr val="accent2"/>
                        </a:buClr>
                        <a:buSzPct val="100000"/>
                        <a:buFont typeface="Wingdings" panose="05000000000000000000" pitchFamily="2" charset="2"/>
                        <a:buChar char="§"/>
                      </a:pPr>
                      <a:r>
                        <a:rPr lang="en-US" sz="1800" b="0" u="none" strike="noStrike" cap="none" dirty="0">
                          <a:solidFill>
                            <a:srgbClr val="000000"/>
                          </a:solidFill>
                          <a:latin typeface="Arial"/>
                          <a:ea typeface="Arial"/>
                          <a:cs typeface="Arial"/>
                          <a:sym typeface="Arial"/>
                        </a:rPr>
                        <a:t>Pinpoint pupils</a:t>
                      </a:r>
                    </a:p>
                  </a:txBody>
                  <a:tcPr marL="91450" marR="91450" marT="45725" marB="45725"/>
                </a:tc>
                <a:tc>
                  <a:txBody>
                    <a:bodyPr/>
                    <a:lstStyle/>
                    <a:p>
                      <a:pPr marL="457200" marR="0" lvl="0" indent="-342900" algn="l" rtl="0">
                        <a:lnSpc>
                          <a:spcPct val="100000"/>
                        </a:lnSpc>
                        <a:spcBef>
                          <a:spcPts val="0"/>
                        </a:spcBef>
                        <a:buClr>
                          <a:schemeClr val="accent2"/>
                        </a:buClr>
                        <a:buSzPct val="100000"/>
                        <a:buFont typeface="Wingdings" panose="05000000000000000000" pitchFamily="2" charset="2"/>
                        <a:buChar char="§"/>
                      </a:pPr>
                      <a:r>
                        <a:rPr lang="en-US" sz="1800" b="0" u="none" strike="noStrike" cap="none" dirty="0">
                          <a:solidFill>
                            <a:srgbClr val="000000"/>
                          </a:solidFill>
                          <a:latin typeface="Arial"/>
                          <a:ea typeface="Arial"/>
                          <a:cs typeface="Arial"/>
                          <a:sym typeface="Arial"/>
                        </a:rPr>
                        <a:t>Restlessness</a:t>
                      </a:r>
                    </a:p>
                  </a:txBody>
                  <a:tcPr marL="91450" marR="91450" marT="45725" marB="45725"/>
                </a:tc>
              </a:tr>
              <a:tr h="428362">
                <a:tc>
                  <a:txBody>
                    <a:bodyPr/>
                    <a:lstStyle/>
                    <a:p>
                      <a:pPr marL="457200" marR="0" lvl="0" indent="-342900" algn="l" rtl="0">
                        <a:lnSpc>
                          <a:spcPct val="100000"/>
                        </a:lnSpc>
                        <a:spcBef>
                          <a:spcPts val="0"/>
                        </a:spcBef>
                        <a:buClr>
                          <a:schemeClr val="accent2"/>
                        </a:buClr>
                        <a:buSzPct val="100000"/>
                        <a:buFont typeface="Wingdings" panose="05000000000000000000" pitchFamily="2" charset="2"/>
                        <a:buChar char="§"/>
                      </a:pPr>
                      <a:r>
                        <a:rPr lang="en-US" sz="1800" b="0" u="none" strike="noStrike" cap="none" dirty="0">
                          <a:solidFill>
                            <a:srgbClr val="000000"/>
                          </a:solidFill>
                          <a:latin typeface="Arial"/>
                          <a:ea typeface="Arial"/>
                          <a:cs typeface="Arial"/>
                          <a:sym typeface="Arial"/>
                        </a:rPr>
                        <a:t>Slow breathing</a:t>
                      </a:r>
                    </a:p>
                  </a:txBody>
                  <a:tcPr marL="91450" marR="91450" marT="45725" marB="45725"/>
                </a:tc>
                <a:tc>
                  <a:txBody>
                    <a:bodyPr/>
                    <a:lstStyle/>
                    <a:p>
                      <a:pPr marL="457200" marR="0" lvl="0" indent="-342900" algn="l" rtl="0">
                        <a:lnSpc>
                          <a:spcPct val="100000"/>
                        </a:lnSpc>
                        <a:spcBef>
                          <a:spcPts val="0"/>
                        </a:spcBef>
                        <a:buClr>
                          <a:schemeClr val="accent2"/>
                        </a:buClr>
                        <a:buSzPct val="100000"/>
                        <a:buFont typeface="Wingdings" panose="05000000000000000000" pitchFamily="2" charset="2"/>
                        <a:buChar char="§"/>
                      </a:pPr>
                      <a:r>
                        <a:rPr lang="en-US" sz="1800" b="0" u="none" strike="noStrike" cap="none" dirty="0">
                          <a:solidFill>
                            <a:srgbClr val="000000"/>
                          </a:solidFill>
                          <a:latin typeface="Arial"/>
                          <a:ea typeface="Arial"/>
                          <a:cs typeface="Arial"/>
                          <a:sym typeface="Arial"/>
                        </a:rPr>
                        <a:t>Dilated pupils</a:t>
                      </a:r>
                    </a:p>
                  </a:txBody>
                  <a:tcPr marL="91450" marR="91450" marT="45725" marB="45725"/>
                </a:tc>
              </a:tr>
              <a:tr h="428362">
                <a:tc>
                  <a:txBody>
                    <a:bodyPr/>
                    <a:lstStyle/>
                    <a:p>
                      <a:pPr marL="457200" marR="0" lvl="0" indent="-342900" algn="l" rtl="0">
                        <a:lnSpc>
                          <a:spcPct val="100000"/>
                        </a:lnSpc>
                        <a:spcBef>
                          <a:spcPts val="0"/>
                        </a:spcBef>
                        <a:buClr>
                          <a:schemeClr val="accent2"/>
                        </a:buClr>
                        <a:buSzPct val="100000"/>
                        <a:buFont typeface="Wingdings" panose="05000000000000000000" pitchFamily="2" charset="2"/>
                        <a:buChar char="§"/>
                      </a:pPr>
                      <a:r>
                        <a:rPr lang="en-US" sz="1800" b="0" u="none" strike="noStrike" cap="none" dirty="0">
                          <a:solidFill>
                            <a:srgbClr val="000000"/>
                          </a:solidFill>
                          <a:latin typeface="Arial"/>
                          <a:ea typeface="Arial"/>
                          <a:cs typeface="Arial"/>
                          <a:sym typeface="Arial"/>
                        </a:rPr>
                        <a:t>Nausea/vomiting</a:t>
                      </a:r>
                    </a:p>
                  </a:txBody>
                  <a:tcPr marL="91450" marR="91450" marT="45725" marB="45725"/>
                </a:tc>
                <a:tc>
                  <a:txBody>
                    <a:bodyPr/>
                    <a:lstStyle/>
                    <a:p>
                      <a:pPr marL="457200" marR="0" lvl="0" indent="-342900" algn="l" rtl="0">
                        <a:lnSpc>
                          <a:spcPct val="100000"/>
                        </a:lnSpc>
                        <a:spcBef>
                          <a:spcPts val="0"/>
                        </a:spcBef>
                        <a:buClr>
                          <a:schemeClr val="accent2"/>
                        </a:buClr>
                        <a:buSzPct val="100000"/>
                        <a:buFont typeface="Wingdings" panose="05000000000000000000" pitchFamily="2" charset="2"/>
                        <a:buChar char="§"/>
                      </a:pPr>
                      <a:r>
                        <a:rPr lang="en-US" sz="1800" b="0" u="none" strike="noStrike" cap="none" dirty="0">
                          <a:solidFill>
                            <a:srgbClr val="000000"/>
                          </a:solidFill>
                          <a:latin typeface="Arial"/>
                          <a:ea typeface="Arial"/>
                          <a:cs typeface="Arial"/>
                          <a:sym typeface="Arial"/>
                        </a:rPr>
                        <a:t>Nausea/vomiting/diarrh</a:t>
                      </a:r>
                      <a:r>
                        <a:rPr lang="en-US" sz="1800" dirty="0"/>
                        <a:t>ea</a:t>
                      </a:r>
                    </a:p>
                  </a:txBody>
                  <a:tcPr marL="91450" marR="91450" marT="45725" marB="45725"/>
                </a:tc>
              </a:tr>
              <a:tr h="428362">
                <a:tc>
                  <a:txBody>
                    <a:bodyPr/>
                    <a:lstStyle/>
                    <a:p>
                      <a:pPr marL="457200" marR="0" lvl="0" indent="-342900" algn="l" rtl="0">
                        <a:lnSpc>
                          <a:spcPct val="100000"/>
                        </a:lnSpc>
                        <a:spcBef>
                          <a:spcPts val="0"/>
                        </a:spcBef>
                        <a:buClr>
                          <a:schemeClr val="accent2"/>
                        </a:buClr>
                        <a:buSzPct val="100000"/>
                        <a:buFont typeface="Wingdings" panose="05000000000000000000" pitchFamily="2" charset="2"/>
                        <a:buChar char="§"/>
                      </a:pPr>
                      <a:r>
                        <a:rPr lang="en-US" sz="1800" b="0" u="none" strike="noStrike" cap="none" dirty="0">
                          <a:solidFill>
                            <a:srgbClr val="000000"/>
                          </a:solidFill>
                          <a:latin typeface="Arial"/>
                          <a:ea typeface="Arial"/>
                          <a:cs typeface="Arial"/>
                          <a:sym typeface="Arial"/>
                        </a:rPr>
                        <a:t>Confusion</a:t>
                      </a:r>
                    </a:p>
                  </a:txBody>
                  <a:tcPr marL="91450" marR="91450" marT="45725" marB="45725"/>
                </a:tc>
                <a:tc>
                  <a:txBody>
                    <a:bodyPr/>
                    <a:lstStyle/>
                    <a:p>
                      <a:pPr marL="457200" marR="0" lvl="0" indent="-342900" algn="l" rtl="0">
                        <a:lnSpc>
                          <a:spcPct val="100000"/>
                        </a:lnSpc>
                        <a:spcBef>
                          <a:spcPts val="0"/>
                        </a:spcBef>
                        <a:buClr>
                          <a:schemeClr val="accent2"/>
                        </a:buClr>
                        <a:buSzPct val="100000"/>
                        <a:buFont typeface="Wingdings" panose="05000000000000000000" pitchFamily="2" charset="2"/>
                        <a:buChar char="§"/>
                      </a:pPr>
                      <a:r>
                        <a:rPr lang="en-US" sz="1800" b="0" u="none" strike="noStrike" cap="none" dirty="0">
                          <a:solidFill>
                            <a:srgbClr val="000000"/>
                          </a:solidFill>
                          <a:latin typeface="Arial"/>
                          <a:ea typeface="Arial"/>
                          <a:cs typeface="Arial"/>
                          <a:sym typeface="Arial"/>
                        </a:rPr>
                        <a:t>Goosebumps </a:t>
                      </a:r>
                    </a:p>
                  </a:txBody>
                  <a:tcPr marL="91450" marR="91450" marT="45725" marB="45725"/>
                </a:tc>
              </a:tr>
              <a:tr h="535402">
                <a:tc>
                  <a:txBody>
                    <a:bodyPr/>
                    <a:lstStyle/>
                    <a:p>
                      <a:pPr marL="0" lvl="0" indent="0">
                        <a:spcBef>
                          <a:spcPts val="0"/>
                        </a:spcBef>
                        <a:buClr>
                          <a:schemeClr val="accent2"/>
                        </a:buClr>
                        <a:buFont typeface="Wingdings" panose="05000000000000000000" pitchFamily="2" charset="2"/>
                        <a:buNone/>
                      </a:pPr>
                      <a:endParaRPr dirty="0"/>
                    </a:p>
                  </a:txBody>
                  <a:tcPr marL="91425" marR="91425" marT="91425" marB="91425"/>
                </a:tc>
                <a:tc>
                  <a:txBody>
                    <a:bodyPr/>
                    <a:lstStyle/>
                    <a:p>
                      <a:pPr marL="457200" marR="0" lvl="0" indent="-342900" algn="l" rtl="0">
                        <a:lnSpc>
                          <a:spcPct val="100000"/>
                        </a:lnSpc>
                        <a:spcBef>
                          <a:spcPts val="0"/>
                        </a:spcBef>
                        <a:buClr>
                          <a:schemeClr val="accent2"/>
                        </a:buClr>
                        <a:buSzPct val="100000"/>
                        <a:buFont typeface="Wingdings" panose="05000000000000000000" pitchFamily="2" charset="2"/>
                        <a:buChar char="§"/>
                      </a:pPr>
                      <a:r>
                        <a:rPr lang="en-US" sz="1800" b="0" u="none" strike="noStrike" cap="none" dirty="0">
                          <a:solidFill>
                            <a:srgbClr val="000000"/>
                          </a:solidFill>
                          <a:latin typeface="Arial"/>
                          <a:ea typeface="Arial"/>
                          <a:cs typeface="Arial"/>
                          <a:sym typeface="Arial"/>
                        </a:rPr>
                        <a:t>Runny nose, tearing eyes</a:t>
                      </a:r>
                    </a:p>
                  </a:txBody>
                  <a:tcPr marL="91450" marR="91450" marT="45725" marB="45725"/>
                </a:tc>
              </a:tr>
              <a:tr h="535402">
                <a:tc>
                  <a:txBody>
                    <a:bodyPr/>
                    <a:lstStyle/>
                    <a:p>
                      <a:pPr lvl="0">
                        <a:spcBef>
                          <a:spcPts val="0"/>
                        </a:spcBef>
                        <a:buNone/>
                      </a:pPr>
                      <a:r>
                        <a:rPr lang="en-US" dirty="0" smtClean="0"/>
                        <a:t>(Note:</a:t>
                      </a:r>
                      <a:r>
                        <a:rPr lang="en-US" baseline="0" dirty="0" smtClean="0"/>
                        <a:t> Track marks, skin infections)</a:t>
                      </a:r>
                      <a:endParaRPr dirty="0"/>
                    </a:p>
                  </a:txBody>
                  <a:tcPr marL="91425" marR="91425" marT="91425" marB="91425"/>
                </a:tc>
                <a:tc>
                  <a:txBody>
                    <a:bodyPr/>
                    <a:lstStyle/>
                    <a:p>
                      <a:pPr marL="457200" marR="0" lvl="0" indent="-342900" algn="l" rtl="0">
                        <a:lnSpc>
                          <a:spcPct val="100000"/>
                        </a:lnSpc>
                        <a:spcBef>
                          <a:spcPts val="0"/>
                        </a:spcBef>
                        <a:buClr>
                          <a:schemeClr val="accent2"/>
                        </a:buClr>
                        <a:buSzPct val="100000"/>
                        <a:buFont typeface="Wingdings" panose="05000000000000000000" pitchFamily="2" charset="2"/>
                        <a:buChar char="§"/>
                      </a:pPr>
                      <a:r>
                        <a:rPr lang="en-US" sz="1800" b="0" u="none" strike="noStrike" cap="none" dirty="0">
                          <a:solidFill>
                            <a:srgbClr val="000000"/>
                          </a:solidFill>
                          <a:latin typeface="Arial"/>
                          <a:ea typeface="Arial"/>
                          <a:cs typeface="Arial"/>
                          <a:sym typeface="Arial"/>
                        </a:rPr>
                        <a:t>Pain “all over”</a:t>
                      </a:r>
                    </a:p>
                  </a:txBody>
                  <a:tcPr marL="91450" marR="91450" marT="45725" marB="45725"/>
                </a:tc>
              </a:tr>
            </a:tbl>
          </a:graphicData>
        </a:graphic>
      </p:graphicFrame>
    </p:spTree>
    <p:extLst>
      <p:ext uri="{BB962C8B-B14F-4D97-AF65-F5344CB8AC3E}">
        <p14:creationId xmlns:p14="http://schemas.microsoft.com/office/powerpoint/2010/main" val="1196714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138" y="1562476"/>
            <a:ext cx="9783210" cy="2778876"/>
          </a:xfrm>
        </p:spPr>
        <p:txBody>
          <a:bodyPr>
            <a:normAutofit/>
          </a:bodyPr>
          <a:lstStyle/>
          <a:p>
            <a:pPr fontAlgn="auto">
              <a:spcAft>
                <a:spcPts val="0"/>
              </a:spcAft>
              <a:defRPr/>
            </a:pPr>
            <a:r>
              <a:rPr lang="en-US" sz="4800" dirty="0">
                <a:solidFill>
                  <a:schemeClr val="accent2"/>
                </a:solidFill>
              </a:rPr>
              <a:t>Understanding Opioids and Other Drugs: How Usage Impacts SOAR Applications</a:t>
            </a:r>
            <a:endParaRPr lang="en-US" sz="4800" i="1" dirty="0">
              <a:solidFill>
                <a:schemeClr val="accent2"/>
              </a:solidFill>
              <a:ea typeface="+mj-ea"/>
              <a:cs typeface="+mj-cs"/>
            </a:endParaRPr>
          </a:p>
        </p:txBody>
      </p:sp>
      <p:sp>
        <p:nvSpPr>
          <p:cNvPr id="3" name="Subtitle 2"/>
          <p:cNvSpPr>
            <a:spLocks noGrp="1"/>
          </p:cNvSpPr>
          <p:nvPr>
            <p:ph type="subTitle" idx="1"/>
          </p:nvPr>
        </p:nvSpPr>
        <p:spPr>
          <a:xfrm>
            <a:off x="1100138" y="4456113"/>
            <a:ext cx="10036175" cy="1738312"/>
          </a:xfrm>
        </p:spPr>
        <p:txBody>
          <a:bodyPr rtlCol="0">
            <a:normAutofit fontScale="77500" lnSpcReduction="20000"/>
          </a:bodyPr>
          <a:lstStyle/>
          <a:p>
            <a:pPr eaLnBrk="1" fontAlgn="auto" hangingPunct="1">
              <a:lnSpc>
                <a:spcPct val="110000"/>
              </a:lnSpc>
              <a:spcBef>
                <a:spcPts val="0"/>
              </a:spcBef>
              <a:spcAft>
                <a:spcPts val="0"/>
              </a:spcAft>
              <a:defRPr/>
            </a:pPr>
            <a:r>
              <a:rPr lang="en-US" sz="2100" b="1" dirty="0" smtClean="0">
                <a:solidFill>
                  <a:schemeClr val="accent2"/>
                </a:solidFill>
                <a:latin typeface="+mn-lt"/>
                <a:ea typeface="ヒラギノ角ゴ Pro W3" pitchFamily="-84" charset="-128"/>
                <a:cs typeface="+mn-cs"/>
              </a:rPr>
              <a:t>Presented BY: </a:t>
            </a:r>
          </a:p>
          <a:p>
            <a:pPr eaLnBrk="1" fontAlgn="auto" hangingPunct="1">
              <a:lnSpc>
                <a:spcPct val="110000"/>
              </a:lnSpc>
              <a:spcBef>
                <a:spcPts val="0"/>
              </a:spcBef>
              <a:spcAft>
                <a:spcPts val="0"/>
              </a:spcAft>
              <a:defRPr/>
            </a:pPr>
            <a:r>
              <a:rPr lang="en-US" sz="2100" dirty="0" smtClean="0">
                <a:solidFill>
                  <a:schemeClr val="accent2"/>
                </a:solidFill>
                <a:ea typeface="ヒラギノ角ゴ Pro W3" pitchFamily="-84" charset="-128"/>
                <a:cs typeface="+mn-cs"/>
              </a:rPr>
              <a:t>SAMHSA SOAR </a:t>
            </a:r>
            <a:r>
              <a:rPr lang="en-US" sz="2100" dirty="0">
                <a:solidFill>
                  <a:schemeClr val="accent2"/>
                </a:solidFill>
                <a:ea typeface="ヒラギノ角ゴ Pro W3" pitchFamily="-84" charset="-128"/>
                <a:cs typeface="+mn-cs"/>
              </a:rPr>
              <a:t>Technical Assistance Center</a:t>
            </a:r>
          </a:p>
          <a:p>
            <a:pPr eaLnBrk="1" fontAlgn="auto" hangingPunct="1">
              <a:lnSpc>
                <a:spcPct val="110000"/>
              </a:lnSpc>
              <a:spcBef>
                <a:spcPts val="0"/>
              </a:spcBef>
              <a:spcAft>
                <a:spcPts val="0"/>
              </a:spcAft>
              <a:defRPr/>
            </a:pPr>
            <a:r>
              <a:rPr lang="en-US" sz="2100" dirty="0">
                <a:solidFill>
                  <a:schemeClr val="accent2"/>
                </a:solidFill>
                <a:ea typeface="ヒラギノ角ゴ Pro W3" pitchFamily="-84" charset="-128"/>
                <a:cs typeface="+mn-cs"/>
              </a:rPr>
              <a:t>Policy Research Associates, </a:t>
            </a:r>
            <a:r>
              <a:rPr lang="en-US" sz="2100" dirty="0" smtClean="0">
                <a:solidFill>
                  <a:schemeClr val="accent2"/>
                </a:solidFill>
                <a:ea typeface="ヒラギノ角ゴ Pro W3" pitchFamily="-84" charset="-128"/>
                <a:cs typeface="+mn-cs"/>
              </a:rPr>
              <a:t>Inc.</a:t>
            </a:r>
          </a:p>
          <a:p>
            <a:pPr eaLnBrk="1" fontAlgn="auto" hangingPunct="1">
              <a:lnSpc>
                <a:spcPct val="110000"/>
              </a:lnSpc>
              <a:spcBef>
                <a:spcPts val="0"/>
              </a:spcBef>
              <a:spcAft>
                <a:spcPts val="0"/>
              </a:spcAft>
              <a:defRPr/>
            </a:pPr>
            <a:endParaRPr lang="en-US" sz="2100" dirty="0" smtClean="0">
              <a:solidFill>
                <a:schemeClr val="accent2"/>
              </a:solidFill>
              <a:latin typeface="+mn-lt"/>
              <a:ea typeface="ヒラギノ角ゴ Pro W3" pitchFamily="-84" charset="-128"/>
              <a:cs typeface="+mn-cs"/>
            </a:endParaRPr>
          </a:p>
          <a:p>
            <a:pPr eaLnBrk="1" fontAlgn="auto" hangingPunct="1">
              <a:lnSpc>
                <a:spcPct val="110000"/>
              </a:lnSpc>
              <a:spcBef>
                <a:spcPts val="0"/>
              </a:spcBef>
              <a:spcAft>
                <a:spcPts val="0"/>
              </a:spcAft>
              <a:defRPr/>
            </a:pPr>
            <a:r>
              <a:rPr lang="en-US" sz="2100" b="1" dirty="0" smtClean="0">
                <a:solidFill>
                  <a:schemeClr val="accent2"/>
                </a:solidFill>
                <a:latin typeface="+mn-lt"/>
                <a:ea typeface="ヒラギノ角ゴ Pro W3" pitchFamily="-84" charset="-128"/>
                <a:cs typeface="+mn-cs"/>
              </a:rPr>
              <a:t>Under Contract TO: </a:t>
            </a:r>
          </a:p>
          <a:p>
            <a:pPr eaLnBrk="1" fontAlgn="auto" hangingPunct="1">
              <a:lnSpc>
                <a:spcPct val="110000"/>
              </a:lnSpc>
              <a:spcBef>
                <a:spcPts val="0"/>
              </a:spcBef>
              <a:spcAft>
                <a:spcPts val="0"/>
              </a:spcAft>
              <a:defRPr/>
            </a:pPr>
            <a:r>
              <a:rPr lang="en-US" sz="2100" dirty="0" smtClean="0">
                <a:solidFill>
                  <a:schemeClr val="accent2"/>
                </a:solidFill>
                <a:ea typeface="ヒラギノ角ゴ Pro W3" pitchFamily="-84" charset="-128"/>
                <a:cs typeface="+mn-cs"/>
              </a:rPr>
              <a:t>Substance </a:t>
            </a:r>
            <a:r>
              <a:rPr lang="en-US" sz="2100" dirty="0">
                <a:solidFill>
                  <a:schemeClr val="accent2"/>
                </a:solidFill>
                <a:ea typeface="ヒラギノ角ゴ Pro W3" pitchFamily="-84" charset="-128"/>
                <a:cs typeface="+mn-cs"/>
              </a:rPr>
              <a:t>Abuse and Mental Health Services </a:t>
            </a:r>
            <a:r>
              <a:rPr lang="en-US" sz="2100" dirty="0" smtClean="0">
                <a:solidFill>
                  <a:schemeClr val="accent2"/>
                </a:solidFill>
                <a:ea typeface="ヒラギノ角ゴ Pro W3" pitchFamily="-84" charset="-128"/>
                <a:cs typeface="+mn-cs"/>
              </a:rPr>
              <a:t>Administration</a:t>
            </a:r>
          </a:p>
          <a:p>
            <a:pPr eaLnBrk="1" fontAlgn="auto" hangingPunct="1">
              <a:lnSpc>
                <a:spcPct val="110000"/>
              </a:lnSpc>
              <a:spcBef>
                <a:spcPts val="0"/>
              </a:spcBef>
              <a:spcAft>
                <a:spcPts val="0"/>
              </a:spcAft>
              <a:defRPr/>
            </a:pPr>
            <a:r>
              <a:rPr lang="en-US" sz="2100" dirty="0" smtClean="0">
                <a:solidFill>
                  <a:schemeClr val="accent2"/>
                </a:solidFill>
                <a:ea typeface="ヒラギノ角ゴ Pro W3" pitchFamily="-84" charset="-128"/>
                <a:cs typeface="+mn-cs"/>
              </a:rPr>
              <a:t>U.S</a:t>
            </a:r>
            <a:r>
              <a:rPr lang="en-US" sz="2100" dirty="0">
                <a:solidFill>
                  <a:schemeClr val="accent2"/>
                </a:solidFill>
                <a:ea typeface="ヒラギノ角ゴ Pro W3" pitchFamily="-84" charset="-128"/>
                <a:cs typeface="+mn-cs"/>
              </a:rPr>
              <a:t>. Department of Health and Human Services</a:t>
            </a:r>
            <a:endParaRPr lang="en-US" sz="2100" dirty="0">
              <a:solidFill>
                <a:schemeClr val="accent2"/>
              </a:solidFill>
              <a:ea typeface="+mn-ea"/>
              <a:cs typeface="+mn-cs"/>
            </a:endParaRPr>
          </a:p>
          <a:p>
            <a:pPr eaLnBrk="1" fontAlgn="auto" hangingPunct="1">
              <a:lnSpc>
                <a:spcPct val="80000"/>
              </a:lnSpc>
              <a:defRPr/>
            </a:pPr>
            <a:endParaRPr lang="en-US" dirty="0">
              <a:solidFill>
                <a:schemeClr val="accent2"/>
              </a:solidFill>
              <a:ea typeface="ヒラギノ角ゴ Pro W3" pitchFamily="-84" charset="-128"/>
              <a:cs typeface="+mn-cs"/>
            </a:endParaRPr>
          </a:p>
          <a:p>
            <a:pPr eaLnBrk="1" fontAlgn="auto" hangingPunct="1">
              <a:defRPr/>
            </a:pPr>
            <a:endParaRPr lang="en-US" dirty="0">
              <a:ea typeface="+mn-ea"/>
              <a:cs typeface="+mn-cs"/>
            </a:endParaRPr>
          </a:p>
        </p:txBody>
      </p:sp>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l="4723" t="12292" r="4723" b="15483"/>
          <a:stretch>
            <a:fillRect/>
          </a:stretch>
        </p:blipFill>
        <p:spPr bwMode="auto">
          <a:xfrm>
            <a:off x="247650" y="317500"/>
            <a:ext cx="44767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7070" y="6446866"/>
            <a:ext cx="1344930" cy="34430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482" y="665017"/>
            <a:ext cx="10058400" cy="1014153"/>
          </a:xfrm>
        </p:spPr>
        <p:txBody>
          <a:bodyPr>
            <a:normAutofit/>
          </a:bodyPr>
          <a:lstStyle/>
          <a:p>
            <a:pPr algn="ctr"/>
            <a:r>
              <a:rPr lang="en-US" dirty="0" smtClean="0">
                <a:solidFill>
                  <a:srgbClr val="2683C6"/>
                </a:solidFill>
              </a:rPr>
              <a:t>Your Brain on Drugs</a:t>
            </a:r>
            <a:endParaRPr lang="en-US" dirty="0"/>
          </a:p>
        </p:txBody>
      </p:sp>
      <p:sp>
        <p:nvSpPr>
          <p:cNvPr id="3" name="Content Placeholder 2"/>
          <p:cNvSpPr>
            <a:spLocks noGrp="1"/>
          </p:cNvSpPr>
          <p:nvPr>
            <p:ph idx="1"/>
          </p:nvPr>
        </p:nvSpPr>
        <p:spPr>
          <a:xfrm>
            <a:off x="1066483" y="1876443"/>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5" name="Shape 230"/>
          <p:cNvSpPr txBox="1"/>
          <p:nvPr/>
        </p:nvSpPr>
        <p:spPr>
          <a:xfrm>
            <a:off x="1230283" y="1876443"/>
            <a:ext cx="9894599" cy="4429681"/>
          </a:xfrm>
          <a:prstGeom prst="rect">
            <a:avLst/>
          </a:prstGeom>
          <a:noFill/>
          <a:ln>
            <a:noFill/>
          </a:ln>
        </p:spPr>
        <p:txBody>
          <a:bodyPr wrap="square" lIns="91425" tIns="45700" rIns="91425" bIns="45700" anchor="t" anchorCtr="0">
            <a:noAutofit/>
          </a:bodyPr>
          <a:lstStyle/>
          <a:p>
            <a:pPr marL="571500" indent="-571500">
              <a:spcBef>
                <a:spcPts val="0"/>
              </a:spcBef>
              <a:spcAft>
                <a:spcPts val="0"/>
              </a:spcAft>
              <a:buClr>
                <a:schemeClr val="accent2"/>
              </a:buClr>
              <a:buSzPct val="100000"/>
              <a:buFont typeface="Wingdings" panose="05000000000000000000" pitchFamily="2" charset="2"/>
              <a:buChar char="§"/>
            </a:pPr>
            <a:r>
              <a:rPr lang="en-US" sz="3600" dirty="0">
                <a:latin typeface="+mn-lt"/>
              </a:rPr>
              <a:t>Dopamine!  T</a:t>
            </a:r>
            <a:r>
              <a:rPr lang="en-US" sz="3600" dirty="0">
                <a:solidFill>
                  <a:srgbClr val="000000"/>
                </a:solidFill>
                <a:latin typeface="+mn-lt"/>
                <a:ea typeface="Arial"/>
                <a:cs typeface="Arial"/>
                <a:sym typeface="Arial"/>
              </a:rPr>
              <a:t>he brain never forgets th</a:t>
            </a:r>
            <a:r>
              <a:rPr lang="en-US" sz="3600" dirty="0">
                <a:latin typeface="+mn-lt"/>
              </a:rPr>
              <a:t>at first high</a:t>
            </a:r>
            <a:r>
              <a:rPr lang="en-US" sz="3600" dirty="0" smtClean="0">
                <a:latin typeface="+mn-lt"/>
              </a:rPr>
              <a:t>...</a:t>
            </a:r>
          </a:p>
          <a:p>
            <a:pPr marL="571500" indent="-571500">
              <a:spcBef>
                <a:spcPts val="1001"/>
              </a:spcBef>
              <a:spcAft>
                <a:spcPts val="0"/>
              </a:spcAft>
              <a:buClr>
                <a:schemeClr val="accent2"/>
              </a:buClr>
              <a:buSzPct val="100000"/>
              <a:buFont typeface="Wingdings" panose="05000000000000000000" pitchFamily="2" charset="2"/>
              <a:buChar char="§"/>
            </a:pPr>
            <a:r>
              <a:rPr lang="en-US" sz="3600" dirty="0" smtClean="0">
                <a:solidFill>
                  <a:srgbClr val="000000"/>
                </a:solidFill>
                <a:latin typeface="+mn-lt"/>
                <a:ea typeface="Arial"/>
                <a:cs typeface="Arial"/>
                <a:sym typeface="Arial"/>
              </a:rPr>
              <a:t>Tolerance and withdrawal develop</a:t>
            </a:r>
          </a:p>
          <a:p>
            <a:pPr marL="571500" indent="-571500">
              <a:spcBef>
                <a:spcPts val="1001"/>
              </a:spcBef>
              <a:spcAft>
                <a:spcPts val="0"/>
              </a:spcAft>
              <a:buClr>
                <a:schemeClr val="accent2"/>
              </a:buClr>
              <a:buSzPct val="100000"/>
              <a:buFont typeface="Wingdings" panose="05000000000000000000" pitchFamily="2" charset="2"/>
              <a:buChar char="§"/>
            </a:pPr>
            <a:r>
              <a:rPr lang="en-US" sz="3600" dirty="0" smtClean="0">
                <a:latin typeface="+mn-lt"/>
              </a:rPr>
              <a:t>Compulsive </a:t>
            </a:r>
            <a:r>
              <a:rPr lang="en-US" sz="3600" dirty="0">
                <a:latin typeface="+mn-lt"/>
              </a:rPr>
              <a:t>use- avoid withdrawal, seek </a:t>
            </a:r>
            <a:r>
              <a:rPr lang="en-US" sz="3600" dirty="0" smtClean="0">
                <a:latin typeface="+mn-lt"/>
              </a:rPr>
              <a:t>dopamine</a:t>
            </a:r>
          </a:p>
          <a:p>
            <a:pPr>
              <a:spcBef>
                <a:spcPts val="1001"/>
              </a:spcBef>
              <a:spcAft>
                <a:spcPts val="0"/>
              </a:spcAft>
              <a:buClr>
                <a:schemeClr val="accent2"/>
              </a:buClr>
              <a:buSzPct val="100000"/>
            </a:pPr>
            <a:r>
              <a:rPr lang="en-US" sz="2800" dirty="0">
                <a:latin typeface="+mn-lt"/>
              </a:rPr>
              <a:t>Stress, compulsive behavior, and the social context of initial use can lead to relapse after years without opioids!</a:t>
            </a:r>
          </a:p>
          <a:p>
            <a:pPr marL="571500" indent="-571500">
              <a:spcBef>
                <a:spcPts val="1001"/>
              </a:spcBef>
              <a:spcAft>
                <a:spcPts val="0"/>
              </a:spcAft>
              <a:buClr>
                <a:schemeClr val="accent2"/>
              </a:buClr>
              <a:buSzPct val="100000"/>
              <a:buFont typeface="Wingdings" panose="05000000000000000000" pitchFamily="2" charset="2"/>
              <a:buChar char="Ø"/>
            </a:pPr>
            <a:endParaRPr lang="en-US" sz="3600" dirty="0">
              <a:latin typeface="+mn-lt"/>
            </a:endParaRPr>
          </a:p>
        </p:txBody>
      </p:sp>
      <p:sp>
        <p:nvSpPr>
          <p:cNvPr id="4" name="Right Arrow 3"/>
          <p:cNvSpPr/>
          <p:nvPr/>
        </p:nvSpPr>
        <p:spPr>
          <a:xfrm>
            <a:off x="251875" y="523542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8268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483" y="719857"/>
            <a:ext cx="10058400" cy="1014153"/>
          </a:xfrm>
        </p:spPr>
        <p:txBody>
          <a:bodyPr>
            <a:normAutofit/>
          </a:bodyPr>
          <a:lstStyle/>
          <a:p>
            <a:pPr algn="ctr"/>
            <a:r>
              <a:rPr lang="en-US" dirty="0" smtClean="0">
                <a:solidFill>
                  <a:srgbClr val="2683C6"/>
                </a:solidFill>
              </a:rPr>
              <a:t>Consequences of OUD</a:t>
            </a:r>
            <a:endParaRPr lang="en-US" dirty="0"/>
          </a:p>
        </p:txBody>
      </p:sp>
      <p:sp>
        <p:nvSpPr>
          <p:cNvPr id="3" name="Content Placeholder 2"/>
          <p:cNvSpPr>
            <a:spLocks noGrp="1"/>
          </p:cNvSpPr>
          <p:nvPr>
            <p:ph idx="1"/>
          </p:nvPr>
        </p:nvSpPr>
        <p:spPr>
          <a:xfrm>
            <a:off x="1066483" y="1876443"/>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5" name="Shape 230"/>
          <p:cNvSpPr txBox="1"/>
          <p:nvPr/>
        </p:nvSpPr>
        <p:spPr>
          <a:xfrm>
            <a:off x="1249680" y="1876443"/>
            <a:ext cx="9875203" cy="4429681"/>
          </a:xfrm>
          <a:prstGeom prst="rect">
            <a:avLst/>
          </a:prstGeom>
          <a:noFill/>
          <a:ln>
            <a:noFill/>
          </a:ln>
        </p:spPr>
        <p:txBody>
          <a:bodyPr wrap="square" lIns="91425" tIns="45700" rIns="91425" bIns="45700" numCol="2" anchor="t" anchorCtr="0">
            <a:noAutofit/>
          </a:bodyPr>
          <a:lstStyle/>
          <a:p>
            <a:pPr marL="343080" indent="-343080">
              <a:spcBef>
                <a:spcPts val="0"/>
              </a:spcBef>
              <a:spcAft>
                <a:spcPts val="0"/>
              </a:spcAft>
              <a:buClr>
                <a:schemeClr val="accent2"/>
              </a:buClr>
              <a:buSzPct val="100000"/>
              <a:buFont typeface="Wingdings" panose="05000000000000000000" pitchFamily="2" charset="2"/>
              <a:buChar char="§"/>
            </a:pPr>
            <a:r>
              <a:rPr lang="en-US" sz="2800" b="1" dirty="0">
                <a:solidFill>
                  <a:schemeClr val="tx1">
                    <a:lumMod val="75000"/>
                    <a:lumOff val="25000"/>
                  </a:schemeClr>
                </a:solidFill>
                <a:latin typeface="+mn-lt"/>
                <a:ea typeface="Arial"/>
                <a:cs typeface="Arial"/>
                <a:sym typeface="Arial"/>
              </a:rPr>
              <a:t>Infections</a:t>
            </a:r>
          </a:p>
          <a:p>
            <a:pPr marL="914401" lvl="1" indent="-457200">
              <a:spcBef>
                <a:spcPts val="1001"/>
              </a:spcBef>
              <a:spcAft>
                <a:spcPts val="0"/>
              </a:spcAft>
              <a:buClr>
                <a:schemeClr val="accent2"/>
              </a:buClr>
              <a:buSzPct val="100000"/>
              <a:buFont typeface="Wingdings" panose="05000000000000000000" pitchFamily="2" charset="2"/>
              <a:buChar char="§"/>
            </a:pPr>
            <a:r>
              <a:rPr lang="en-US" sz="2400" dirty="0">
                <a:solidFill>
                  <a:schemeClr val="tx1">
                    <a:lumMod val="75000"/>
                    <a:lumOff val="25000"/>
                  </a:schemeClr>
                </a:solidFill>
                <a:latin typeface="+mn-lt"/>
                <a:ea typeface="Arial"/>
                <a:cs typeface="Arial"/>
                <a:sym typeface="Arial"/>
              </a:rPr>
              <a:t>HIV</a:t>
            </a:r>
          </a:p>
          <a:p>
            <a:pPr marL="914401" lvl="1" indent="-457200">
              <a:spcBef>
                <a:spcPts val="400"/>
              </a:spcBef>
              <a:spcAft>
                <a:spcPts val="0"/>
              </a:spcAft>
              <a:buClr>
                <a:schemeClr val="accent2"/>
              </a:buClr>
              <a:buSzPct val="100000"/>
              <a:buFont typeface="Wingdings" panose="05000000000000000000" pitchFamily="2" charset="2"/>
              <a:buChar char="§"/>
            </a:pPr>
            <a:r>
              <a:rPr lang="en-US" sz="2400" dirty="0">
                <a:solidFill>
                  <a:schemeClr val="tx1">
                    <a:lumMod val="75000"/>
                    <a:lumOff val="25000"/>
                  </a:schemeClr>
                </a:solidFill>
                <a:latin typeface="+mn-lt"/>
                <a:ea typeface="Arial"/>
                <a:cs typeface="Arial"/>
                <a:sym typeface="Arial"/>
              </a:rPr>
              <a:t>Hepatitis C</a:t>
            </a:r>
          </a:p>
          <a:p>
            <a:pPr marL="914401" lvl="1" indent="-457200">
              <a:spcBef>
                <a:spcPts val="400"/>
              </a:spcBef>
              <a:spcAft>
                <a:spcPts val="0"/>
              </a:spcAft>
              <a:buClr>
                <a:schemeClr val="accent2"/>
              </a:buClr>
              <a:buSzPct val="100000"/>
              <a:buFont typeface="Wingdings" panose="05000000000000000000" pitchFamily="2" charset="2"/>
              <a:buChar char="§"/>
            </a:pPr>
            <a:r>
              <a:rPr lang="en-US" sz="2400" dirty="0">
                <a:solidFill>
                  <a:schemeClr val="tx1">
                    <a:lumMod val="75000"/>
                    <a:lumOff val="25000"/>
                  </a:schemeClr>
                </a:solidFill>
                <a:latin typeface="+mn-lt"/>
                <a:ea typeface="Arial"/>
                <a:cs typeface="Arial"/>
                <a:sym typeface="Arial"/>
              </a:rPr>
              <a:t>Hepatitis B</a:t>
            </a:r>
          </a:p>
          <a:p>
            <a:pPr marL="914401" lvl="1" indent="-457200">
              <a:spcBef>
                <a:spcPts val="400"/>
              </a:spcBef>
              <a:spcAft>
                <a:spcPts val="0"/>
              </a:spcAft>
              <a:buClr>
                <a:schemeClr val="accent2"/>
              </a:buClr>
              <a:buSzPct val="100000"/>
              <a:buFont typeface="Wingdings" panose="05000000000000000000" pitchFamily="2" charset="2"/>
              <a:buChar char="§"/>
            </a:pPr>
            <a:r>
              <a:rPr lang="en-US" sz="2400" dirty="0">
                <a:solidFill>
                  <a:schemeClr val="tx1">
                    <a:lumMod val="75000"/>
                    <a:lumOff val="25000"/>
                  </a:schemeClr>
                </a:solidFill>
                <a:latin typeface="+mn-lt"/>
                <a:ea typeface="Arial"/>
                <a:cs typeface="Arial"/>
                <a:sym typeface="Arial"/>
              </a:rPr>
              <a:t>Bacterial- skin and </a:t>
            </a:r>
            <a:r>
              <a:rPr lang="en-US" sz="2400" dirty="0" smtClean="0">
                <a:solidFill>
                  <a:schemeClr val="tx1">
                    <a:lumMod val="75000"/>
                    <a:lumOff val="25000"/>
                  </a:schemeClr>
                </a:solidFill>
                <a:latin typeface="+mn-lt"/>
                <a:ea typeface="Arial"/>
                <a:cs typeface="Arial"/>
                <a:sym typeface="Arial"/>
              </a:rPr>
              <a:t>systemic</a:t>
            </a:r>
            <a:endParaRPr lang="en-US" sz="2400" dirty="0">
              <a:solidFill>
                <a:schemeClr val="tx1">
                  <a:lumMod val="75000"/>
                  <a:lumOff val="25000"/>
                </a:schemeClr>
              </a:solidFill>
              <a:latin typeface="+mn-lt"/>
              <a:ea typeface="Arial"/>
              <a:cs typeface="Arial"/>
              <a:sym typeface="Arial"/>
            </a:endParaRPr>
          </a:p>
          <a:p>
            <a:pPr marL="457200" indent="-457200">
              <a:spcBef>
                <a:spcPts val="400"/>
              </a:spcBef>
              <a:spcAft>
                <a:spcPts val="0"/>
              </a:spcAft>
              <a:buClr>
                <a:schemeClr val="accent2"/>
              </a:buClr>
              <a:buSzPct val="100000"/>
              <a:buFont typeface="Wingdings" charset="2"/>
              <a:buChar char="§"/>
            </a:pPr>
            <a:r>
              <a:rPr lang="en-US" sz="2800" b="1" dirty="0" smtClean="0">
                <a:solidFill>
                  <a:schemeClr val="tx1">
                    <a:lumMod val="75000"/>
                    <a:lumOff val="25000"/>
                  </a:schemeClr>
                </a:solidFill>
                <a:latin typeface="+mn-lt"/>
                <a:ea typeface="Arial"/>
                <a:cs typeface="Arial"/>
                <a:sym typeface="Arial"/>
              </a:rPr>
              <a:t>Medical Consequences  </a:t>
            </a:r>
          </a:p>
          <a:p>
            <a:pPr marL="914400" lvl="1" indent="-457200">
              <a:spcBef>
                <a:spcPts val="400"/>
              </a:spcBef>
              <a:spcAft>
                <a:spcPts val="0"/>
              </a:spcAft>
              <a:buClr>
                <a:schemeClr val="accent2"/>
              </a:buClr>
              <a:buSzPct val="100000"/>
              <a:buFont typeface="Wingdings" panose="05000000000000000000" pitchFamily="2" charset="2"/>
              <a:buChar char="§"/>
            </a:pPr>
            <a:r>
              <a:rPr lang="en-US" sz="2400" dirty="0">
                <a:solidFill>
                  <a:schemeClr val="tx1">
                    <a:lumMod val="75000"/>
                    <a:lumOff val="25000"/>
                  </a:schemeClr>
                </a:solidFill>
                <a:latin typeface="+mn-lt"/>
                <a:ea typeface="Arial"/>
                <a:cs typeface="Arial"/>
                <a:sym typeface="Arial"/>
              </a:rPr>
              <a:t>H</a:t>
            </a:r>
            <a:r>
              <a:rPr lang="en-US" sz="2400" dirty="0" smtClean="0">
                <a:solidFill>
                  <a:schemeClr val="tx1">
                    <a:lumMod val="75000"/>
                    <a:lumOff val="25000"/>
                  </a:schemeClr>
                </a:solidFill>
                <a:latin typeface="+mn-lt"/>
                <a:ea typeface="Arial"/>
                <a:cs typeface="Arial"/>
                <a:sym typeface="Arial"/>
              </a:rPr>
              <a:t>eart failure</a:t>
            </a:r>
          </a:p>
          <a:p>
            <a:pPr marL="914400" lvl="1" indent="-457200">
              <a:spcBef>
                <a:spcPts val="400"/>
              </a:spcBef>
              <a:spcAft>
                <a:spcPts val="0"/>
              </a:spcAft>
              <a:buClr>
                <a:schemeClr val="accent2"/>
              </a:buClr>
              <a:buSzPct val="100000"/>
              <a:buFont typeface="Wingdings" panose="05000000000000000000" pitchFamily="2" charset="2"/>
              <a:buChar char="§"/>
            </a:pPr>
            <a:r>
              <a:rPr lang="en-US" sz="2400" dirty="0" smtClean="0">
                <a:solidFill>
                  <a:schemeClr val="tx1">
                    <a:lumMod val="75000"/>
                    <a:lumOff val="25000"/>
                  </a:schemeClr>
                </a:solidFill>
                <a:latin typeface="+mn-lt"/>
                <a:ea typeface="Arial"/>
                <a:cs typeface="Arial"/>
                <a:sym typeface="Arial"/>
              </a:rPr>
              <a:t>Stroke</a:t>
            </a:r>
            <a:endParaRPr lang="en-US" sz="2400" dirty="0">
              <a:solidFill>
                <a:schemeClr val="tx1">
                  <a:lumMod val="75000"/>
                  <a:lumOff val="25000"/>
                </a:schemeClr>
              </a:solidFill>
              <a:latin typeface="+mn-lt"/>
              <a:ea typeface="Arial"/>
              <a:cs typeface="Arial"/>
              <a:sym typeface="Arial"/>
            </a:endParaRPr>
          </a:p>
          <a:p>
            <a:pPr marL="343080" indent="-343080">
              <a:spcBef>
                <a:spcPts val="1001"/>
              </a:spcBef>
              <a:spcAft>
                <a:spcPts val="0"/>
              </a:spcAft>
              <a:buClr>
                <a:schemeClr val="accent2"/>
              </a:buClr>
              <a:buSzPct val="100000"/>
              <a:buFont typeface="Wingdings" panose="05000000000000000000" pitchFamily="2" charset="2"/>
              <a:buChar char="§"/>
            </a:pPr>
            <a:r>
              <a:rPr lang="en-US" sz="2800" b="1" dirty="0" smtClean="0">
                <a:solidFill>
                  <a:schemeClr val="tx1">
                    <a:lumMod val="75000"/>
                    <a:lumOff val="25000"/>
                  </a:schemeClr>
                </a:solidFill>
                <a:latin typeface="+mn-lt"/>
                <a:ea typeface="Arial"/>
                <a:cs typeface="Arial"/>
                <a:sym typeface="Arial"/>
              </a:rPr>
              <a:t>Overdose</a:t>
            </a:r>
          </a:p>
          <a:p>
            <a:pPr marL="343080" indent="-343080">
              <a:spcBef>
                <a:spcPts val="1001"/>
              </a:spcBef>
              <a:spcAft>
                <a:spcPts val="0"/>
              </a:spcAft>
              <a:buClr>
                <a:schemeClr val="accent2"/>
              </a:buClr>
              <a:buSzPct val="100000"/>
              <a:buFont typeface="Wingdings" panose="05000000000000000000" pitchFamily="2" charset="2"/>
              <a:buChar char="§"/>
            </a:pPr>
            <a:r>
              <a:rPr lang="en-US" sz="2800" b="1" dirty="0" smtClean="0">
                <a:solidFill>
                  <a:schemeClr val="tx1">
                    <a:lumMod val="75000"/>
                    <a:lumOff val="25000"/>
                  </a:schemeClr>
                </a:solidFill>
                <a:latin typeface="+mn-lt"/>
                <a:ea typeface="Arial"/>
                <a:cs typeface="Arial"/>
                <a:sym typeface="Arial"/>
              </a:rPr>
              <a:t>Social</a:t>
            </a:r>
            <a:endParaRPr lang="en-US" sz="2800" b="1" dirty="0">
              <a:solidFill>
                <a:schemeClr val="tx1">
                  <a:lumMod val="75000"/>
                  <a:lumOff val="25000"/>
                </a:schemeClr>
              </a:solidFill>
              <a:latin typeface="+mn-lt"/>
              <a:ea typeface="Arial"/>
              <a:cs typeface="Arial"/>
              <a:sym typeface="Arial"/>
            </a:endParaRPr>
          </a:p>
          <a:p>
            <a:pPr marL="914401" lvl="1" indent="-457200">
              <a:spcBef>
                <a:spcPts val="1001"/>
              </a:spcBef>
              <a:spcAft>
                <a:spcPts val="0"/>
              </a:spcAft>
              <a:buClr>
                <a:schemeClr val="accent2"/>
              </a:buClr>
              <a:buSzPct val="100000"/>
              <a:buFont typeface="Wingdings" panose="05000000000000000000" pitchFamily="2" charset="2"/>
              <a:buChar char="§"/>
            </a:pPr>
            <a:r>
              <a:rPr lang="en-US" sz="2400" dirty="0">
                <a:solidFill>
                  <a:schemeClr val="tx1">
                    <a:lumMod val="75000"/>
                    <a:lumOff val="25000"/>
                  </a:schemeClr>
                </a:solidFill>
                <a:latin typeface="+mn-lt"/>
                <a:ea typeface="Arial"/>
                <a:cs typeface="Arial"/>
                <a:sym typeface="Arial"/>
              </a:rPr>
              <a:t>Incarceration</a:t>
            </a:r>
          </a:p>
          <a:p>
            <a:pPr marL="914401" lvl="1" indent="-457200">
              <a:spcBef>
                <a:spcPts val="400"/>
              </a:spcBef>
              <a:spcAft>
                <a:spcPts val="0"/>
              </a:spcAft>
              <a:buClr>
                <a:schemeClr val="accent2"/>
              </a:buClr>
              <a:buSzPct val="100000"/>
              <a:buFont typeface="Wingdings" panose="05000000000000000000" pitchFamily="2" charset="2"/>
              <a:buChar char="§"/>
            </a:pPr>
            <a:r>
              <a:rPr lang="en-US" sz="2400" dirty="0">
                <a:solidFill>
                  <a:schemeClr val="tx1">
                    <a:lumMod val="75000"/>
                    <a:lumOff val="25000"/>
                  </a:schemeClr>
                </a:solidFill>
                <a:latin typeface="+mn-lt"/>
                <a:ea typeface="Arial"/>
                <a:cs typeface="Arial"/>
                <a:sym typeface="Arial"/>
              </a:rPr>
              <a:t>Economic collapse</a:t>
            </a:r>
          </a:p>
          <a:p>
            <a:pPr marL="914401" lvl="1" indent="-457200">
              <a:spcBef>
                <a:spcPts val="400"/>
              </a:spcBef>
              <a:spcAft>
                <a:spcPts val="0"/>
              </a:spcAft>
              <a:buClr>
                <a:schemeClr val="accent2"/>
              </a:buClr>
              <a:buSzPct val="100000"/>
              <a:buFont typeface="Wingdings" panose="05000000000000000000" pitchFamily="2" charset="2"/>
              <a:buChar char="§"/>
            </a:pPr>
            <a:r>
              <a:rPr lang="en-US" sz="2400" dirty="0">
                <a:solidFill>
                  <a:schemeClr val="tx1">
                    <a:lumMod val="75000"/>
                    <a:lumOff val="25000"/>
                  </a:schemeClr>
                </a:solidFill>
                <a:latin typeface="+mn-lt"/>
                <a:ea typeface="Arial"/>
                <a:cs typeface="Arial"/>
                <a:sym typeface="Arial"/>
              </a:rPr>
              <a:t>Unemployment</a:t>
            </a:r>
          </a:p>
          <a:p>
            <a:pPr marL="914401" lvl="1" indent="-457200">
              <a:spcBef>
                <a:spcPts val="400"/>
              </a:spcBef>
              <a:buClr>
                <a:schemeClr val="accent2"/>
              </a:buClr>
              <a:buSzPct val="100000"/>
              <a:buFont typeface="Wingdings" panose="05000000000000000000" pitchFamily="2" charset="2"/>
              <a:buChar char="§"/>
            </a:pPr>
            <a:r>
              <a:rPr lang="en-US" sz="2400" dirty="0">
                <a:solidFill>
                  <a:schemeClr val="tx1">
                    <a:lumMod val="75000"/>
                    <a:lumOff val="25000"/>
                  </a:schemeClr>
                </a:solidFill>
                <a:latin typeface="+mn-lt"/>
                <a:ea typeface="Arial"/>
                <a:cs typeface="Arial"/>
                <a:sym typeface="Arial"/>
              </a:rPr>
              <a:t>Loss of family support</a:t>
            </a:r>
          </a:p>
          <a:p>
            <a:pPr marL="571500" indent="-571500">
              <a:spcBef>
                <a:spcPts val="1001"/>
              </a:spcBef>
              <a:spcAft>
                <a:spcPts val="0"/>
              </a:spcAft>
              <a:buClr>
                <a:schemeClr val="accent2"/>
              </a:buClr>
              <a:buSzPct val="100000"/>
              <a:buFont typeface="Wingdings" panose="05000000000000000000" pitchFamily="2" charset="2"/>
              <a:buChar char="§"/>
            </a:pPr>
            <a:endParaRPr lang="en-US" sz="3600" dirty="0">
              <a:latin typeface="+mn-lt"/>
            </a:endParaRPr>
          </a:p>
        </p:txBody>
      </p:sp>
    </p:spTree>
    <p:extLst>
      <p:ext uri="{BB962C8B-B14F-4D97-AF65-F5344CB8AC3E}">
        <p14:creationId xmlns:p14="http://schemas.microsoft.com/office/powerpoint/2010/main" val="2755645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483" y="675177"/>
            <a:ext cx="10058400" cy="1014153"/>
          </a:xfrm>
        </p:spPr>
        <p:txBody>
          <a:bodyPr>
            <a:normAutofit/>
          </a:bodyPr>
          <a:lstStyle/>
          <a:p>
            <a:pPr algn="ctr"/>
            <a:r>
              <a:rPr lang="en-US" dirty="0" smtClean="0">
                <a:solidFill>
                  <a:srgbClr val="2683C6"/>
                </a:solidFill>
              </a:rPr>
              <a:t>What Does Treatment Entail?</a:t>
            </a:r>
            <a:endParaRPr lang="en-US" dirty="0"/>
          </a:p>
        </p:txBody>
      </p:sp>
      <p:sp>
        <p:nvSpPr>
          <p:cNvPr id="3" name="Content Placeholder 2"/>
          <p:cNvSpPr>
            <a:spLocks noGrp="1"/>
          </p:cNvSpPr>
          <p:nvPr>
            <p:ph idx="1"/>
          </p:nvPr>
        </p:nvSpPr>
        <p:spPr>
          <a:xfrm>
            <a:off x="1066483" y="1876443"/>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5" name="Shape 230"/>
          <p:cNvSpPr txBox="1"/>
          <p:nvPr/>
        </p:nvSpPr>
        <p:spPr>
          <a:xfrm>
            <a:off x="1209041" y="1876443"/>
            <a:ext cx="9915842" cy="4429681"/>
          </a:xfrm>
          <a:prstGeom prst="rect">
            <a:avLst/>
          </a:prstGeom>
          <a:noFill/>
          <a:ln>
            <a:noFill/>
          </a:ln>
        </p:spPr>
        <p:txBody>
          <a:bodyPr wrap="square" lIns="91425" tIns="45700" rIns="91425" bIns="45700" numCol="2" anchor="t" anchorCtr="0">
            <a:noAutofit/>
          </a:bodyPr>
          <a:lstStyle/>
          <a:p>
            <a:pPr marL="343080" indent="-330380">
              <a:spcBef>
                <a:spcPts val="0"/>
              </a:spcBef>
              <a:spcAft>
                <a:spcPts val="0"/>
              </a:spcAft>
              <a:buClr>
                <a:schemeClr val="accent2"/>
              </a:buClr>
              <a:buSzPct val="100000"/>
              <a:buFont typeface="Wingdings" panose="05000000000000000000" pitchFamily="2" charset="2"/>
              <a:buChar char="§"/>
            </a:pPr>
            <a:r>
              <a:rPr lang="en-US" sz="2400" b="1" dirty="0">
                <a:solidFill>
                  <a:schemeClr val="tx1">
                    <a:lumMod val="75000"/>
                    <a:lumOff val="25000"/>
                  </a:schemeClr>
                </a:solidFill>
                <a:latin typeface="+mn-lt"/>
                <a:ea typeface="Arial"/>
                <a:cs typeface="Arial"/>
                <a:sym typeface="Arial"/>
              </a:rPr>
              <a:t>Self-help groups (NA/AA, </a:t>
            </a:r>
            <a:r>
              <a:rPr lang="en-US" sz="2400" b="1" dirty="0" err="1">
                <a:solidFill>
                  <a:schemeClr val="tx1">
                    <a:lumMod val="75000"/>
                    <a:lumOff val="25000"/>
                  </a:schemeClr>
                </a:solidFill>
                <a:latin typeface="+mn-lt"/>
                <a:ea typeface="Arial"/>
                <a:cs typeface="Arial"/>
                <a:sym typeface="Arial"/>
              </a:rPr>
              <a:t>LifeRing</a:t>
            </a:r>
            <a:r>
              <a:rPr lang="en-US" sz="2400" b="1" dirty="0">
                <a:solidFill>
                  <a:schemeClr val="tx1">
                    <a:lumMod val="75000"/>
                    <a:lumOff val="25000"/>
                  </a:schemeClr>
                </a:solidFill>
                <a:latin typeface="+mn-lt"/>
                <a:ea typeface="Arial"/>
                <a:cs typeface="Arial"/>
                <a:sym typeface="Arial"/>
              </a:rPr>
              <a:t>)</a:t>
            </a:r>
          </a:p>
          <a:p>
            <a:pPr marL="343080" indent="-330380">
              <a:spcBef>
                <a:spcPts val="1001"/>
              </a:spcBef>
              <a:spcAft>
                <a:spcPts val="0"/>
              </a:spcAft>
              <a:buClr>
                <a:schemeClr val="accent2"/>
              </a:buClr>
              <a:buSzPct val="100000"/>
              <a:buFont typeface="Wingdings" panose="05000000000000000000" pitchFamily="2" charset="2"/>
              <a:buChar char="§"/>
            </a:pPr>
            <a:r>
              <a:rPr lang="en-US" sz="2400" b="1" dirty="0">
                <a:solidFill>
                  <a:schemeClr val="tx1">
                    <a:lumMod val="75000"/>
                    <a:lumOff val="25000"/>
                  </a:schemeClr>
                </a:solidFill>
                <a:latin typeface="+mn-lt"/>
                <a:ea typeface="Arial"/>
                <a:cs typeface="Arial"/>
                <a:sym typeface="Arial"/>
              </a:rPr>
              <a:t>Psychological interventions</a:t>
            </a:r>
          </a:p>
          <a:p>
            <a:pPr marL="800280" lvl="1" indent="-330379">
              <a:spcBef>
                <a:spcPts val="1001"/>
              </a:spcBef>
              <a:spcAft>
                <a:spcPts val="0"/>
              </a:spcAft>
              <a:buClr>
                <a:schemeClr val="accent2"/>
              </a:buClr>
              <a:buSzPct val="100000"/>
              <a:buFont typeface="Wingdings" panose="05000000000000000000" pitchFamily="2" charset="2"/>
              <a:buChar char="§"/>
            </a:pPr>
            <a:r>
              <a:rPr lang="en-US" sz="2400" dirty="0">
                <a:solidFill>
                  <a:schemeClr val="tx1">
                    <a:lumMod val="75000"/>
                    <a:lumOff val="25000"/>
                  </a:schemeClr>
                </a:solidFill>
                <a:latin typeface="+mn-lt"/>
                <a:ea typeface="Arial"/>
                <a:cs typeface="Arial"/>
                <a:sym typeface="Arial"/>
              </a:rPr>
              <a:t>Motivational interviewing/motivational enhancement therapy (MET)</a:t>
            </a:r>
          </a:p>
          <a:p>
            <a:pPr marL="800280" lvl="1" indent="-330379">
              <a:spcBef>
                <a:spcPts val="400"/>
              </a:spcBef>
              <a:spcAft>
                <a:spcPts val="0"/>
              </a:spcAft>
              <a:buClr>
                <a:schemeClr val="accent2"/>
              </a:buClr>
              <a:buSzPct val="100000"/>
              <a:buFont typeface="Wingdings" panose="05000000000000000000" pitchFamily="2" charset="2"/>
              <a:buChar char="§"/>
            </a:pPr>
            <a:r>
              <a:rPr lang="en-US" sz="2400" dirty="0">
                <a:solidFill>
                  <a:schemeClr val="tx1">
                    <a:lumMod val="75000"/>
                    <a:lumOff val="25000"/>
                  </a:schemeClr>
                </a:solidFill>
                <a:latin typeface="+mn-lt"/>
                <a:ea typeface="Arial"/>
                <a:cs typeface="Arial"/>
                <a:sym typeface="Arial"/>
              </a:rPr>
              <a:t>Cognitive behavioral therapy (CBT)</a:t>
            </a:r>
          </a:p>
          <a:p>
            <a:pPr marL="343080" indent="-330380">
              <a:spcBef>
                <a:spcPts val="400"/>
              </a:spcBef>
              <a:spcAft>
                <a:spcPts val="0"/>
              </a:spcAft>
              <a:buClr>
                <a:schemeClr val="accent2"/>
              </a:buClr>
              <a:buSzPct val="100000"/>
              <a:buFont typeface="Wingdings" panose="05000000000000000000" pitchFamily="2" charset="2"/>
              <a:buChar char="§"/>
            </a:pPr>
            <a:r>
              <a:rPr lang="en-US" sz="2400" b="1" dirty="0">
                <a:solidFill>
                  <a:schemeClr val="tx1">
                    <a:lumMod val="75000"/>
                    <a:lumOff val="25000"/>
                  </a:schemeClr>
                </a:solidFill>
                <a:latin typeface="+mn-lt"/>
                <a:ea typeface="Arial"/>
                <a:cs typeface="Arial"/>
                <a:sym typeface="Arial"/>
              </a:rPr>
              <a:t>Community interventions</a:t>
            </a:r>
          </a:p>
          <a:p>
            <a:pPr marL="800280" lvl="1" indent="-330379">
              <a:spcBef>
                <a:spcPts val="1001"/>
              </a:spcBef>
              <a:spcAft>
                <a:spcPts val="0"/>
              </a:spcAft>
              <a:buClr>
                <a:schemeClr val="accent2"/>
              </a:buClr>
              <a:buSzPct val="100000"/>
              <a:buFont typeface="Wingdings" panose="05000000000000000000" pitchFamily="2" charset="2"/>
              <a:buChar char="§"/>
            </a:pPr>
            <a:r>
              <a:rPr lang="en-US" sz="2400" dirty="0">
                <a:solidFill>
                  <a:schemeClr val="tx1">
                    <a:lumMod val="75000"/>
                    <a:lumOff val="25000"/>
                  </a:schemeClr>
                </a:solidFill>
                <a:latin typeface="+mn-lt"/>
                <a:ea typeface="Arial"/>
                <a:cs typeface="Arial"/>
                <a:sym typeface="Arial"/>
              </a:rPr>
              <a:t>Community reinforcement </a:t>
            </a:r>
            <a:r>
              <a:rPr lang="en-US" sz="2400" dirty="0" smtClean="0">
                <a:solidFill>
                  <a:schemeClr val="tx1">
                    <a:lumMod val="75000"/>
                    <a:lumOff val="25000"/>
                  </a:schemeClr>
                </a:solidFill>
                <a:latin typeface="+mn-lt"/>
                <a:ea typeface="Arial"/>
                <a:cs typeface="Arial"/>
                <a:sym typeface="Arial"/>
              </a:rPr>
              <a:t>approach</a:t>
            </a:r>
            <a:endParaRPr lang="en-US" sz="2400" dirty="0">
              <a:solidFill>
                <a:schemeClr val="tx1">
                  <a:lumMod val="75000"/>
                  <a:lumOff val="25000"/>
                </a:schemeClr>
              </a:solidFill>
              <a:latin typeface="+mn-lt"/>
              <a:ea typeface="Arial"/>
              <a:cs typeface="Arial"/>
              <a:sym typeface="Arial"/>
            </a:endParaRPr>
          </a:p>
          <a:p>
            <a:pPr marL="343080" indent="-330380">
              <a:spcBef>
                <a:spcPts val="400"/>
              </a:spcBef>
              <a:spcAft>
                <a:spcPts val="0"/>
              </a:spcAft>
              <a:buClr>
                <a:schemeClr val="accent2"/>
              </a:buClr>
              <a:buSzPct val="100000"/>
              <a:buFont typeface="Wingdings" panose="05000000000000000000" pitchFamily="2" charset="2"/>
              <a:buChar char="§"/>
            </a:pPr>
            <a:r>
              <a:rPr lang="en-US" sz="2400" b="1" dirty="0">
                <a:solidFill>
                  <a:schemeClr val="tx1">
                    <a:lumMod val="75000"/>
                    <a:lumOff val="25000"/>
                  </a:schemeClr>
                </a:solidFill>
                <a:latin typeface="+mn-lt"/>
                <a:ea typeface="Arial"/>
                <a:cs typeface="Arial"/>
                <a:sym typeface="Arial"/>
              </a:rPr>
              <a:t>Medically supervised detox</a:t>
            </a:r>
          </a:p>
          <a:p>
            <a:pPr marL="343080" indent="-330380">
              <a:spcBef>
                <a:spcPts val="1001"/>
              </a:spcBef>
              <a:spcAft>
                <a:spcPts val="0"/>
              </a:spcAft>
              <a:buClr>
                <a:schemeClr val="accent2"/>
              </a:buClr>
              <a:buSzPct val="100000"/>
              <a:buFont typeface="Wingdings" panose="05000000000000000000" pitchFamily="2" charset="2"/>
              <a:buChar char="§"/>
            </a:pPr>
            <a:r>
              <a:rPr lang="en-US" sz="2400" b="1" dirty="0">
                <a:solidFill>
                  <a:schemeClr val="tx1">
                    <a:lumMod val="75000"/>
                    <a:lumOff val="25000"/>
                  </a:schemeClr>
                </a:solidFill>
                <a:latin typeface="+mn-lt"/>
                <a:ea typeface="Arial"/>
                <a:cs typeface="Arial"/>
                <a:sym typeface="Arial"/>
              </a:rPr>
              <a:t>Medication assisted treatment (MAT)</a:t>
            </a:r>
          </a:p>
          <a:p>
            <a:pPr marL="800280" lvl="1" indent="-330379">
              <a:spcBef>
                <a:spcPts val="1001"/>
              </a:spcBef>
              <a:spcAft>
                <a:spcPts val="0"/>
              </a:spcAft>
              <a:buClr>
                <a:schemeClr val="accent2"/>
              </a:buClr>
              <a:buSzPct val="100000"/>
              <a:buFont typeface="Wingdings" panose="05000000000000000000" pitchFamily="2" charset="2"/>
              <a:buChar char="§"/>
            </a:pPr>
            <a:r>
              <a:rPr lang="en-US" sz="2400" dirty="0">
                <a:solidFill>
                  <a:schemeClr val="tx1">
                    <a:lumMod val="75000"/>
                    <a:lumOff val="25000"/>
                  </a:schemeClr>
                </a:solidFill>
                <a:latin typeface="+mn-lt"/>
                <a:ea typeface="Arial"/>
                <a:cs typeface="Arial"/>
                <a:sym typeface="Arial"/>
              </a:rPr>
              <a:t>Methadone</a:t>
            </a:r>
          </a:p>
          <a:p>
            <a:pPr marL="800280" lvl="1" indent="-330379">
              <a:spcBef>
                <a:spcPts val="400"/>
              </a:spcBef>
              <a:spcAft>
                <a:spcPts val="0"/>
              </a:spcAft>
              <a:buClr>
                <a:schemeClr val="accent2"/>
              </a:buClr>
              <a:buSzPct val="100000"/>
              <a:buFont typeface="Wingdings" panose="05000000000000000000" pitchFamily="2" charset="2"/>
              <a:buChar char="§"/>
            </a:pPr>
            <a:r>
              <a:rPr lang="en-US" sz="2400" dirty="0">
                <a:solidFill>
                  <a:schemeClr val="tx1">
                    <a:lumMod val="75000"/>
                    <a:lumOff val="25000"/>
                  </a:schemeClr>
                </a:solidFill>
                <a:latin typeface="+mn-lt"/>
                <a:ea typeface="Arial"/>
                <a:cs typeface="Arial"/>
                <a:sym typeface="Arial"/>
              </a:rPr>
              <a:t>Buprenorphine</a:t>
            </a:r>
          </a:p>
          <a:p>
            <a:pPr marL="800280" lvl="1" indent="-330379">
              <a:spcBef>
                <a:spcPts val="400"/>
              </a:spcBef>
              <a:spcAft>
                <a:spcPts val="0"/>
              </a:spcAft>
              <a:buClr>
                <a:schemeClr val="accent2"/>
              </a:buClr>
              <a:buSzPct val="100000"/>
              <a:buFont typeface="Wingdings" panose="05000000000000000000" pitchFamily="2" charset="2"/>
              <a:buChar char="§"/>
            </a:pPr>
            <a:r>
              <a:rPr lang="en-US" sz="2400" dirty="0">
                <a:solidFill>
                  <a:schemeClr val="tx1">
                    <a:lumMod val="75000"/>
                    <a:lumOff val="25000"/>
                  </a:schemeClr>
                </a:solidFill>
                <a:latin typeface="+mn-lt"/>
                <a:ea typeface="Arial"/>
                <a:cs typeface="Arial"/>
                <a:sym typeface="Arial"/>
              </a:rPr>
              <a:t>Naltrexone </a:t>
            </a:r>
          </a:p>
          <a:p>
            <a:pPr marL="343080" indent="-330380">
              <a:spcBef>
                <a:spcPts val="400"/>
              </a:spcBef>
              <a:spcAft>
                <a:spcPts val="0"/>
              </a:spcAft>
              <a:buClr>
                <a:schemeClr val="accent2"/>
              </a:buClr>
              <a:buSzPct val="100000"/>
              <a:buFont typeface="Wingdings" panose="05000000000000000000" pitchFamily="2" charset="2"/>
              <a:buChar char="§"/>
            </a:pPr>
            <a:r>
              <a:rPr lang="en-US" sz="2400" b="1" dirty="0">
                <a:solidFill>
                  <a:schemeClr val="tx1">
                    <a:lumMod val="75000"/>
                    <a:lumOff val="25000"/>
                  </a:schemeClr>
                </a:solidFill>
                <a:latin typeface="+mn-lt"/>
                <a:ea typeface="Arial"/>
                <a:cs typeface="Arial"/>
                <a:sym typeface="Arial"/>
              </a:rPr>
              <a:t>Intensive outpatient treatment (IOP)</a:t>
            </a:r>
          </a:p>
          <a:p>
            <a:pPr marL="343080" indent="-330380">
              <a:spcBef>
                <a:spcPts val="1001"/>
              </a:spcBef>
              <a:spcAft>
                <a:spcPts val="0"/>
              </a:spcAft>
              <a:buClr>
                <a:schemeClr val="accent2"/>
              </a:buClr>
              <a:buSzPct val="100000"/>
              <a:buFont typeface="Wingdings" panose="05000000000000000000" pitchFamily="2" charset="2"/>
              <a:buChar char="§"/>
            </a:pPr>
            <a:r>
              <a:rPr lang="en-US" sz="2400" b="1" dirty="0">
                <a:solidFill>
                  <a:schemeClr val="tx1">
                    <a:lumMod val="75000"/>
                    <a:lumOff val="25000"/>
                  </a:schemeClr>
                </a:solidFill>
                <a:latin typeface="+mn-lt"/>
                <a:ea typeface="Arial"/>
                <a:cs typeface="Arial"/>
                <a:sym typeface="Arial"/>
              </a:rPr>
              <a:t>Inpatient/residential</a:t>
            </a:r>
          </a:p>
        </p:txBody>
      </p:sp>
    </p:spTree>
    <p:extLst>
      <p:ext uri="{BB962C8B-B14F-4D97-AF65-F5344CB8AC3E}">
        <p14:creationId xmlns:p14="http://schemas.microsoft.com/office/powerpoint/2010/main" val="41186377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335" y="725977"/>
            <a:ext cx="10058400" cy="1014153"/>
          </a:xfrm>
        </p:spPr>
        <p:txBody>
          <a:bodyPr>
            <a:normAutofit/>
          </a:bodyPr>
          <a:lstStyle/>
          <a:p>
            <a:pPr algn="ctr"/>
            <a:r>
              <a:rPr lang="en-US" dirty="0" smtClean="0">
                <a:solidFill>
                  <a:srgbClr val="2683C6"/>
                </a:solidFill>
              </a:rPr>
              <a:t>Medication Chart- Opioids</a:t>
            </a:r>
            <a:endParaRPr lang="en-US" dirty="0"/>
          </a:p>
        </p:txBody>
      </p:sp>
      <p:sp>
        <p:nvSpPr>
          <p:cNvPr id="3" name="Content Placeholder 2"/>
          <p:cNvSpPr>
            <a:spLocks noGrp="1"/>
          </p:cNvSpPr>
          <p:nvPr>
            <p:ph idx="1"/>
          </p:nvPr>
        </p:nvSpPr>
        <p:spPr>
          <a:xfrm>
            <a:off x="1066483" y="1876443"/>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5" name="Shape 230"/>
          <p:cNvSpPr txBox="1"/>
          <p:nvPr/>
        </p:nvSpPr>
        <p:spPr>
          <a:xfrm>
            <a:off x="1166236" y="1876443"/>
            <a:ext cx="9894599" cy="4277818"/>
          </a:xfrm>
          <a:prstGeom prst="rect">
            <a:avLst/>
          </a:prstGeom>
          <a:noFill/>
          <a:ln>
            <a:noFill/>
          </a:ln>
        </p:spPr>
        <p:txBody>
          <a:bodyPr wrap="square" lIns="91425" tIns="45700" rIns="91425" bIns="45700" numCol="3" anchor="t" anchorCtr="0">
            <a:noAutofit/>
          </a:bodyPr>
          <a:lstStyle/>
          <a:p>
            <a:pPr eaLnBrk="1" fontAlgn="t" hangingPunct="1"/>
            <a:endParaRPr lang="en-US" sz="2400" b="1" dirty="0" smtClean="0">
              <a:solidFill>
                <a:schemeClr val="tx1">
                  <a:lumMod val="75000"/>
                  <a:lumOff val="25000"/>
                </a:schemeClr>
              </a:solidFill>
              <a:latin typeface="+mn-lt"/>
            </a:endParaRPr>
          </a:p>
          <a:p>
            <a:pPr eaLnBrk="1" fontAlgn="t" hangingPunct="1"/>
            <a:endParaRPr lang="en-US" sz="2400" dirty="0">
              <a:solidFill>
                <a:schemeClr val="tx1">
                  <a:lumMod val="75000"/>
                  <a:lumOff val="25000"/>
                </a:schemeClr>
              </a:solidFill>
            </a:endParaRPr>
          </a:p>
          <a:p>
            <a:pPr eaLnBrk="1" fontAlgn="t" hangingPunct="1"/>
            <a:endParaRPr lang="en-US" sz="2400" b="1" dirty="0" smtClean="0">
              <a:solidFill>
                <a:schemeClr val="tx1">
                  <a:lumMod val="75000"/>
                  <a:lumOff val="25000"/>
                </a:schemeClr>
              </a:solidFill>
            </a:endParaRPr>
          </a:p>
          <a:p>
            <a:pPr eaLnBrk="1" fontAlgn="t" hangingPunct="1"/>
            <a:endParaRPr lang="en-US" sz="2400" b="1" dirty="0"/>
          </a:p>
          <a:p>
            <a:pPr marL="12700">
              <a:spcBef>
                <a:spcPts val="0"/>
              </a:spcBef>
              <a:spcAft>
                <a:spcPts val="0"/>
              </a:spcAft>
              <a:buClr>
                <a:schemeClr val="accent2"/>
              </a:buClr>
              <a:buSzPct val="100000"/>
            </a:pPr>
            <a:endParaRPr lang="en-US" sz="2400" b="1" dirty="0" smtClean="0">
              <a:solidFill>
                <a:srgbClr val="000000"/>
              </a:solidFill>
              <a:latin typeface="+mn-lt"/>
              <a:ea typeface="Arial"/>
              <a:cs typeface="Arial"/>
              <a:sym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89183625"/>
              </p:ext>
            </p:extLst>
          </p:nvPr>
        </p:nvGraphicFramePr>
        <p:xfrm>
          <a:off x="1166235" y="1876442"/>
          <a:ext cx="9745605" cy="4463397"/>
        </p:xfrm>
        <a:graphic>
          <a:graphicData uri="http://schemas.openxmlformats.org/drawingml/2006/table">
            <a:tbl>
              <a:tblPr firstRow="1" bandRow="1">
                <a:tableStyleId>{5C22544A-7EE6-4342-B048-85BDC9FD1C3A}</a:tableStyleId>
              </a:tblPr>
              <a:tblGrid>
                <a:gridCol w="3117721"/>
                <a:gridCol w="3074118"/>
                <a:gridCol w="3553766"/>
              </a:tblGrid>
              <a:tr h="580025">
                <a:tc>
                  <a:txBody>
                    <a:bodyPr/>
                    <a:lstStyle/>
                    <a:p>
                      <a:pPr algn="ctr"/>
                      <a:r>
                        <a:rPr lang="en-US" sz="3200" dirty="0" smtClean="0"/>
                        <a:t>Medication</a:t>
                      </a:r>
                      <a:endParaRPr lang="en-US" sz="3200" dirty="0"/>
                    </a:p>
                  </a:txBody>
                  <a:tcPr/>
                </a:tc>
                <a:tc>
                  <a:txBody>
                    <a:bodyPr/>
                    <a:lstStyle/>
                    <a:p>
                      <a:pPr algn="ctr"/>
                      <a:r>
                        <a:rPr lang="en-US" sz="3200" dirty="0" smtClean="0"/>
                        <a:t>Action</a:t>
                      </a:r>
                      <a:endParaRPr lang="en-US" sz="3200" dirty="0"/>
                    </a:p>
                  </a:txBody>
                  <a:tcPr/>
                </a:tc>
                <a:tc>
                  <a:txBody>
                    <a:bodyPr/>
                    <a:lstStyle/>
                    <a:p>
                      <a:pPr algn="ctr"/>
                      <a:r>
                        <a:rPr lang="en-US" sz="3200" dirty="0" smtClean="0"/>
                        <a:t>Use</a:t>
                      </a:r>
                      <a:endParaRPr lang="en-US" sz="3200" dirty="0"/>
                    </a:p>
                  </a:txBody>
                  <a:tcPr/>
                </a:tc>
              </a:tr>
              <a:tr h="1312689">
                <a:tc>
                  <a:txBody>
                    <a:bodyPr/>
                    <a:lstStyle/>
                    <a:p>
                      <a:pPr marL="0" indent="0" eaLnBrk="1" fontAlgn="t" hangingPunct="1">
                        <a:buClr>
                          <a:schemeClr val="accent2"/>
                        </a:buClr>
                        <a:buFont typeface="Wingdings" panose="05000000000000000000" pitchFamily="2" charset="2"/>
                        <a:buNone/>
                      </a:pPr>
                      <a:r>
                        <a:rPr lang="en-US" sz="2000" dirty="0" smtClean="0">
                          <a:solidFill>
                            <a:schemeClr val="tx1">
                              <a:lumMod val="75000"/>
                              <a:lumOff val="25000"/>
                            </a:schemeClr>
                          </a:solidFill>
                        </a:rPr>
                        <a:t>Methadone</a:t>
                      </a:r>
                    </a:p>
                    <a:p>
                      <a:endParaRPr lang="en-US" sz="2000" dirty="0"/>
                    </a:p>
                  </a:txBody>
                  <a:tcPr/>
                </a:tc>
                <a:tc>
                  <a:txBody>
                    <a:bodyPr/>
                    <a:lstStyle/>
                    <a:p>
                      <a:pPr marL="0" indent="0" eaLnBrk="1" fontAlgn="t" hangingPunct="1">
                        <a:buClr>
                          <a:schemeClr val="accent2"/>
                        </a:buClr>
                        <a:buFont typeface="Wingdings" charset="2"/>
                        <a:buNone/>
                      </a:pPr>
                      <a:r>
                        <a:rPr lang="en-US" sz="2000" dirty="0" smtClean="0">
                          <a:solidFill>
                            <a:schemeClr val="tx1">
                              <a:lumMod val="75000"/>
                              <a:lumOff val="25000"/>
                            </a:schemeClr>
                          </a:solidFill>
                          <a:latin typeface="+mn-lt"/>
                        </a:rPr>
                        <a:t>Full opioid agonist</a:t>
                      </a:r>
                    </a:p>
                    <a:p>
                      <a:pPr marL="342900" indent="-342900" eaLnBrk="1" fontAlgn="t" hangingPunct="1">
                        <a:buClr>
                          <a:schemeClr val="accent2"/>
                        </a:buClr>
                        <a:buFont typeface="Wingdings" charset="2"/>
                        <a:buChar char="§"/>
                      </a:pPr>
                      <a:endParaRPr lang="en-US" sz="2000" b="1" dirty="0" smtClean="0">
                        <a:solidFill>
                          <a:schemeClr val="tx1">
                            <a:lumMod val="75000"/>
                            <a:lumOff val="25000"/>
                          </a:schemeClr>
                        </a:solidFill>
                        <a:latin typeface="+mn-lt"/>
                      </a:endParaRPr>
                    </a:p>
                    <a:p>
                      <a:endParaRPr lang="en-US" sz="2000" dirty="0"/>
                    </a:p>
                  </a:txBody>
                  <a:tcPr/>
                </a:tc>
                <a:tc>
                  <a:txBody>
                    <a:bodyPr/>
                    <a:lstStyle/>
                    <a:p>
                      <a:pPr marL="0" indent="0" eaLnBrk="1" fontAlgn="t" hangingPunct="1">
                        <a:buClr>
                          <a:schemeClr val="accent2"/>
                        </a:buClr>
                        <a:buFont typeface="Wingdings" charset="2"/>
                        <a:buNone/>
                      </a:pPr>
                      <a:r>
                        <a:rPr lang="en-US" sz="2000" dirty="0" smtClean="0">
                          <a:solidFill>
                            <a:schemeClr val="tx1">
                              <a:lumMod val="75000"/>
                              <a:lumOff val="25000"/>
                            </a:schemeClr>
                          </a:solidFill>
                          <a:latin typeface="+mn-lt"/>
                        </a:rPr>
                        <a:t>Opioid replacement</a:t>
                      </a:r>
                    </a:p>
                    <a:p>
                      <a:pPr eaLnBrk="1" fontAlgn="t" hangingPunct="1"/>
                      <a:endParaRPr lang="en-US" sz="2000" b="1" dirty="0" smtClean="0">
                        <a:solidFill>
                          <a:schemeClr val="tx1">
                            <a:lumMod val="75000"/>
                            <a:lumOff val="25000"/>
                          </a:schemeClr>
                        </a:solidFill>
                        <a:latin typeface="+mn-lt"/>
                      </a:endParaRPr>
                    </a:p>
                    <a:p>
                      <a:pPr eaLnBrk="1" fontAlgn="t" hangingPunct="1"/>
                      <a:endParaRPr lang="en-US" sz="2000" dirty="0" smtClean="0">
                        <a:solidFill>
                          <a:schemeClr val="tx1">
                            <a:lumMod val="75000"/>
                            <a:lumOff val="25000"/>
                          </a:schemeClr>
                        </a:solidFill>
                      </a:endParaRPr>
                    </a:p>
                    <a:p>
                      <a:endParaRPr lang="en-US" sz="2000" dirty="0"/>
                    </a:p>
                  </a:txBody>
                  <a:tcPr/>
                </a:tc>
              </a:tr>
              <a:tr h="7021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lumMod val="75000"/>
                              <a:lumOff val="25000"/>
                            </a:schemeClr>
                          </a:solidFill>
                        </a:rPr>
                        <a:t>Buprenorphine</a:t>
                      </a:r>
                    </a:p>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lumMod val="75000"/>
                              <a:lumOff val="25000"/>
                            </a:schemeClr>
                          </a:solidFill>
                          <a:latin typeface="+mn-lt"/>
                        </a:rPr>
                        <a:t>Partial opioid agonist</a:t>
                      </a:r>
                    </a:p>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lumMod val="75000"/>
                              <a:lumOff val="25000"/>
                            </a:schemeClr>
                          </a:solidFill>
                          <a:latin typeface="+mn-lt"/>
                        </a:rPr>
                        <a:t>Opioid replacement</a:t>
                      </a:r>
                    </a:p>
                    <a:p>
                      <a:endParaRPr lang="en-US" sz="2000" dirty="0"/>
                    </a:p>
                  </a:txBody>
                  <a:tcPr/>
                </a:tc>
              </a:tr>
              <a:tr h="10074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lumMod val="75000"/>
                              <a:lumOff val="25000"/>
                            </a:schemeClr>
                          </a:solidFill>
                        </a:rPr>
                        <a:t>Naloxone (</a:t>
                      </a:r>
                      <a:r>
                        <a:rPr lang="en-US" sz="2000" dirty="0" err="1" smtClean="0">
                          <a:solidFill>
                            <a:schemeClr val="tx1">
                              <a:lumMod val="75000"/>
                              <a:lumOff val="25000"/>
                            </a:schemeClr>
                          </a:solidFill>
                        </a:rPr>
                        <a:t>Narcan</a:t>
                      </a:r>
                      <a:r>
                        <a:rPr lang="en-US" sz="2000" dirty="0" smtClean="0">
                          <a:solidFill>
                            <a:schemeClr val="tx1">
                              <a:lumMod val="75000"/>
                              <a:lumOff val="25000"/>
                            </a:schemeClr>
                          </a:solidFill>
                        </a:rPr>
                        <a:t>)</a:t>
                      </a:r>
                    </a:p>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lumMod val="75000"/>
                              <a:lumOff val="25000"/>
                            </a:schemeClr>
                          </a:solidFill>
                          <a:latin typeface="+mn-lt"/>
                        </a:rPr>
                        <a:t>Opioid blocker</a:t>
                      </a:r>
                    </a:p>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lumMod val="75000"/>
                              <a:lumOff val="25000"/>
                            </a:schemeClr>
                          </a:solidFill>
                          <a:latin typeface="+mn-lt"/>
                        </a:rPr>
                        <a:t>Overdose reversal (effect lasts &lt;30 min)</a:t>
                      </a:r>
                    </a:p>
                    <a:p>
                      <a:endParaRPr lang="en-US" sz="2000" dirty="0"/>
                    </a:p>
                  </a:txBody>
                  <a:tcPr/>
                </a:tc>
              </a:tr>
              <a:tr h="8611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lumMod val="75000"/>
                              <a:lumOff val="25000"/>
                            </a:schemeClr>
                          </a:solidFill>
                        </a:rPr>
                        <a:t>Naltrexone (</a:t>
                      </a:r>
                      <a:r>
                        <a:rPr lang="en-US" sz="2000" dirty="0" err="1" smtClean="0">
                          <a:solidFill>
                            <a:schemeClr val="tx1">
                              <a:lumMod val="75000"/>
                              <a:lumOff val="25000"/>
                            </a:schemeClr>
                          </a:solidFill>
                        </a:rPr>
                        <a:t>vivitrol</a:t>
                      </a:r>
                      <a:r>
                        <a:rPr lang="en-US" sz="2000" dirty="0" smtClean="0">
                          <a:solidFill>
                            <a:schemeClr val="tx1">
                              <a:lumMod val="75000"/>
                              <a:lumOff val="25000"/>
                            </a:schemeClr>
                          </a:solidFill>
                        </a:rPr>
                        <a:t>)</a:t>
                      </a:r>
                    </a:p>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lumMod val="75000"/>
                              <a:lumOff val="25000"/>
                            </a:schemeClr>
                          </a:solidFill>
                          <a:latin typeface="+mn-lt"/>
                        </a:rPr>
                        <a:t>Opioid blocker</a:t>
                      </a:r>
                    </a:p>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lumMod val="75000"/>
                              <a:lumOff val="25000"/>
                            </a:schemeClr>
                          </a:solidFill>
                          <a:latin typeface="+mn-lt"/>
                        </a:rPr>
                        <a:t>Daily/monthly opioid blockade</a:t>
                      </a:r>
                    </a:p>
                    <a:p>
                      <a:endParaRPr lang="en-US" sz="2000" dirty="0"/>
                    </a:p>
                  </a:txBody>
                  <a:tcPr/>
                </a:tc>
              </a:tr>
            </a:tbl>
          </a:graphicData>
        </a:graphic>
      </p:graphicFrame>
    </p:spTree>
    <p:extLst>
      <p:ext uri="{BB962C8B-B14F-4D97-AF65-F5344CB8AC3E}">
        <p14:creationId xmlns:p14="http://schemas.microsoft.com/office/powerpoint/2010/main" val="19960925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483" y="470131"/>
            <a:ext cx="10058400" cy="1249142"/>
          </a:xfrm>
        </p:spPr>
        <p:txBody>
          <a:bodyPr>
            <a:noAutofit/>
          </a:bodyPr>
          <a:lstStyle/>
          <a:p>
            <a:pPr algn="ctr"/>
            <a:r>
              <a:rPr lang="en-US" dirty="0" smtClean="0">
                <a:solidFill>
                  <a:srgbClr val="2683C6"/>
                </a:solidFill>
              </a:rPr>
              <a:t>What are the Goals of Methadone/Buprenorphine Treatment?</a:t>
            </a:r>
            <a:endParaRPr lang="en-US" dirty="0"/>
          </a:p>
        </p:txBody>
      </p:sp>
      <p:sp>
        <p:nvSpPr>
          <p:cNvPr id="3" name="Content Placeholder 2"/>
          <p:cNvSpPr>
            <a:spLocks noGrp="1"/>
          </p:cNvSpPr>
          <p:nvPr>
            <p:ph idx="1"/>
          </p:nvPr>
        </p:nvSpPr>
        <p:spPr>
          <a:xfrm>
            <a:off x="1066483" y="1876443"/>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5" name="Shape 230"/>
          <p:cNvSpPr txBox="1"/>
          <p:nvPr/>
        </p:nvSpPr>
        <p:spPr>
          <a:xfrm>
            <a:off x="1166236" y="1876443"/>
            <a:ext cx="9894599" cy="4277818"/>
          </a:xfrm>
          <a:prstGeom prst="rect">
            <a:avLst/>
          </a:prstGeom>
          <a:noFill/>
          <a:ln>
            <a:noFill/>
          </a:ln>
        </p:spPr>
        <p:txBody>
          <a:bodyPr wrap="square" lIns="91425" tIns="45700" rIns="91425" bIns="45700" numCol="1" anchor="t" anchorCtr="0">
            <a:noAutofit/>
          </a:bodyPr>
          <a:lstStyle/>
          <a:p>
            <a:pPr marL="457200" indent="-457200">
              <a:spcBef>
                <a:spcPts val="0"/>
              </a:spcBef>
              <a:spcAft>
                <a:spcPts val="0"/>
              </a:spcAft>
              <a:buClr>
                <a:schemeClr val="accent2"/>
              </a:buClr>
              <a:buSzPct val="100000"/>
              <a:buFont typeface="Wingdings" panose="05000000000000000000" pitchFamily="2" charset="2"/>
              <a:buChar char="§"/>
            </a:pPr>
            <a:r>
              <a:rPr lang="en-US" sz="3600" u="sng" dirty="0" smtClean="0">
                <a:solidFill>
                  <a:schemeClr val="tx1">
                    <a:lumMod val="75000"/>
                    <a:lumOff val="25000"/>
                  </a:schemeClr>
                </a:solidFill>
                <a:latin typeface="+mn-lt"/>
              </a:rPr>
              <a:t>Reduce </a:t>
            </a:r>
            <a:r>
              <a:rPr lang="en-US" sz="3600" u="sng" dirty="0">
                <a:solidFill>
                  <a:schemeClr val="tx1">
                    <a:lumMod val="75000"/>
                    <a:lumOff val="25000"/>
                  </a:schemeClr>
                </a:solidFill>
                <a:latin typeface="+mn-lt"/>
              </a:rPr>
              <a:t>the harm</a:t>
            </a:r>
            <a:r>
              <a:rPr lang="en-US" sz="3600" dirty="0">
                <a:solidFill>
                  <a:schemeClr val="tx1">
                    <a:lumMod val="75000"/>
                    <a:lumOff val="25000"/>
                  </a:schemeClr>
                </a:solidFill>
                <a:latin typeface="+mn-lt"/>
                <a:ea typeface="Arial"/>
                <a:cs typeface="Arial"/>
                <a:sym typeface="Arial"/>
              </a:rPr>
              <a:t> of illicit opioid use</a:t>
            </a:r>
          </a:p>
          <a:p>
            <a:pPr marL="457200" indent="-457200">
              <a:spcBef>
                <a:spcPts val="1001"/>
              </a:spcBef>
              <a:spcAft>
                <a:spcPts val="0"/>
              </a:spcAft>
              <a:buClr>
                <a:schemeClr val="accent2"/>
              </a:buClr>
              <a:buSzPct val="100000"/>
              <a:buFont typeface="Wingdings" panose="05000000000000000000" pitchFamily="2" charset="2"/>
              <a:buChar char="§"/>
            </a:pPr>
            <a:r>
              <a:rPr lang="en-US" sz="3600" dirty="0">
                <a:solidFill>
                  <a:schemeClr val="tx1">
                    <a:lumMod val="75000"/>
                    <a:lumOff val="25000"/>
                  </a:schemeClr>
                </a:solidFill>
                <a:latin typeface="+mn-lt"/>
                <a:ea typeface="Arial"/>
                <a:cs typeface="Arial"/>
                <a:sym typeface="Arial"/>
              </a:rPr>
              <a:t>Relapse and </a:t>
            </a:r>
            <a:r>
              <a:rPr lang="en-US" sz="3600" u="sng" dirty="0">
                <a:solidFill>
                  <a:schemeClr val="tx1">
                    <a:lumMod val="75000"/>
                    <a:lumOff val="25000"/>
                  </a:schemeClr>
                </a:solidFill>
                <a:latin typeface="+mn-lt"/>
                <a:ea typeface="Arial"/>
                <a:cs typeface="Arial"/>
                <a:sym typeface="Arial"/>
              </a:rPr>
              <a:t>overdose </a:t>
            </a:r>
            <a:r>
              <a:rPr lang="en-US" sz="3600" u="sng" dirty="0" smtClean="0">
                <a:solidFill>
                  <a:schemeClr val="tx1">
                    <a:lumMod val="75000"/>
                    <a:lumOff val="25000"/>
                  </a:schemeClr>
                </a:solidFill>
                <a:latin typeface="+mn-lt"/>
                <a:ea typeface="Arial"/>
                <a:cs typeface="Arial"/>
                <a:sym typeface="Arial"/>
              </a:rPr>
              <a:t>prevention</a:t>
            </a:r>
          </a:p>
          <a:p>
            <a:pPr marL="457200" indent="-457200">
              <a:spcBef>
                <a:spcPts val="1001"/>
              </a:spcBef>
              <a:spcAft>
                <a:spcPts val="0"/>
              </a:spcAft>
              <a:buClr>
                <a:schemeClr val="accent2"/>
              </a:buClr>
              <a:buSzPct val="100000"/>
              <a:buFont typeface="Wingdings" panose="05000000000000000000" pitchFamily="2" charset="2"/>
              <a:buChar char="§"/>
            </a:pPr>
            <a:r>
              <a:rPr lang="en-US" sz="3600" dirty="0" smtClean="0">
                <a:solidFill>
                  <a:schemeClr val="tx1">
                    <a:lumMod val="75000"/>
                    <a:lumOff val="25000"/>
                  </a:schemeClr>
                </a:solidFill>
                <a:latin typeface="+mn-lt"/>
                <a:ea typeface="Arial"/>
                <a:cs typeface="Arial"/>
                <a:sym typeface="Arial"/>
              </a:rPr>
              <a:t>It </a:t>
            </a:r>
            <a:r>
              <a:rPr lang="en-US" sz="3600" u="sng" dirty="0">
                <a:solidFill>
                  <a:schemeClr val="tx1">
                    <a:lumMod val="75000"/>
                    <a:lumOff val="25000"/>
                  </a:schemeClr>
                </a:solidFill>
                <a:latin typeface="+mn-lt"/>
                <a:ea typeface="Arial"/>
                <a:cs typeface="Arial"/>
                <a:sym typeface="Arial"/>
              </a:rPr>
              <a:t>IS</a:t>
            </a:r>
            <a:r>
              <a:rPr lang="en-US" sz="3600" dirty="0">
                <a:solidFill>
                  <a:schemeClr val="tx1">
                    <a:lumMod val="75000"/>
                    <a:lumOff val="25000"/>
                  </a:schemeClr>
                </a:solidFill>
                <a:latin typeface="+mn-lt"/>
                <a:ea typeface="Arial"/>
                <a:cs typeface="Arial"/>
                <a:sym typeface="Arial"/>
              </a:rPr>
              <a:t> continuing the body’s dependence on opioids (this is why it works!)</a:t>
            </a:r>
          </a:p>
          <a:p>
            <a:pPr marL="457200" indent="-457200">
              <a:spcBef>
                <a:spcPts val="1001"/>
              </a:spcBef>
              <a:spcAft>
                <a:spcPts val="0"/>
              </a:spcAft>
              <a:buClr>
                <a:schemeClr val="accent2"/>
              </a:buClr>
              <a:buSzPct val="100000"/>
              <a:buFont typeface="Wingdings" panose="05000000000000000000" pitchFamily="2" charset="2"/>
              <a:buChar char="§"/>
            </a:pPr>
            <a:r>
              <a:rPr lang="en-US" sz="3600" dirty="0">
                <a:solidFill>
                  <a:schemeClr val="tx1">
                    <a:lumMod val="75000"/>
                    <a:lumOff val="25000"/>
                  </a:schemeClr>
                </a:solidFill>
                <a:latin typeface="+mn-lt"/>
                <a:ea typeface="Arial"/>
                <a:cs typeface="Arial"/>
                <a:sym typeface="Arial"/>
              </a:rPr>
              <a:t>It is </a:t>
            </a:r>
            <a:r>
              <a:rPr lang="en-US" sz="3600" u="sng" dirty="0">
                <a:solidFill>
                  <a:schemeClr val="tx1">
                    <a:lumMod val="75000"/>
                    <a:lumOff val="25000"/>
                  </a:schemeClr>
                </a:solidFill>
                <a:latin typeface="+mn-lt"/>
                <a:ea typeface="Arial"/>
                <a:cs typeface="Arial"/>
                <a:sym typeface="Arial"/>
              </a:rPr>
              <a:t>NOT</a:t>
            </a:r>
            <a:r>
              <a:rPr lang="en-US" sz="3600" dirty="0">
                <a:solidFill>
                  <a:schemeClr val="tx1">
                    <a:lumMod val="75000"/>
                    <a:lumOff val="25000"/>
                  </a:schemeClr>
                </a:solidFill>
                <a:latin typeface="+mn-lt"/>
                <a:ea typeface="Arial"/>
                <a:cs typeface="Arial"/>
                <a:sym typeface="Arial"/>
              </a:rPr>
              <a:t> trading one addiction for another!  </a:t>
            </a:r>
          </a:p>
        </p:txBody>
      </p:sp>
    </p:spTree>
    <p:extLst>
      <p:ext uri="{BB962C8B-B14F-4D97-AF65-F5344CB8AC3E}">
        <p14:creationId xmlns:p14="http://schemas.microsoft.com/office/powerpoint/2010/main" val="18815100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335" y="480291"/>
            <a:ext cx="10058400" cy="1249142"/>
          </a:xfrm>
        </p:spPr>
        <p:txBody>
          <a:bodyPr>
            <a:noAutofit/>
          </a:bodyPr>
          <a:lstStyle/>
          <a:p>
            <a:pPr algn="ctr"/>
            <a:r>
              <a:rPr lang="en-US" dirty="0" smtClean="0">
                <a:solidFill>
                  <a:srgbClr val="2683C6"/>
                </a:solidFill>
              </a:rPr>
              <a:t>NIDA: Principles of </a:t>
            </a:r>
            <a:br>
              <a:rPr lang="en-US" dirty="0" smtClean="0">
                <a:solidFill>
                  <a:srgbClr val="2683C6"/>
                </a:solidFill>
              </a:rPr>
            </a:br>
            <a:r>
              <a:rPr lang="en-US" dirty="0" smtClean="0">
                <a:solidFill>
                  <a:srgbClr val="2683C6"/>
                </a:solidFill>
              </a:rPr>
              <a:t>Drug Addiction Treatment</a:t>
            </a:r>
            <a:endParaRPr lang="en-US" dirty="0"/>
          </a:p>
        </p:txBody>
      </p:sp>
      <p:sp>
        <p:nvSpPr>
          <p:cNvPr id="3" name="Content Placeholder 2"/>
          <p:cNvSpPr>
            <a:spLocks noGrp="1"/>
          </p:cNvSpPr>
          <p:nvPr>
            <p:ph idx="1"/>
          </p:nvPr>
        </p:nvSpPr>
        <p:spPr>
          <a:xfrm>
            <a:off x="1066483" y="1876443"/>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5" name="Shape 230"/>
          <p:cNvSpPr txBox="1"/>
          <p:nvPr/>
        </p:nvSpPr>
        <p:spPr>
          <a:xfrm>
            <a:off x="1166236" y="1876443"/>
            <a:ext cx="9894599" cy="4277818"/>
          </a:xfrm>
          <a:prstGeom prst="rect">
            <a:avLst/>
          </a:prstGeom>
          <a:noFill/>
          <a:ln>
            <a:noFill/>
          </a:ln>
        </p:spPr>
        <p:txBody>
          <a:bodyPr wrap="square" lIns="91425" tIns="45700" rIns="91425" bIns="45700" numCol="1" anchor="t" anchorCtr="0">
            <a:noAutofit/>
          </a:bodyPr>
          <a:lstStyle/>
          <a:p>
            <a:pPr>
              <a:spcBef>
                <a:spcPts val="0"/>
              </a:spcBef>
              <a:spcAft>
                <a:spcPts val="0"/>
              </a:spcAft>
              <a:buClr>
                <a:schemeClr val="accent2"/>
              </a:buClr>
              <a:buSzPct val="100000"/>
            </a:pPr>
            <a:r>
              <a:rPr lang="en-US" sz="3600" dirty="0" smtClean="0">
                <a:solidFill>
                  <a:schemeClr val="tx1">
                    <a:lumMod val="75000"/>
                    <a:lumOff val="25000"/>
                  </a:schemeClr>
                </a:solidFill>
                <a:latin typeface="+mn-lt"/>
              </a:rPr>
              <a:t>“Detoxification </a:t>
            </a:r>
            <a:r>
              <a:rPr lang="en-US" sz="3600" dirty="0">
                <a:solidFill>
                  <a:schemeClr val="tx1">
                    <a:lumMod val="75000"/>
                    <a:lumOff val="25000"/>
                  </a:schemeClr>
                </a:solidFill>
                <a:latin typeface="+mn-lt"/>
              </a:rPr>
              <a:t>alone does not address the psychological, social, and behavioral problems associated with </a:t>
            </a:r>
            <a:r>
              <a:rPr lang="en-US" sz="3600" dirty="0" smtClean="0">
                <a:solidFill>
                  <a:schemeClr val="tx1">
                    <a:lumMod val="75000"/>
                    <a:lumOff val="25000"/>
                  </a:schemeClr>
                </a:solidFill>
                <a:latin typeface="+mn-lt"/>
              </a:rPr>
              <a:t>addiction, </a:t>
            </a:r>
            <a:r>
              <a:rPr lang="en-US" sz="3600" dirty="0">
                <a:solidFill>
                  <a:schemeClr val="tx1">
                    <a:lumMod val="75000"/>
                    <a:lumOff val="25000"/>
                  </a:schemeClr>
                </a:solidFill>
                <a:latin typeface="+mn-lt"/>
              </a:rPr>
              <a:t>and </a:t>
            </a:r>
            <a:r>
              <a:rPr lang="en-US" sz="3600" dirty="0" smtClean="0">
                <a:solidFill>
                  <a:schemeClr val="tx1">
                    <a:lumMod val="75000"/>
                    <a:lumOff val="25000"/>
                  </a:schemeClr>
                </a:solidFill>
                <a:latin typeface="+mn-lt"/>
              </a:rPr>
              <a:t>therefore; </a:t>
            </a:r>
            <a:r>
              <a:rPr lang="en-US" sz="3600" dirty="0">
                <a:solidFill>
                  <a:schemeClr val="tx1">
                    <a:lumMod val="75000"/>
                    <a:lumOff val="25000"/>
                  </a:schemeClr>
                </a:solidFill>
                <a:latin typeface="+mn-lt"/>
              </a:rPr>
              <a:t>does not typically produce lasting behavioral changes necessary for </a:t>
            </a:r>
            <a:r>
              <a:rPr lang="en-US" sz="3600" dirty="0" smtClean="0">
                <a:solidFill>
                  <a:schemeClr val="tx1">
                    <a:lumMod val="75000"/>
                    <a:lumOff val="25000"/>
                  </a:schemeClr>
                </a:solidFill>
                <a:latin typeface="+mn-lt"/>
              </a:rPr>
              <a:t>recovery, </a:t>
            </a:r>
            <a:r>
              <a:rPr lang="en-US" sz="3600" dirty="0">
                <a:solidFill>
                  <a:schemeClr val="tx1">
                    <a:lumMod val="75000"/>
                    <a:lumOff val="25000"/>
                  </a:schemeClr>
                </a:solidFill>
                <a:latin typeface="+mn-lt"/>
              </a:rPr>
              <a:t>assessment and referral to drug addiction treatment.”</a:t>
            </a:r>
          </a:p>
        </p:txBody>
      </p:sp>
    </p:spTree>
    <p:extLst>
      <p:ext uri="{BB962C8B-B14F-4D97-AF65-F5344CB8AC3E}">
        <p14:creationId xmlns:p14="http://schemas.microsoft.com/office/powerpoint/2010/main" val="35270701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483" y="596283"/>
            <a:ext cx="10058400" cy="1166015"/>
          </a:xfrm>
        </p:spPr>
        <p:txBody>
          <a:bodyPr>
            <a:noAutofit/>
          </a:bodyPr>
          <a:lstStyle/>
          <a:p>
            <a:pPr algn="ctr"/>
            <a:r>
              <a:rPr lang="en-US" dirty="0">
                <a:solidFill>
                  <a:schemeClr val="accent2"/>
                </a:solidFill>
                <a:ea typeface="Arial Black"/>
                <a:cs typeface="Arial Black"/>
                <a:sym typeface="Arial Black"/>
              </a:rPr>
              <a:t>HCH Clinicians </a:t>
            </a:r>
            <a:r>
              <a:rPr lang="en-US" dirty="0" smtClean="0">
                <a:solidFill>
                  <a:schemeClr val="accent2"/>
                </a:solidFill>
                <a:ea typeface="Arial Black"/>
                <a:cs typeface="Arial Black"/>
                <a:sym typeface="Arial Black"/>
              </a:rPr>
              <a:t>Network</a:t>
            </a:r>
            <a:br>
              <a:rPr lang="en-US" dirty="0" smtClean="0">
                <a:solidFill>
                  <a:schemeClr val="accent2"/>
                </a:solidFill>
                <a:ea typeface="Arial Black"/>
                <a:cs typeface="Arial Black"/>
                <a:sym typeface="Arial Black"/>
              </a:rPr>
            </a:br>
            <a:r>
              <a:rPr lang="en-US" dirty="0">
                <a:solidFill>
                  <a:schemeClr val="accent2"/>
                </a:solidFill>
                <a:ea typeface="Arial Black"/>
                <a:cs typeface="Arial Black"/>
                <a:sym typeface="Arial Black"/>
              </a:rPr>
              <a:t>A</a:t>
            </a:r>
            <a:r>
              <a:rPr lang="en-US" dirty="0" smtClean="0">
                <a:solidFill>
                  <a:schemeClr val="accent2"/>
                </a:solidFill>
                <a:ea typeface="Arial Black"/>
                <a:cs typeface="Arial Black"/>
                <a:sym typeface="Arial Black"/>
              </a:rPr>
              <a:t>dapted Clinical </a:t>
            </a:r>
            <a:r>
              <a:rPr lang="en-US" dirty="0">
                <a:solidFill>
                  <a:schemeClr val="accent2"/>
                </a:solidFill>
                <a:ea typeface="Arial Black"/>
                <a:cs typeface="Arial Black"/>
                <a:sym typeface="Arial Black"/>
              </a:rPr>
              <a:t>G</a:t>
            </a:r>
            <a:r>
              <a:rPr lang="en-US" dirty="0" smtClean="0">
                <a:solidFill>
                  <a:schemeClr val="accent2"/>
                </a:solidFill>
                <a:ea typeface="Arial Black"/>
                <a:cs typeface="Arial Black"/>
                <a:sym typeface="Arial Black"/>
              </a:rPr>
              <a:t>uidelines</a:t>
            </a:r>
            <a:endParaRPr lang="en-US" dirty="0">
              <a:solidFill>
                <a:schemeClr val="accent2"/>
              </a:solidFill>
            </a:endParaRPr>
          </a:p>
        </p:txBody>
      </p:sp>
      <p:sp>
        <p:nvSpPr>
          <p:cNvPr id="3" name="Content Placeholder 2"/>
          <p:cNvSpPr>
            <a:spLocks noGrp="1"/>
          </p:cNvSpPr>
          <p:nvPr>
            <p:ph idx="1"/>
          </p:nvPr>
        </p:nvSpPr>
        <p:spPr>
          <a:xfrm>
            <a:off x="1066483" y="1876443"/>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5" name="Shape 230"/>
          <p:cNvSpPr txBox="1"/>
          <p:nvPr/>
        </p:nvSpPr>
        <p:spPr>
          <a:xfrm>
            <a:off x="1219200" y="1762298"/>
            <a:ext cx="10095559" cy="4262582"/>
          </a:xfrm>
          <a:prstGeom prst="rect">
            <a:avLst/>
          </a:prstGeom>
          <a:noFill/>
          <a:ln>
            <a:noFill/>
          </a:ln>
        </p:spPr>
        <p:txBody>
          <a:bodyPr wrap="square" lIns="91425" tIns="45700" rIns="91425" bIns="45700" numCol="1" anchor="t" anchorCtr="0">
            <a:noAutofit/>
          </a:bodyPr>
          <a:lstStyle/>
          <a:p>
            <a:pPr marL="457200" indent="-457200">
              <a:buClr>
                <a:schemeClr val="accent2"/>
              </a:buClr>
              <a:buSzPct val="100000"/>
              <a:buFont typeface="Wingdings" panose="05000000000000000000" pitchFamily="2" charset="2"/>
              <a:buChar char="§"/>
            </a:pPr>
            <a:r>
              <a:rPr lang="en-US" sz="2800" dirty="0">
                <a:solidFill>
                  <a:schemeClr val="tx1">
                    <a:lumMod val="75000"/>
                    <a:lumOff val="25000"/>
                  </a:schemeClr>
                </a:solidFill>
                <a:latin typeface="+mn-lt"/>
              </a:rPr>
              <a:t>“Work with difficult behaviors rather than prohibiting them</a:t>
            </a:r>
            <a:r>
              <a:rPr lang="en-US" sz="2800" dirty="0" smtClean="0">
                <a:solidFill>
                  <a:schemeClr val="tx1">
                    <a:lumMod val="75000"/>
                    <a:lumOff val="25000"/>
                  </a:schemeClr>
                </a:solidFill>
                <a:latin typeface="+mn-lt"/>
              </a:rPr>
              <a:t>.”  </a:t>
            </a:r>
          </a:p>
          <a:p>
            <a:pPr marL="457200" indent="-457200">
              <a:buClr>
                <a:schemeClr val="accent2"/>
              </a:buClr>
              <a:buSzPct val="100000"/>
              <a:buFont typeface="Wingdings" panose="05000000000000000000" pitchFamily="2" charset="2"/>
              <a:buChar char="§"/>
            </a:pPr>
            <a:r>
              <a:rPr lang="en-US" sz="2800" dirty="0" smtClean="0">
                <a:solidFill>
                  <a:schemeClr val="tx1">
                    <a:lumMod val="75000"/>
                    <a:lumOff val="25000"/>
                  </a:schemeClr>
                </a:solidFill>
                <a:latin typeface="+mn-lt"/>
              </a:rPr>
              <a:t>“Practice </a:t>
            </a:r>
            <a:r>
              <a:rPr lang="en-US" sz="2800" dirty="0">
                <a:solidFill>
                  <a:schemeClr val="tx1">
                    <a:lumMod val="75000"/>
                    <a:lumOff val="25000"/>
                  </a:schemeClr>
                </a:solidFill>
                <a:latin typeface="+mn-lt"/>
              </a:rPr>
              <a:t>radical inclusion of all clients…”</a:t>
            </a:r>
          </a:p>
          <a:p>
            <a:pPr marL="457200" indent="-457200">
              <a:buClr>
                <a:schemeClr val="accent2"/>
              </a:buClr>
              <a:buSzPct val="100000"/>
              <a:buFont typeface="Wingdings" panose="05000000000000000000" pitchFamily="2" charset="2"/>
              <a:buChar char="§"/>
            </a:pPr>
            <a:r>
              <a:rPr lang="en-US" sz="2800" dirty="0">
                <a:solidFill>
                  <a:schemeClr val="tx1">
                    <a:lumMod val="75000"/>
                    <a:lumOff val="25000"/>
                  </a:schemeClr>
                </a:solidFill>
                <a:latin typeface="+mn-lt"/>
              </a:rPr>
              <a:t>“Balance overall benefits of continuing MAT with potential </a:t>
            </a:r>
            <a:r>
              <a:rPr lang="en-US" sz="2800" dirty="0" smtClean="0">
                <a:solidFill>
                  <a:schemeClr val="tx1">
                    <a:lumMod val="75000"/>
                    <a:lumOff val="25000"/>
                  </a:schemeClr>
                </a:solidFill>
                <a:latin typeface="+mn-lt"/>
              </a:rPr>
              <a:t> harms.”</a:t>
            </a:r>
          </a:p>
          <a:p>
            <a:pPr marL="457200" indent="-457200">
              <a:buClr>
                <a:schemeClr val="accent2"/>
              </a:buClr>
              <a:buSzPct val="100000"/>
              <a:buFont typeface="Wingdings" panose="05000000000000000000" pitchFamily="2" charset="2"/>
              <a:buChar char="§"/>
            </a:pPr>
            <a:r>
              <a:rPr lang="en-US" sz="2800" dirty="0" smtClean="0">
                <a:solidFill>
                  <a:schemeClr val="tx1">
                    <a:lumMod val="75000"/>
                    <a:lumOff val="25000"/>
                  </a:schemeClr>
                </a:solidFill>
                <a:latin typeface="+mn-lt"/>
              </a:rPr>
              <a:t>“</a:t>
            </a:r>
            <a:r>
              <a:rPr lang="en-US" sz="2800" dirty="0">
                <a:solidFill>
                  <a:schemeClr val="tx1">
                    <a:lumMod val="75000"/>
                    <a:lumOff val="25000"/>
                  </a:schemeClr>
                </a:solidFill>
                <a:latin typeface="+mn-lt"/>
              </a:rPr>
              <a:t>Most aspects of addiction treatment are more difficult without stable housing</a:t>
            </a:r>
            <a:r>
              <a:rPr lang="en-US" sz="2800" dirty="0" smtClean="0">
                <a:solidFill>
                  <a:schemeClr val="tx1">
                    <a:lumMod val="75000"/>
                    <a:lumOff val="25000"/>
                  </a:schemeClr>
                </a:solidFill>
                <a:latin typeface="+mn-lt"/>
              </a:rPr>
              <a:t>.”</a:t>
            </a:r>
          </a:p>
          <a:p>
            <a:pPr marL="457200" indent="-457200">
              <a:buClr>
                <a:schemeClr val="accent2"/>
              </a:buClr>
              <a:buSzPct val="100000"/>
              <a:buFont typeface="Wingdings" panose="05000000000000000000" pitchFamily="2" charset="2"/>
              <a:buChar char="§"/>
            </a:pPr>
            <a:r>
              <a:rPr lang="en-US" sz="2800" dirty="0" smtClean="0">
                <a:solidFill>
                  <a:schemeClr val="tx1">
                    <a:lumMod val="75000"/>
                    <a:lumOff val="25000"/>
                  </a:schemeClr>
                </a:solidFill>
                <a:latin typeface="+mn-lt"/>
              </a:rPr>
              <a:t>“Substance </a:t>
            </a:r>
            <a:r>
              <a:rPr lang="en-US" sz="2800" dirty="0">
                <a:solidFill>
                  <a:schemeClr val="tx1">
                    <a:lumMod val="75000"/>
                    <a:lumOff val="25000"/>
                  </a:schemeClr>
                </a:solidFill>
                <a:latin typeface="+mn-lt"/>
              </a:rPr>
              <a:t>use declines when people become housed</a:t>
            </a:r>
            <a:r>
              <a:rPr lang="en-US" sz="2800" dirty="0" smtClean="0">
                <a:solidFill>
                  <a:schemeClr val="tx1">
                    <a:lumMod val="75000"/>
                    <a:lumOff val="25000"/>
                  </a:schemeClr>
                </a:solidFill>
                <a:latin typeface="+mn-lt"/>
              </a:rPr>
              <a:t>.”</a:t>
            </a:r>
          </a:p>
          <a:p>
            <a:pPr marL="457200" indent="-457200">
              <a:buClr>
                <a:schemeClr val="accent2"/>
              </a:buClr>
              <a:buSzPct val="100000"/>
              <a:buFont typeface="Wingdings" panose="05000000000000000000" pitchFamily="2" charset="2"/>
              <a:buChar char="§"/>
            </a:pPr>
            <a:r>
              <a:rPr lang="en-US" sz="2800" b="1" dirty="0" smtClean="0">
                <a:solidFill>
                  <a:schemeClr val="tx1">
                    <a:lumMod val="75000"/>
                    <a:lumOff val="25000"/>
                  </a:schemeClr>
                </a:solidFill>
                <a:latin typeface="+mn-lt"/>
              </a:rPr>
              <a:t>“Housing </a:t>
            </a:r>
            <a:r>
              <a:rPr lang="en-US" sz="2800" b="1" dirty="0">
                <a:solidFill>
                  <a:schemeClr val="tx1">
                    <a:lumMod val="75000"/>
                    <a:lumOff val="25000"/>
                  </a:schemeClr>
                </a:solidFill>
                <a:latin typeface="+mn-lt"/>
              </a:rPr>
              <a:t>should be a component of any treatment strategy to manage opioid use disorder.”</a:t>
            </a:r>
          </a:p>
        </p:txBody>
      </p:sp>
    </p:spTree>
    <p:extLst>
      <p:ext uri="{BB962C8B-B14F-4D97-AF65-F5344CB8AC3E}">
        <p14:creationId xmlns:p14="http://schemas.microsoft.com/office/powerpoint/2010/main" val="10409752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483" y="573577"/>
            <a:ext cx="10058400" cy="1166015"/>
          </a:xfrm>
        </p:spPr>
        <p:txBody>
          <a:bodyPr>
            <a:noAutofit/>
          </a:bodyPr>
          <a:lstStyle/>
          <a:p>
            <a:pPr algn="ctr"/>
            <a:r>
              <a:rPr lang="en-US" dirty="0" smtClean="0">
                <a:solidFill>
                  <a:schemeClr val="accent2"/>
                </a:solidFill>
                <a:ea typeface="Arial Black"/>
                <a:cs typeface="Arial Black"/>
                <a:sym typeface="Arial Black"/>
              </a:rPr>
              <a:t>References</a:t>
            </a:r>
            <a:endParaRPr lang="en-US" dirty="0">
              <a:solidFill>
                <a:schemeClr val="accent2"/>
              </a:solidFill>
            </a:endParaRPr>
          </a:p>
        </p:txBody>
      </p:sp>
      <p:sp>
        <p:nvSpPr>
          <p:cNvPr id="3" name="Content Placeholder 2"/>
          <p:cNvSpPr>
            <a:spLocks noGrp="1"/>
          </p:cNvSpPr>
          <p:nvPr>
            <p:ph idx="1"/>
          </p:nvPr>
        </p:nvSpPr>
        <p:spPr>
          <a:xfrm>
            <a:off x="1066483" y="1876443"/>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5" name="Shape 230"/>
          <p:cNvSpPr txBox="1"/>
          <p:nvPr/>
        </p:nvSpPr>
        <p:spPr>
          <a:xfrm>
            <a:off x="1066483" y="1876443"/>
            <a:ext cx="10058399" cy="4277818"/>
          </a:xfrm>
          <a:prstGeom prst="rect">
            <a:avLst/>
          </a:prstGeom>
          <a:noFill/>
          <a:ln>
            <a:noFill/>
          </a:ln>
        </p:spPr>
        <p:txBody>
          <a:bodyPr wrap="square" lIns="91425" tIns="45700" rIns="91425" bIns="45700" numCol="1" anchor="t" anchorCtr="0">
            <a:noAutofit/>
          </a:bodyPr>
          <a:lstStyle/>
          <a:p>
            <a:pPr marL="342900" indent="-342900">
              <a:spcBef>
                <a:spcPts val="0"/>
              </a:spcBef>
              <a:spcAft>
                <a:spcPts val="0"/>
              </a:spcAft>
              <a:buClr>
                <a:schemeClr val="accent2"/>
              </a:buClr>
              <a:buSzPct val="100000"/>
              <a:buFont typeface="Wingdings" charset="2"/>
              <a:buChar char="§"/>
            </a:pPr>
            <a:r>
              <a:rPr lang="en-US" sz="2400" dirty="0">
                <a:solidFill>
                  <a:srgbClr val="000000"/>
                </a:solidFill>
                <a:latin typeface="+mn-lt"/>
                <a:ea typeface="Arial"/>
                <a:cs typeface="Arial"/>
                <a:sym typeface="Arial"/>
              </a:rPr>
              <a:t>Alford, et al. 2007, </a:t>
            </a:r>
            <a:r>
              <a:rPr lang="en-US" sz="2400" dirty="0" smtClean="0">
                <a:solidFill>
                  <a:srgbClr val="000000"/>
                </a:solidFill>
                <a:latin typeface="+mn-lt"/>
                <a:ea typeface="Arial"/>
                <a:cs typeface="Arial"/>
                <a:sym typeface="Arial"/>
              </a:rPr>
              <a:t>Society </a:t>
            </a:r>
            <a:r>
              <a:rPr lang="en-US" sz="2400" dirty="0">
                <a:solidFill>
                  <a:srgbClr val="000000"/>
                </a:solidFill>
                <a:latin typeface="+mn-lt"/>
                <a:ea typeface="Arial"/>
                <a:cs typeface="Arial"/>
                <a:sym typeface="Arial"/>
              </a:rPr>
              <a:t>of </a:t>
            </a:r>
            <a:r>
              <a:rPr lang="en-US" sz="2400" dirty="0" smtClean="0">
                <a:solidFill>
                  <a:srgbClr val="000000"/>
                </a:solidFill>
                <a:latin typeface="+mn-lt"/>
                <a:ea typeface="Arial"/>
                <a:cs typeface="Arial"/>
                <a:sym typeface="Arial"/>
              </a:rPr>
              <a:t>General </a:t>
            </a:r>
            <a:r>
              <a:rPr lang="en-US" sz="2400" dirty="0">
                <a:solidFill>
                  <a:srgbClr val="000000"/>
                </a:solidFill>
                <a:latin typeface="+mn-lt"/>
                <a:ea typeface="Arial"/>
                <a:cs typeface="Arial"/>
                <a:sym typeface="Arial"/>
              </a:rPr>
              <a:t>I</a:t>
            </a:r>
            <a:r>
              <a:rPr lang="en-US" sz="2400" dirty="0" smtClean="0">
                <a:solidFill>
                  <a:srgbClr val="000000"/>
                </a:solidFill>
                <a:latin typeface="+mn-lt"/>
                <a:ea typeface="Arial"/>
                <a:cs typeface="Arial"/>
                <a:sym typeface="Arial"/>
              </a:rPr>
              <a:t>nternal </a:t>
            </a:r>
            <a:r>
              <a:rPr lang="en-US" sz="2400" dirty="0">
                <a:solidFill>
                  <a:srgbClr val="000000"/>
                </a:solidFill>
                <a:latin typeface="+mn-lt"/>
                <a:ea typeface="Arial"/>
                <a:cs typeface="Arial"/>
                <a:sym typeface="Arial"/>
              </a:rPr>
              <a:t>M</a:t>
            </a:r>
            <a:r>
              <a:rPr lang="en-US" sz="2400" dirty="0" smtClean="0">
                <a:solidFill>
                  <a:srgbClr val="000000"/>
                </a:solidFill>
                <a:latin typeface="+mn-lt"/>
                <a:ea typeface="Arial"/>
                <a:cs typeface="Arial"/>
                <a:sym typeface="Arial"/>
              </a:rPr>
              <a:t>edicine </a:t>
            </a:r>
            <a:r>
              <a:rPr lang="en-US" sz="2400" dirty="0">
                <a:solidFill>
                  <a:srgbClr val="000000"/>
                </a:solidFill>
                <a:latin typeface="+mn-lt"/>
                <a:ea typeface="Arial"/>
                <a:cs typeface="Arial"/>
                <a:sym typeface="Arial"/>
              </a:rPr>
              <a:t>2007; 22:171-76.</a:t>
            </a:r>
          </a:p>
          <a:p>
            <a:pPr marL="342900" indent="-342900">
              <a:spcBef>
                <a:spcPts val="1001"/>
              </a:spcBef>
              <a:spcAft>
                <a:spcPts val="0"/>
              </a:spcAft>
              <a:buClr>
                <a:schemeClr val="accent2"/>
              </a:buClr>
              <a:buSzPct val="100000"/>
              <a:buFont typeface="Wingdings" charset="2"/>
              <a:buChar char="§"/>
            </a:pPr>
            <a:r>
              <a:rPr lang="en-US" sz="2400" dirty="0">
                <a:solidFill>
                  <a:srgbClr val="000000"/>
                </a:solidFill>
                <a:latin typeface="+mn-lt"/>
                <a:ea typeface="Arial"/>
                <a:cs typeface="Arial"/>
                <a:sym typeface="Arial"/>
              </a:rPr>
              <a:t>American Psychiatric Association (2013) Diagnostic and </a:t>
            </a:r>
            <a:r>
              <a:rPr lang="en-US" sz="2400" dirty="0" smtClean="0">
                <a:solidFill>
                  <a:srgbClr val="000000"/>
                </a:solidFill>
                <a:latin typeface="+mn-lt"/>
                <a:ea typeface="Arial"/>
                <a:cs typeface="Arial"/>
                <a:sym typeface="Arial"/>
              </a:rPr>
              <a:t>Statistical </a:t>
            </a:r>
            <a:r>
              <a:rPr lang="en-US" sz="2400" dirty="0">
                <a:solidFill>
                  <a:srgbClr val="000000"/>
                </a:solidFill>
                <a:latin typeface="+mn-lt"/>
                <a:ea typeface="Arial"/>
                <a:cs typeface="Arial"/>
                <a:sym typeface="Arial"/>
              </a:rPr>
              <a:t>Manual of Mental Disorders (</a:t>
            </a:r>
            <a:r>
              <a:rPr lang="en-US" sz="2400" dirty="0" smtClean="0">
                <a:solidFill>
                  <a:srgbClr val="000000"/>
                </a:solidFill>
                <a:latin typeface="+mn-lt"/>
                <a:ea typeface="Arial"/>
                <a:cs typeface="Arial"/>
                <a:sym typeface="Arial"/>
              </a:rPr>
              <a:t>5</a:t>
            </a:r>
            <a:r>
              <a:rPr lang="en-US" sz="2400" baseline="30000" dirty="0" smtClean="0">
                <a:solidFill>
                  <a:srgbClr val="000000"/>
                </a:solidFill>
                <a:latin typeface="+mn-lt"/>
                <a:ea typeface="Arial"/>
                <a:cs typeface="Arial"/>
                <a:sym typeface="Arial"/>
              </a:rPr>
              <a:t>th </a:t>
            </a:r>
            <a:r>
              <a:rPr lang="en-US" sz="2400" dirty="0" err="1" smtClean="0">
                <a:solidFill>
                  <a:srgbClr val="000000"/>
                </a:solidFill>
                <a:latin typeface="+mn-lt"/>
                <a:ea typeface="Arial"/>
                <a:cs typeface="Arial"/>
                <a:sym typeface="Arial"/>
              </a:rPr>
              <a:t>ed</a:t>
            </a:r>
            <a:r>
              <a:rPr lang="en-US" sz="2400" dirty="0">
                <a:solidFill>
                  <a:srgbClr val="000000"/>
                </a:solidFill>
                <a:latin typeface="+mn-lt"/>
                <a:ea typeface="Arial"/>
                <a:cs typeface="Arial"/>
                <a:sym typeface="Arial"/>
              </a:rPr>
              <a:t>) </a:t>
            </a:r>
          </a:p>
          <a:p>
            <a:pPr marL="342900" indent="-342900">
              <a:spcBef>
                <a:spcPts val="1001"/>
              </a:spcBef>
              <a:spcAft>
                <a:spcPts val="0"/>
              </a:spcAft>
              <a:buClr>
                <a:schemeClr val="accent2"/>
              </a:buClr>
              <a:buSzPct val="100000"/>
              <a:buFont typeface="Wingdings" charset="2"/>
              <a:buChar char="§"/>
            </a:pPr>
            <a:r>
              <a:rPr lang="en-US" sz="2400" dirty="0">
                <a:latin typeface="+mn-lt"/>
              </a:rPr>
              <a:t>Drug and alcohol related intoxication deaths in Maryland, 2016. Maryland </a:t>
            </a:r>
            <a:r>
              <a:rPr lang="en-US" sz="2400" dirty="0" smtClean="0">
                <a:latin typeface="+mn-lt"/>
              </a:rPr>
              <a:t>Department </a:t>
            </a:r>
            <a:r>
              <a:rPr lang="en-US" sz="2400" dirty="0">
                <a:latin typeface="+mn-lt"/>
              </a:rPr>
              <a:t>of </a:t>
            </a:r>
            <a:r>
              <a:rPr lang="en-US" sz="2400" dirty="0" smtClean="0">
                <a:latin typeface="+mn-lt"/>
              </a:rPr>
              <a:t>Health</a:t>
            </a:r>
            <a:r>
              <a:rPr lang="en-US" sz="2400" dirty="0">
                <a:latin typeface="+mn-lt"/>
              </a:rPr>
              <a:t>, </a:t>
            </a:r>
            <a:r>
              <a:rPr lang="en-US" sz="2400" dirty="0" smtClean="0">
                <a:latin typeface="+mn-lt"/>
              </a:rPr>
              <a:t>June </a:t>
            </a:r>
            <a:r>
              <a:rPr lang="en-US" sz="2400" dirty="0">
                <a:latin typeface="+mn-lt"/>
              </a:rPr>
              <a:t>2017.</a:t>
            </a:r>
          </a:p>
          <a:p>
            <a:pPr marL="342900" indent="-342900">
              <a:spcBef>
                <a:spcPts val="1001"/>
              </a:spcBef>
              <a:spcAft>
                <a:spcPts val="0"/>
              </a:spcAft>
              <a:buClr>
                <a:schemeClr val="accent2"/>
              </a:buClr>
              <a:buSzPct val="100000"/>
              <a:buFont typeface="Wingdings" charset="2"/>
              <a:buChar char="§"/>
            </a:pPr>
            <a:r>
              <a:rPr lang="en-US" sz="2400" dirty="0" err="1">
                <a:solidFill>
                  <a:srgbClr val="000000"/>
                </a:solidFill>
                <a:latin typeface="+mn-lt"/>
                <a:ea typeface="Arial"/>
                <a:cs typeface="Arial"/>
                <a:sym typeface="Arial"/>
              </a:rPr>
              <a:t>Meges</a:t>
            </a:r>
            <a:r>
              <a:rPr lang="en-US" sz="2400" dirty="0">
                <a:solidFill>
                  <a:srgbClr val="000000"/>
                </a:solidFill>
                <a:latin typeface="+mn-lt"/>
                <a:ea typeface="Arial"/>
                <a:cs typeface="Arial"/>
                <a:sym typeface="Arial"/>
              </a:rPr>
              <a:t>, et al. Adapting your practice: </a:t>
            </a:r>
            <a:r>
              <a:rPr lang="en-US" sz="2400" dirty="0" smtClean="0">
                <a:solidFill>
                  <a:srgbClr val="000000"/>
                </a:solidFill>
                <a:latin typeface="+mn-lt"/>
                <a:ea typeface="Arial"/>
                <a:cs typeface="Arial"/>
                <a:sym typeface="Arial"/>
              </a:rPr>
              <a:t>Recommendations </a:t>
            </a:r>
            <a:r>
              <a:rPr lang="en-US" sz="2400" dirty="0">
                <a:solidFill>
                  <a:srgbClr val="000000"/>
                </a:solidFill>
                <a:latin typeface="+mn-lt"/>
                <a:ea typeface="Arial"/>
                <a:cs typeface="Arial"/>
                <a:sym typeface="Arial"/>
              </a:rPr>
              <a:t>for </a:t>
            </a:r>
            <a:r>
              <a:rPr lang="en-US" sz="2400" dirty="0" smtClean="0">
                <a:solidFill>
                  <a:srgbClr val="000000"/>
                </a:solidFill>
                <a:latin typeface="+mn-lt"/>
                <a:ea typeface="Arial"/>
                <a:cs typeface="Arial"/>
                <a:sym typeface="Arial"/>
              </a:rPr>
              <a:t>the </a:t>
            </a:r>
            <a:r>
              <a:rPr lang="en-US" sz="2400" dirty="0">
                <a:solidFill>
                  <a:srgbClr val="000000"/>
                </a:solidFill>
                <a:latin typeface="+mn-lt"/>
                <a:ea typeface="Arial"/>
                <a:cs typeface="Arial"/>
                <a:sym typeface="Arial"/>
              </a:rPr>
              <a:t>care of homeless patients with opioid use </a:t>
            </a:r>
            <a:r>
              <a:rPr lang="en-US" sz="2400" dirty="0" smtClean="0">
                <a:solidFill>
                  <a:srgbClr val="000000"/>
                </a:solidFill>
                <a:latin typeface="+mn-lt"/>
                <a:ea typeface="Arial"/>
                <a:cs typeface="Arial"/>
                <a:sym typeface="Arial"/>
              </a:rPr>
              <a:t>disorders</a:t>
            </a:r>
            <a:r>
              <a:rPr lang="en-US" sz="2400" dirty="0">
                <a:solidFill>
                  <a:srgbClr val="000000"/>
                </a:solidFill>
                <a:latin typeface="+mn-lt"/>
                <a:ea typeface="Arial"/>
                <a:cs typeface="Arial"/>
                <a:sym typeface="Arial"/>
              </a:rPr>
              <a:t>. </a:t>
            </a:r>
            <a:r>
              <a:rPr lang="en-US" sz="2400" dirty="0" smtClean="0">
                <a:solidFill>
                  <a:srgbClr val="000000"/>
                </a:solidFill>
                <a:latin typeface="+mn-lt"/>
                <a:ea typeface="Arial"/>
                <a:cs typeface="Arial"/>
                <a:sym typeface="Arial"/>
              </a:rPr>
              <a:t>March </a:t>
            </a:r>
            <a:r>
              <a:rPr lang="en-US" sz="2400" dirty="0">
                <a:solidFill>
                  <a:srgbClr val="000000"/>
                </a:solidFill>
                <a:latin typeface="+mn-lt"/>
                <a:ea typeface="Arial"/>
                <a:cs typeface="Arial"/>
                <a:sym typeface="Arial"/>
              </a:rPr>
              <a:t>2014.  </a:t>
            </a:r>
            <a:r>
              <a:rPr lang="en-US" sz="2400" u="sng" dirty="0" smtClean="0">
                <a:solidFill>
                  <a:schemeClr val="hlink"/>
                </a:solidFill>
                <a:latin typeface="+mn-lt"/>
                <a:ea typeface="Arial"/>
                <a:cs typeface="Arial"/>
                <a:sym typeface="Arial"/>
                <a:hlinkClick r:id="rId2"/>
              </a:rPr>
              <a:t>www.nhchc.org</a:t>
            </a:r>
            <a:endParaRPr lang="en-US" sz="2400" u="sng" dirty="0" smtClean="0">
              <a:solidFill>
                <a:schemeClr val="hlink"/>
              </a:solidFill>
              <a:latin typeface="+mn-lt"/>
              <a:ea typeface="Arial"/>
              <a:cs typeface="Arial"/>
              <a:sym typeface="Arial"/>
            </a:endParaRPr>
          </a:p>
          <a:p>
            <a:pPr marL="342900" indent="-342900">
              <a:spcBef>
                <a:spcPts val="1001"/>
              </a:spcBef>
              <a:spcAft>
                <a:spcPts val="0"/>
              </a:spcAft>
              <a:buClr>
                <a:schemeClr val="accent2"/>
              </a:buClr>
              <a:buSzPct val="100000"/>
              <a:buFont typeface="Wingdings" charset="2"/>
              <a:buChar char="§"/>
            </a:pPr>
            <a:r>
              <a:rPr lang="en-US" sz="2400" dirty="0" smtClean="0">
                <a:latin typeface="+mn-lt"/>
              </a:rPr>
              <a:t>NHCHC </a:t>
            </a:r>
            <a:r>
              <a:rPr lang="en-US" sz="2400" dirty="0">
                <a:latin typeface="+mn-lt"/>
              </a:rPr>
              <a:t>policy brief on </a:t>
            </a:r>
            <a:r>
              <a:rPr lang="en-US" sz="2400" dirty="0" smtClean="0">
                <a:latin typeface="+mn-lt"/>
              </a:rPr>
              <a:t>Medication Assisted Treatment, May </a:t>
            </a:r>
            <a:r>
              <a:rPr lang="en-US" sz="2400" dirty="0">
                <a:latin typeface="+mn-lt"/>
              </a:rPr>
              <a:t>2016. </a:t>
            </a:r>
          </a:p>
          <a:p>
            <a:pPr marL="342900" indent="-342900">
              <a:spcBef>
                <a:spcPts val="1001"/>
              </a:spcBef>
              <a:spcAft>
                <a:spcPts val="0"/>
              </a:spcAft>
              <a:buClr>
                <a:schemeClr val="accent2"/>
              </a:buClr>
              <a:buSzPct val="100000"/>
              <a:buFont typeface="Wingdings" charset="2"/>
              <a:buChar char="§"/>
            </a:pPr>
            <a:r>
              <a:rPr lang="en-US" sz="2400" u="sng" dirty="0">
                <a:solidFill>
                  <a:schemeClr val="hlink"/>
                </a:solidFill>
                <a:latin typeface="+mn-lt"/>
                <a:ea typeface="Arial"/>
                <a:cs typeface="Arial"/>
                <a:sym typeface="Arial"/>
                <a:hlinkClick r:id="rId3"/>
              </a:rPr>
              <a:t>www.drugabuse.gov</a:t>
            </a:r>
          </a:p>
        </p:txBody>
      </p:sp>
    </p:spTree>
    <p:extLst>
      <p:ext uri="{BB962C8B-B14F-4D97-AF65-F5344CB8AC3E}">
        <p14:creationId xmlns:p14="http://schemas.microsoft.com/office/powerpoint/2010/main" val="19972326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138" y="1562476"/>
            <a:ext cx="9783210" cy="2778876"/>
          </a:xfrm>
        </p:spPr>
        <p:txBody>
          <a:bodyPr>
            <a:normAutofit/>
          </a:bodyPr>
          <a:lstStyle/>
          <a:p>
            <a:pPr fontAlgn="auto">
              <a:spcAft>
                <a:spcPts val="0"/>
              </a:spcAft>
              <a:defRPr/>
            </a:pPr>
            <a:r>
              <a:rPr lang="en-US" sz="5400" dirty="0" smtClean="0">
                <a:solidFill>
                  <a:schemeClr val="accent2"/>
                </a:solidFill>
              </a:rPr>
              <a:t>Opioids and Housing in </a:t>
            </a:r>
            <a:br>
              <a:rPr lang="en-US" sz="5400" dirty="0" smtClean="0">
                <a:solidFill>
                  <a:schemeClr val="accent2"/>
                </a:solidFill>
              </a:rPr>
            </a:br>
            <a:r>
              <a:rPr lang="en-US" sz="5400" dirty="0" smtClean="0">
                <a:solidFill>
                  <a:schemeClr val="accent2"/>
                </a:solidFill>
              </a:rPr>
              <a:t>Eastern Kentucky</a:t>
            </a:r>
            <a:endParaRPr lang="en-US" sz="5400" i="1" dirty="0">
              <a:solidFill>
                <a:schemeClr val="accent2"/>
              </a:solidFill>
              <a:ea typeface="+mj-ea"/>
              <a:cs typeface="+mj-cs"/>
            </a:endParaRPr>
          </a:p>
        </p:txBody>
      </p:sp>
      <p:sp>
        <p:nvSpPr>
          <p:cNvPr id="3" name="Subtitle 2"/>
          <p:cNvSpPr>
            <a:spLocks noGrp="1"/>
          </p:cNvSpPr>
          <p:nvPr>
            <p:ph type="subTitle" idx="1"/>
          </p:nvPr>
        </p:nvSpPr>
        <p:spPr>
          <a:xfrm>
            <a:off x="1100138" y="4456113"/>
            <a:ext cx="10036175" cy="1738312"/>
          </a:xfrm>
        </p:spPr>
        <p:txBody>
          <a:bodyPr rtlCol="0">
            <a:normAutofit/>
          </a:bodyPr>
          <a:lstStyle/>
          <a:p>
            <a:r>
              <a:rPr lang="en-US" sz="1800" dirty="0">
                <a:solidFill>
                  <a:schemeClr val="accent2"/>
                </a:solidFill>
              </a:rPr>
              <a:t>Jacqueline S. </a:t>
            </a:r>
            <a:r>
              <a:rPr lang="en-US" sz="1800" dirty="0" smtClean="0">
                <a:solidFill>
                  <a:schemeClr val="accent2"/>
                </a:solidFill>
              </a:rPr>
              <a:t>Long</a:t>
            </a:r>
          </a:p>
          <a:p>
            <a:r>
              <a:rPr lang="en-US" sz="1800" dirty="0">
                <a:solidFill>
                  <a:schemeClr val="accent2"/>
                </a:solidFill>
              </a:rPr>
              <a:t>Director of Housing and Grants</a:t>
            </a:r>
          </a:p>
          <a:p>
            <a:r>
              <a:rPr lang="en-US" sz="1800" dirty="0" smtClean="0">
                <a:solidFill>
                  <a:schemeClr val="accent2"/>
                </a:solidFill>
              </a:rPr>
              <a:t>Mountain </a:t>
            </a:r>
            <a:r>
              <a:rPr lang="en-US" sz="1800" dirty="0">
                <a:solidFill>
                  <a:schemeClr val="accent2"/>
                </a:solidFill>
              </a:rPr>
              <a:t>Comprehensive Care Center</a:t>
            </a:r>
          </a:p>
          <a:p>
            <a:pPr eaLnBrk="1" fontAlgn="auto" hangingPunct="1">
              <a:lnSpc>
                <a:spcPct val="80000"/>
              </a:lnSpc>
              <a:defRPr/>
            </a:pPr>
            <a:endParaRPr lang="en-US" dirty="0">
              <a:solidFill>
                <a:schemeClr val="accent2"/>
              </a:solidFill>
              <a:ea typeface="ヒラギノ角ゴ Pro W3" pitchFamily="-84" charset="-128"/>
              <a:cs typeface="+mn-cs"/>
            </a:endParaRPr>
          </a:p>
          <a:p>
            <a:pPr eaLnBrk="1" fontAlgn="auto" hangingPunct="1">
              <a:defRPr/>
            </a:pPr>
            <a:endParaRPr lang="en-US" dirty="0">
              <a:ea typeface="+mn-ea"/>
              <a:cs typeface="+mn-cs"/>
            </a:endParaRPr>
          </a:p>
        </p:txBody>
      </p:sp>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l="4723" t="12292" r="4723" b="15483"/>
          <a:stretch>
            <a:fillRect/>
          </a:stretch>
        </p:blipFill>
        <p:spPr bwMode="auto">
          <a:xfrm>
            <a:off x="181148" y="228976"/>
            <a:ext cx="44767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7070" y="6446866"/>
            <a:ext cx="1344930" cy="344302"/>
          </a:xfrm>
          <a:prstGeom prst="rect">
            <a:avLst/>
          </a:prstGeom>
        </p:spPr>
      </p:pic>
    </p:spTree>
    <p:extLst>
      <p:ext uri="{BB962C8B-B14F-4D97-AF65-F5344CB8AC3E}">
        <p14:creationId xmlns:p14="http://schemas.microsoft.com/office/powerpoint/2010/main" val="35633784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F3CACC-4B68-4F73-8343-B760120AAF01}"/>
              </a:ext>
            </a:extLst>
          </p:cNvPr>
          <p:cNvSpPr>
            <a:spLocks noGrp="1"/>
          </p:cNvSpPr>
          <p:nvPr>
            <p:ph type="title"/>
          </p:nvPr>
        </p:nvSpPr>
        <p:spPr/>
        <p:txBody>
          <a:bodyPr/>
          <a:lstStyle/>
          <a:p>
            <a:r>
              <a:rPr lang="en-US" dirty="0" smtClean="0">
                <a:solidFill>
                  <a:schemeClr val="accent2"/>
                </a:solidFill>
              </a:rPr>
              <a:t>                      Big Sandy Region</a:t>
            </a:r>
            <a:endParaRPr lang="en-US" dirty="0">
              <a:solidFill>
                <a:schemeClr val="accent2"/>
              </a:solidFill>
            </a:endParaRPr>
          </a:p>
        </p:txBody>
      </p:sp>
      <mc:AlternateContent xmlns:mc="http://schemas.openxmlformats.org/markup-compatibility/2006" xmlns:p14="http://schemas.microsoft.com/office/powerpoint/2010/main">
        <mc:Choice Requires="p14">
          <p:contentPart p14:bwMode="auto" r:id="rId2">
            <p14:nvContentPartPr>
              <p14:cNvPr id="30" name="Ink 29">
                <a:extLst>
                  <a:ext uri="{FF2B5EF4-FFF2-40B4-BE49-F238E27FC236}">
                    <a16:creationId xmlns="" xmlns:a16="http://schemas.microsoft.com/office/drawing/2014/main" id="{8463165E-6F10-411B-A761-243CAA9AD288}"/>
                  </a:ext>
                </a:extLst>
              </p14:cNvPr>
              <p14:cNvContentPartPr/>
              <p14:nvPr/>
            </p14:nvContentPartPr>
            <p14:xfrm>
              <a:off x="1331553" y="6107795"/>
              <a:ext cx="288" cy="288"/>
            </p14:xfrm>
          </p:contentPart>
        </mc:Choice>
        <mc:Fallback xmlns="">
          <p:pic>
            <p:nvPicPr>
              <p:cNvPr id="30" name="Ink 29">
                <a:extLst>
                  <a:ext uri="{FF2B5EF4-FFF2-40B4-BE49-F238E27FC236}">
                    <a16:creationId xmlns:a16="http://schemas.microsoft.com/office/drawing/2014/main" id="{8463165E-6F10-411B-A761-243CAA9AD288}"/>
                  </a:ext>
                </a:extLst>
              </p:cNvPr>
              <p:cNvPicPr/>
              <p:nvPr/>
            </p:nvPicPr>
            <p:blipFill>
              <a:blip r:embed="rId31"/>
              <a:stretch>
                <a:fillRect/>
              </a:stretch>
            </p:blipFill>
            <p:spPr>
              <a:xfrm>
                <a:off x="1325793" y="6102035"/>
                <a:ext cx="11520" cy="115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1" name="Ink 30">
                <a:extLst>
                  <a:ext uri="{FF2B5EF4-FFF2-40B4-BE49-F238E27FC236}">
                    <a16:creationId xmlns="" xmlns:a16="http://schemas.microsoft.com/office/drawing/2014/main" id="{8F1DF199-AE28-4195-AF27-87BD152EEC99}"/>
                  </a:ext>
                </a:extLst>
              </p14:cNvPr>
              <p14:cNvContentPartPr/>
              <p14:nvPr/>
            </p14:nvContentPartPr>
            <p14:xfrm>
              <a:off x="2814177" y="6187571"/>
              <a:ext cx="288" cy="288"/>
            </p14:xfrm>
          </p:contentPart>
        </mc:Choice>
        <mc:Fallback xmlns="">
          <p:pic>
            <p:nvPicPr>
              <p:cNvPr id="31" name="Ink 30">
                <a:extLst>
                  <a:ext uri="{FF2B5EF4-FFF2-40B4-BE49-F238E27FC236}">
                    <a16:creationId xmlns:a16="http://schemas.microsoft.com/office/drawing/2014/main" id="{8F1DF199-AE28-4195-AF27-87BD152EEC99}"/>
                  </a:ext>
                </a:extLst>
              </p:cNvPr>
              <p:cNvPicPr/>
              <p:nvPr/>
            </p:nvPicPr>
            <p:blipFill>
              <a:blip r:embed="rId31"/>
              <a:stretch>
                <a:fillRect/>
              </a:stretch>
            </p:blipFill>
            <p:spPr>
              <a:xfrm>
                <a:off x="2808417" y="6182099"/>
                <a:ext cx="11520" cy="11520"/>
              </a:xfrm>
              <a:prstGeom prst="rect">
                <a:avLst/>
              </a:prstGeom>
            </p:spPr>
          </p:pic>
        </mc:Fallback>
      </mc:AlternateContent>
      <p:sp>
        <p:nvSpPr>
          <p:cNvPr id="1024" name="TextBox 1023">
            <a:extLst>
              <a:ext uri="{FF2B5EF4-FFF2-40B4-BE49-F238E27FC236}">
                <a16:creationId xmlns="" xmlns:a16="http://schemas.microsoft.com/office/drawing/2014/main" id="{0D31F540-212B-4D88-B7BE-CBA135B24309}"/>
              </a:ext>
            </a:extLst>
          </p:cNvPr>
          <p:cNvSpPr txBox="1"/>
          <p:nvPr/>
        </p:nvSpPr>
        <p:spPr>
          <a:xfrm>
            <a:off x="1518082" y="5832629"/>
            <a:ext cx="8957568" cy="369332"/>
          </a:xfrm>
          <a:prstGeom prst="rect">
            <a:avLst/>
          </a:prstGeom>
          <a:noFill/>
        </p:spPr>
        <p:txBody>
          <a:bodyPr wrap="square" rtlCol="0">
            <a:spAutoFit/>
          </a:bodyPr>
          <a:lstStyle/>
          <a:p>
            <a:r>
              <a:rPr lang="en-US" dirty="0"/>
              <a:t>Yellow – Big Sandy Region		Red Dots – MCCC expansion counties</a:t>
            </a:r>
          </a:p>
        </p:txBody>
      </p:sp>
      <p:sp>
        <p:nvSpPr>
          <p:cNvPr id="1027" name="TextBox 1026">
            <a:extLst>
              <a:ext uri="{FF2B5EF4-FFF2-40B4-BE49-F238E27FC236}">
                <a16:creationId xmlns="" xmlns:a16="http://schemas.microsoft.com/office/drawing/2014/main" id="{C3864450-BBF1-482C-A37B-246236542FA2}"/>
              </a:ext>
            </a:extLst>
          </p:cNvPr>
          <p:cNvSpPr txBox="1"/>
          <p:nvPr/>
        </p:nvSpPr>
        <p:spPr>
          <a:xfrm>
            <a:off x="506189" y="1612479"/>
            <a:ext cx="4953740" cy="369332"/>
          </a:xfrm>
          <a:prstGeom prst="rect">
            <a:avLst/>
          </a:prstGeom>
          <a:noFill/>
        </p:spPr>
        <p:txBody>
          <a:bodyPr wrap="square" rtlCol="0">
            <a:spAutoFit/>
          </a:bodyPr>
          <a:lstStyle/>
          <a:p>
            <a:endParaRPr lang="en-US" dirty="0"/>
          </a:p>
        </p:txBody>
      </p:sp>
      <p:grpSp>
        <p:nvGrpSpPr>
          <p:cNvPr id="23" name="Group 22"/>
          <p:cNvGrpSpPr/>
          <p:nvPr/>
        </p:nvGrpSpPr>
        <p:grpSpPr>
          <a:xfrm>
            <a:off x="2438400" y="1809987"/>
            <a:ext cx="8716963" cy="4008540"/>
            <a:chOff x="1419225" y="1343025"/>
            <a:chExt cx="9353550" cy="4171950"/>
          </a:xfrm>
        </p:grpSpPr>
        <p:pic>
          <p:nvPicPr>
            <p:cNvPr id="24" name="Picture 2" descr="Image result for ky county map">
              <a:extLst>
                <a:ext uri="{FF2B5EF4-FFF2-40B4-BE49-F238E27FC236}">
                  <a16:creationId xmlns="" xmlns:a16="http://schemas.microsoft.com/office/drawing/2014/main" id="{1248620B-B4E6-4B2F-B3E0-BFEB7D5E9E31}"/>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419225" y="1343025"/>
              <a:ext cx="9353550" cy="41719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4">
              <p14:nvContentPartPr>
                <p14:cNvPr id="32" name="Ink 31">
                  <a:extLst>
                    <a:ext uri="{FF2B5EF4-FFF2-40B4-BE49-F238E27FC236}">
                      <a16:creationId xmlns="" xmlns:a16="http://schemas.microsoft.com/office/drawing/2014/main" id="{56E8B3DE-B248-4E41-9A91-4F963449A864}"/>
                    </a:ext>
                  </a:extLst>
                </p14:cNvPr>
                <p14:cNvContentPartPr/>
                <p14:nvPr/>
              </p14:nvContentPartPr>
              <p14:xfrm>
                <a:off x="9199908" y="3226755"/>
                <a:ext cx="1497888" cy="1119168"/>
              </p14:xfrm>
            </p:contentPart>
          </mc:Choice>
          <mc:Fallback xmlns="">
            <p:pic>
              <p:nvPicPr>
                <p:cNvPr id="32" name="Ink 31">
                  <a:extLst>
                    <a:ext uri="{FF2B5EF4-FFF2-40B4-BE49-F238E27FC236}">
                      <a16:creationId xmlns="" xmlns:a16="http://schemas.microsoft.com/office/drawing/2014/main" xmlns:p14="http://schemas.microsoft.com/office/powerpoint/2010/main" id="{56E8B3DE-B248-4E41-9A91-4F963449A864}"/>
                    </a:ext>
                  </a:extLst>
                </p:cNvPr>
                <p:cNvPicPr/>
                <p:nvPr/>
              </p:nvPicPr>
              <p:blipFill>
                <a:blip r:embed="rId35"/>
                <a:stretch>
                  <a:fillRect/>
                </a:stretch>
              </p:blipFill>
              <p:spPr>
                <a:xfrm>
                  <a:off x="9153558" y="3136832"/>
                  <a:ext cx="1590589" cy="1299014"/>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3" name="Ink 32">
                  <a:extLst>
                    <a:ext uri="{FF2B5EF4-FFF2-40B4-BE49-F238E27FC236}">
                      <a16:creationId xmlns="" xmlns:a16="http://schemas.microsoft.com/office/drawing/2014/main" id="{A95DDB86-B5BD-4884-BDF1-0D9CC022CC74}"/>
                    </a:ext>
                  </a:extLst>
                </p14:cNvPr>
                <p14:cNvContentPartPr/>
                <p14:nvPr/>
              </p14:nvContentPartPr>
              <p14:xfrm>
                <a:off x="9108417" y="4242131"/>
                <a:ext cx="151200" cy="91440"/>
              </p14:xfrm>
            </p:contentPart>
          </mc:Choice>
          <mc:Fallback xmlns="">
            <p:pic>
              <p:nvPicPr>
                <p:cNvPr id="33" name="Ink 32">
                  <a:extLst>
                    <a:ext uri="{FF2B5EF4-FFF2-40B4-BE49-F238E27FC236}">
                      <a16:creationId xmlns="" xmlns:a16="http://schemas.microsoft.com/office/drawing/2014/main" xmlns:p14="http://schemas.microsoft.com/office/powerpoint/2010/main" id="{A95DDB86-B5BD-4884-BDF1-0D9CC022CC74}"/>
                    </a:ext>
                  </a:extLst>
                </p:cNvPr>
                <p:cNvPicPr/>
                <p:nvPr/>
              </p:nvPicPr>
              <p:blipFill>
                <a:blip r:embed="rId37"/>
                <a:stretch>
                  <a:fillRect/>
                </a:stretch>
              </p:blipFill>
              <p:spPr>
                <a:xfrm>
                  <a:off x="9100683" y="4234636"/>
                  <a:ext cx="166668" cy="10643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4" name="Ink 33">
                  <a:extLst>
                    <a:ext uri="{FF2B5EF4-FFF2-40B4-BE49-F238E27FC236}">
                      <a16:creationId xmlns="" xmlns:a16="http://schemas.microsoft.com/office/drawing/2014/main" id="{B32B8336-D7CC-4151-ABA6-ADF31824A93B}"/>
                    </a:ext>
                  </a:extLst>
                </p14:cNvPr>
                <p14:cNvContentPartPr/>
                <p14:nvPr/>
              </p14:nvContentPartPr>
              <p14:xfrm>
                <a:off x="9710625" y="3018131"/>
                <a:ext cx="82368" cy="99072"/>
              </p14:xfrm>
            </p:contentPart>
          </mc:Choice>
          <mc:Fallback xmlns="">
            <p:pic>
              <p:nvPicPr>
                <p:cNvPr id="34" name="Ink 33">
                  <a:extLst>
                    <a:ext uri="{FF2B5EF4-FFF2-40B4-BE49-F238E27FC236}">
                      <a16:creationId xmlns="" xmlns:a16="http://schemas.microsoft.com/office/drawing/2014/main" xmlns:p14="http://schemas.microsoft.com/office/powerpoint/2010/main" id="{B32B8336-D7CC-4151-ABA6-ADF31824A93B}"/>
                    </a:ext>
                  </a:extLst>
                </p:cNvPr>
                <p:cNvPicPr/>
                <p:nvPr/>
              </p:nvPicPr>
              <p:blipFill>
                <a:blip r:embed="rId39"/>
                <a:stretch>
                  <a:fillRect/>
                </a:stretch>
              </p:blipFill>
              <p:spPr>
                <a:xfrm>
                  <a:off x="9702891" y="3010626"/>
                  <a:ext cx="97836" cy="11408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5" name="Ink 34">
                  <a:extLst>
                    <a:ext uri="{FF2B5EF4-FFF2-40B4-BE49-F238E27FC236}">
                      <a16:creationId xmlns="" xmlns:a16="http://schemas.microsoft.com/office/drawing/2014/main" id="{2FF355FE-82F1-4738-89AD-44181ABFCB4D}"/>
                    </a:ext>
                  </a:extLst>
                </p14:cNvPr>
                <p14:cNvContentPartPr/>
                <p14:nvPr/>
              </p14:nvContentPartPr>
              <p14:xfrm>
                <a:off x="9853473" y="2537747"/>
                <a:ext cx="81504" cy="63936"/>
              </p14:xfrm>
            </p:contentPart>
          </mc:Choice>
          <mc:Fallback xmlns="">
            <p:pic>
              <p:nvPicPr>
                <p:cNvPr id="35" name="Ink 34">
                  <a:extLst>
                    <a:ext uri="{FF2B5EF4-FFF2-40B4-BE49-F238E27FC236}">
                      <a16:creationId xmlns="" xmlns:a16="http://schemas.microsoft.com/office/drawing/2014/main" xmlns:p14="http://schemas.microsoft.com/office/powerpoint/2010/main" id="{2FF355FE-82F1-4738-89AD-44181ABFCB4D}"/>
                    </a:ext>
                  </a:extLst>
                </p:cNvPr>
                <p:cNvPicPr/>
                <p:nvPr/>
              </p:nvPicPr>
              <p:blipFill>
                <a:blip r:embed="rId41"/>
                <a:stretch>
                  <a:fillRect/>
                </a:stretch>
              </p:blipFill>
              <p:spPr>
                <a:xfrm>
                  <a:off x="9845748" y="2530269"/>
                  <a:ext cx="96955" cy="78892"/>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6" name="Ink 35">
                  <a:extLst>
                    <a:ext uri="{FF2B5EF4-FFF2-40B4-BE49-F238E27FC236}">
                      <a16:creationId xmlns="" xmlns:a16="http://schemas.microsoft.com/office/drawing/2014/main" id="{BC5C5AFF-7AE5-483A-94E7-BDD9BC48A6D4}"/>
                    </a:ext>
                  </a:extLst>
                </p14:cNvPr>
                <p14:cNvContentPartPr/>
                <p14:nvPr/>
              </p14:nvContentPartPr>
              <p14:xfrm>
                <a:off x="9550785" y="2263571"/>
                <a:ext cx="125568" cy="116640"/>
              </p14:xfrm>
            </p:contentPart>
          </mc:Choice>
          <mc:Fallback xmlns="">
            <p:pic>
              <p:nvPicPr>
                <p:cNvPr id="36" name="Ink 35">
                  <a:extLst>
                    <a:ext uri="{FF2B5EF4-FFF2-40B4-BE49-F238E27FC236}">
                      <a16:creationId xmlns="" xmlns:a16="http://schemas.microsoft.com/office/drawing/2014/main" xmlns:p14="http://schemas.microsoft.com/office/powerpoint/2010/main" id="{BC5C5AFF-7AE5-483A-94E7-BDD9BC48A6D4}"/>
                    </a:ext>
                  </a:extLst>
                </p:cNvPr>
                <p:cNvPicPr/>
                <p:nvPr/>
              </p:nvPicPr>
              <p:blipFill>
                <a:blip r:embed="rId43"/>
                <a:stretch>
                  <a:fillRect/>
                </a:stretch>
              </p:blipFill>
              <p:spPr>
                <a:xfrm>
                  <a:off x="9543058" y="2256070"/>
                  <a:ext cx="141023" cy="131642"/>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7" name="Ink 36">
                  <a:extLst>
                    <a:ext uri="{FF2B5EF4-FFF2-40B4-BE49-F238E27FC236}">
                      <a16:creationId xmlns="" xmlns:a16="http://schemas.microsoft.com/office/drawing/2014/main" id="{AB50CAD9-B662-4104-A427-2A418B6F7CB3}"/>
                    </a:ext>
                  </a:extLst>
                </p14:cNvPr>
                <p14:cNvContentPartPr/>
                <p14:nvPr/>
              </p14:nvContentPartPr>
              <p14:xfrm>
                <a:off x="7945473" y="3142547"/>
                <a:ext cx="203904" cy="90144"/>
              </p14:xfrm>
            </p:contentPart>
          </mc:Choice>
          <mc:Fallback xmlns="">
            <p:pic>
              <p:nvPicPr>
                <p:cNvPr id="37" name="Ink 36">
                  <a:extLst>
                    <a:ext uri="{FF2B5EF4-FFF2-40B4-BE49-F238E27FC236}">
                      <a16:creationId xmlns="" xmlns:a16="http://schemas.microsoft.com/office/drawing/2014/main" xmlns:p14="http://schemas.microsoft.com/office/powerpoint/2010/main" id="{AB50CAD9-B662-4104-A427-2A418B6F7CB3}"/>
                    </a:ext>
                  </a:extLst>
                </p:cNvPr>
                <p:cNvPicPr/>
                <p:nvPr/>
              </p:nvPicPr>
              <p:blipFill>
                <a:blip r:embed="rId45"/>
                <a:stretch>
                  <a:fillRect/>
                </a:stretch>
              </p:blipFill>
              <p:spPr>
                <a:xfrm>
                  <a:off x="7937749" y="3135035"/>
                  <a:ext cx="219351" cy="105168"/>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8" name="Ink 37">
                  <a:extLst>
                    <a:ext uri="{FF2B5EF4-FFF2-40B4-BE49-F238E27FC236}">
                      <a16:creationId xmlns="" xmlns:a16="http://schemas.microsoft.com/office/drawing/2014/main" id="{D5F9A62A-6E50-432E-BF37-DF6525D58680}"/>
                    </a:ext>
                  </a:extLst>
                </p14:cNvPr>
                <p14:cNvContentPartPr/>
                <p14:nvPr/>
              </p14:nvContentPartPr>
              <p14:xfrm>
                <a:off x="8300577" y="3035411"/>
                <a:ext cx="90144" cy="63936"/>
              </p14:xfrm>
            </p:contentPart>
          </mc:Choice>
          <mc:Fallback xmlns="">
            <p:pic>
              <p:nvPicPr>
                <p:cNvPr id="38" name="Ink 37">
                  <a:extLst>
                    <a:ext uri="{FF2B5EF4-FFF2-40B4-BE49-F238E27FC236}">
                      <a16:creationId xmlns="" xmlns:a16="http://schemas.microsoft.com/office/drawing/2014/main" xmlns:p14="http://schemas.microsoft.com/office/powerpoint/2010/main" id="{D5F9A62A-6E50-432E-BF37-DF6525D58680}"/>
                    </a:ext>
                  </a:extLst>
                </p:cNvPr>
                <p:cNvPicPr/>
                <p:nvPr/>
              </p:nvPicPr>
              <p:blipFill>
                <a:blip r:embed="rId47"/>
                <a:stretch>
                  <a:fillRect/>
                </a:stretch>
              </p:blipFill>
              <p:spPr>
                <a:xfrm>
                  <a:off x="8292872" y="3027889"/>
                  <a:ext cx="105553" cy="789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9" name="Ink 38">
                  <a:extLst>
                    <a:ext uri="{FF2B5EF4-FFF2-40B4-BE49-F238E27FC236}">
                      <a16:creationId xmlns="" xmlns:a16="http://schemas.microsoft.com/office/drawing/2014/main" id="{9253099B-93ED-4C9E-B994-47E18B3B4560}"/>
                    </a:ext>
                  </a:extLst>
                </p14:cNvPr>
                <p14:cNvContentPartPr/>
                <p14:nvPr/>
              </p14:nvContentPartPr>
              <p14:xfrm>
                <a:off x="7580865" y="3053843"/>
                <a:ext cx="153792" cy="126432"/>
              </p14:xfrm>
            </p:contentPart>
          </mc:Choice>
          <mc:Fallback xmlns="">
            <p:pic>
              <p:nvPicPr>
                <p:cNvPr id="39" name="Ink 38">
                  <a:extLst>
                    <a:ext uri="{FF2B5EF4-FFF2-40B4-BE49-F238E27FC236}">
                      <a16:creationId xmlns="" xmlns:a16="http://schemas.microsoft.com/office/drawing/2014/main" xmlns:p14="http://schemas.microsoft.com/office/powerpoint/2010/main" id="{9253099B-93ED-4C9E-B994-47E18B3B4560}"/>
                    </a:ext>
                  </a:extLst>
                </p:cNvPr>
                <p:cNvPicPr/>
                <p:nvPr/>
              </p:nvPicPr>
              <p:blipFill>
                <a:blip r:embed="rId49"/>
                <a:stretch>
                  <a:fillRect/>
                </a:stretch>
              </p:blipFill>
              <p:spPr>
                <a:xfrm>
                  <a:off x="7573137" y="3046340"/>
                  <a:ext cx="169248" cy="141439"/>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0" name="Ink 39">
                  <a:extLst>
                    <a:ext uri="{FF2B5EF4-FFF2-40B4-BE49-F238E27FC236}">
                      <a16:creationId xmlns="" xmlns:a16="http://schemas.microsoft.com/office/drawing/2014/main" id="{83471D50-725C-408E-A72D-865450CF4F28}"/>
                    </a:ext>
                  </a:extLst>
                </p14:cNvPr>
                <p14:cNvContentPartPr/>
                <p14:nvPr/>
              </p14:nvContentPartPr>
              <p14:xfrm>
                <a:off x="4259649" y="3536243"/>
                <a:ext cx="161280" cy="141120"/>
              </p14:xfrm>
            </p:contentPart>
          </mc:Choice>
          <mc:Fallback xmlns="">
            <p:pic>
              <p:nvPicPr>
                <p:cNvPr id="40" name="Ink 39">
                  <a:extLst>
                    <a:ext uri="{FF2B5EF4-FFF2-40B4-BE49-F238E27FC236}">
                      <a16:creationId xmlns="" xmlns:a16="http://schemas.microsoft.com/office/drawing/2014/main" xmlns:p14="http://schemas.microsoft.com/office/powerpoint/2010/main" id="{83471D50-725C-408E-A72D-865450CF4F28}"/>
                    </a:ext>
                  </a:extLst>
                </p:cNvPr>
                <p:cNvPicPr/>
                <p:nvPr/>
              </p:nvPicPr>
              <p:blipFill>
                <a:blip r:embed="rId51"/>
                <a:stretch>
                  <a:fillRect/>
                </a:stretch>
              </p:blipFill>
              <p:spPr>
                <a:xfrm>
                  <a:off x="4251932" y="3528757"/>
                  <a:ext cx="176713" cy="156093"/>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1" name="Ink 40">
                  <a:extLst>
                    <a:ext uri="{FF2B5EF4-FFF2-40B4-BE49-F238E27FC236}">
                      <a16:creationId xmlns="" xmlns:a16="http://schemas.microsoft.com/office/drawing/2014/main" id="{89B8C7D2-819A-4151-BC04-369A9B371792}"/>
                    </a:ext>
                  </a:extLst>
                </p14:cNvPr>
                <p14:cNvContentPartPr/>
                <p14:nvPr/>
              </p14:nvContentPartPr>
              <p14:xfrm>
                <a:off x="3692289" y="4180787"/>
                <a:ext cx="179424" cy="160128"/>
              </p14:xfrm>
            </p:contentPart>
          </mc:Choice>
          <mc:Fallback xmlns="">
            <p:pic>
              <p:nvPicPr>
                <p:cNvPr id="41" name="Ink 40">
                  <a:extLst>
                    <a:ext uri="{FF2B5EF4-FFF2-40B4-BE49-F238E27FC236}">
                      <a16:creationId xmlns="" xmlns:a16="http://schemas.microsoft.com/office/drawing/2014/main" xmlns:p14="http://schemas.microsoft.com/office/powerpoint/2010/main" id="{89B8C7D2-819A-4151-BC04-369A9B371792}"/>
                    </a:ext>
                  </a:extLst>
                </p:cNvPr>
                <p:cNvPicPr/>
                <p:nvPr/>
              </p:nvPicPr>
              <p:blipFill>
                <a:blip r:embed="rId53"/>
                <a:stretch>
                  <a:fillRect/>
                </a:stretch>
              </p:blipFill>
              <p:spPr>
                <a:xfrm>
                  <a:off x="3684555" y="4173287"/>
                  <a:ext cx="194892" cy="175128"/>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2" name="Ink 41">
                  <a:extLst>
                    <a:ext uri="{FF2B5EF4-FFF2-40B4-BE49-F238E27FC236}">
                      <a16:creationId xmlns="" xmlns:a16="http://schemas.microsoft.com/office/drawing/2014/main" id="{01705128-011A-4E1E-8925-55CF8E5B55A2}"/>
                    </a:ext>
                  </a:extLst>
                </p14:cNvPr>
                <p14:cNvContentPartPr/>
                <p14:nvPr/>
              </p14:nvContentPartPr>
              <p14:xfrm>
                <a:off x="2288001" y="4589747"/>
                <a:ext cx="145440" cy="150912"/>
              </p14:xfrm>
            </p:contentPart>
          </mc:Choice>
          <mc:Fallback xmlns="">
            <p:pic>
              <p:nvPicPr>
                <p:cNvPr id="42" name="Ink 41">
                  <a:extLst>
                    <a:ext uri="{FF2B5EF4-FFF2-40B4-BE49-F238E27FC236}">
                      <a16:creationId xmlns="" xmlns:a16="http://schemas.microsoft.com/office/drawing/2014/main" xmlns:p14="http://schemas.microsoft.com/office/powerpoint/2010/main" id="{01705128-011A-4E1E-8925-55CF8E5B55A2}"/>
                    </a:ext>
                  </a:extLst>
                </p:cNvPr>
                <p:cNvPicPr/>
                <p:nvPr/>
              </p:nvPicPr>
              <p:blipFill>
                <a:blip r:embed="rId55"/>
                <a:stretch>
                  <a:fillRect/>
                </a:stretch>
              </p:blipFill>
              <p:spPr>
                <a:xfrm>
                  <a:off x="2280285" y="4582258"/>
                  <a:ext cx="160871" cy="165891"/>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3" name="Ink 42">
                  <a:extLst>
                    <a:ext uri="{FF2B5EF4-FFF2-40B4-BE49-F238E27FC236}">
                      <a16:creationId xmlns="" xmlns:a16="http://schemas.microsoft.com/office/drawing/2014/main" id="{8B067AE7-8E27-48CC-A86A-47CF2847746D}"/>
                    </a:ext>
                  </a:extLst>
                </p14:cNvPr>
                <p14:cNvContentPartPr/>
                <p14:nvPr/>
              </p14:nvContentPartPr>
              <p14:xfrm>
                <a:off x="2396865" y="5059187"/>
                <a:ext cx="152928" cy="72576"/>
              </p14:xfrm>
            </p:contentPart>
          </mc:Choice>
          <mc:Fallback xmlns="">
            <p:pic>
              <p:nvPicPr>
                <p:cNvPr id="43" name="Ink 42">
                  <a:extLst>
                    <a:ext uri="{FF2B5EF4-FFF2-40B4-BE49-F238E27FC236}">
                      <a16:creationId xmlns="" xmlns:a16="http://schemas.microsoft.com/office/drawing/2014/main" xmlns:p14="http://schemas.microsoft.com/office/powerpoint/2010/main" id="{8B067AE7-8E27-48CC-A86A-47CF2847746D}"/>
                    </a:ext>
                  </a:extLst>
                </p:cNvPr>
                <p:cNvPicPr/>
                <p:nvPr/>
              </p:nvPicPr>
              <p:blipFill>
                <a:blip r:embed="rId57"/>
                <a:stretch>
                  <a:fillRect/>
                </a:stretch>
              </p:blipFill>
              <p:spPr>
                <a:xfrm>
                  <a:off x="2389141" y="5051705"/>
                  <a:ext cx="168375" cy="875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4" name="Ink 43">
                  <a:extLst>
                    <a:ext uri="{FF2B5EF4-FFF2-40B4-BE49-F238E27FC236}">
                      <a16:creationId xmlns="" xmlns:a16="http://schemas.microsoft.com/office/drawing/2014/main" id="{7DF8C4A7-9FE0-4F95-919B-DC47CDAA264B}"/>
                    </a:ext>
                  </a:extLst>
                </p14:cNvPr>
                <p14:cNvContentPartPr/>
                <p14:nvPr/>
              </p14:nvContentPartPr>
              <p14:xfrm>
                <a:off x="3808065" y="4749299"/>
                <a:ext cx="213696" cy="170784"/>
              </p14:xfrm>
            </p:contentPart>
          </mc:Choice>
          <mc:Fallback xmlns="">
            <p:pic>
              <p:nvPicPr>
                <p:cNvPr id="44" name="Ink 43">
                  <a:extLst>
                    <a:ext uri="{FF2B5EF4-FFF2-40B4-BE49-F238E27FC236}">
                      <a16:creationId xmlns="" xmlns:a16="http://schemas.microsoft.com/office/drawing/2014/main" xmlns:p14="http://schemas.microsoft.com/office/powerpoint/2010/main" id="{7DF8C4A7-9FE0-4F95-919B-DC47CDAA264B}"/>
                    </a:ext>
                  </a:extLst>
                </p:cNvPr>
                <p:cNvPicPr/>
                <p:nvPr/>
              </p:nvPicPr>
              <p:blipFill>
                <a:blip r:embed="rId59"/>
                <a:stretch>
                  <a:fillRect/>
                </a:stretch>
              </p:blipFill>
              <p:spPr>
                <a:xfrm>
                  <a:off x="3800350" y="4741808"/>
                  <a:ext cx="229125" cy="185765"/>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5" name="Ink 44">
                  <a:extLst>
                    <a:ext uri="{FF2B5EF4-FFF2-40B4-BE49-F238E27FC236}">
                      <a16:creationId xmlns="" xmlns:a16="http://schemas.microsoft.com/office/drawing/2014/main" id="{790EAC70-19DA-4686-8FA7-D9195E706640}"/>
                    </a:ext>
                  </a:extLst>
                </p14:cNvPr>
                <p14:cNvContentPartPr/>
                <p14:nvPr/>
              </p14:nvContentPartPr>
              <p14:xfrm>
                <a:off x="9217857" y="3345299"/>
                <a:ext cx="1329120" cy="765216"/>
              </p14:xfrm>
            </p:contentPart>
          </mc:Choice>
          <mc:Fallback xmlns="">
            <p:pic>
              <p:nvPicPr>
                <p:cNvPr id="45" name="Ink 44">
                  <a:extLst>
                    <a:ext uri="{FF2B5EF4-FFF2-40B4-BE49-F238E27FC236}">
                      <a16:creationId xmlns="" xmlns:a16="http://schemas.microsoft.com/office/drawing/2014/main" xmlns:p14="http://schemas.microsoft.com/office/powerpoint/2010/main" id="{790EAC70-19DA-4686-8FA7-D9195E706640}"/>
                    </a:ext>
                  </a:extLst>
                </p:cNvPr>
                <p:cNvPicPr/>
                <p:nvPr/>
              </p:nvPicPr>
              <p:blipFill>
                <a:blip r:embed="rId61"/>
                <a:stretch>
                  <a:fillRect/>
                </a:stretch>
              </p:blipFill>
              <p:spPr>
                <a:xfrm>
                  <a:off x="9171506" y="3255362"/>
                  <a:ext cx="1421822" cy="945090"/>
                </a:xfrm>
                <a:prstGeom prst="rect">
                  <a:avLst/>
                </a:prstGeom>
              </p:spPr>
            </p:pic>
          </mc:Fallback>
        </mc:AlternateContent>
      </p:grpSp>
      <p:sp>
        <p:nvSpPr>
          <p:cNvPr id="3" name="Rectangle 2"/>
          <p:cNvSpPr/>
          <p:nvPr/>
        </p:nvSpPr>
        <p:spPr>
          <a:xfrm>
            <a:off x="1331553" y="2051311"/>
            <a:ext cx="3186987" cy="1477328"/>
          </a:xfrm>
          <a:prstGeom prst="rect">
            <a:avLst/>
          </a:prstGeom>
        </p:spPr>
        <p:txBody>
          <a:bodyPr wrap="square">
            <a:spAutoFit/>
          </a:bodyPr>
          <a:lstStyle/>
          <a:p>
            <a:r>
              <a:rPr lang="en-US" dirty="0"/>
              <a:t>Mountain Comprehensive Care Center is a Community Mental Health Center serving the 5 Big Sandy counties as well as many expansion sites across the state.</a:t>
            </a:r>
          </a:p>
        </p:txBody>
      </p:sp>
    </p:spTree>
    <p:extLst>
      <p:ext uri="{BB962C8B-B14F-4D97-AF65-F5344CB8AC3E}">
        <p14:creationId xmlns:p14="http://schemas.microsoft.com/office/powerpoint/2010/main" val="1966862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smtClean="0">
                <a:solidFill>
                  <a:schemeClr val="accent2"/>
                </a:solidFill>
              </a:rPr>
              <a:t>Welcome!</a:t>
            </a:r>
            <a:endParaRPr lang="en-US" sz="7200" dirty="0">
              <a:solidFill>
                <a:schemeClr val="accent2"/>
              </a:solidFill>
            </a:endParaRPr>
          </a:p>
        </p:txBody>
      </p:sp>
      <p:sp>
        <p:nvSpPr>
          <p:cNvPr id="3" name="Subtitle 2"/>
          <p:cNvSpPr>
            <a:spLocks noGrp="1"/>
          </p:cNvSpPr>
          <p:nvPr>
            <p:ph type="subTitle" idx="1"/>
          </p:nvPr>
        </p:nvSpPr>
        <p:spPr/>
        <p:txBody>
          <a:bodyPr>
            <a:normAutofit/>
          </a:bodyPr>
          <a:lstStyle/>
          <a:p>
            <a:pPr eaLnBrk="1" fontAlgn="auto" hangingPunct="1">
              <a:defRPr/>
            </a:pPr>
            <a:r>
              <a:rPr lang="en-US" cap="none" dirty="0">
                <a:ea typeface="+mn-ea"/>
                <a:cs typeface="+mn-cs"/>
              </a:rPr>
              <a:t>Robert Grace, SOAR Project Officer, Homeless Programs Branch, Center for Mental Health Services, Rockville, MD</a:t>
            </a:r>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l="4722" t="12293" r="4722" b="15483"/>
          <a:stretch/>
        </p:blipFill>
        <p:spPr bwMode="auto">
          <a:xfrm>
            <a:off x="114302" y="220670"/>
            <a:ext cx="2070100" cy="642930"/>
          </a:xfrm>
          <a:prstGeom prst="rect">
            <a:avLst/>
          </a:prstGeom>
          <a:ln>
            <a:noFill/>
          </a:ln>
          <a:extLst>
            <a:ext uri="{53640926-AAD7-44d8-BBD7-CCE9431645EC}">
              <a14:shadowObscured xmlns="" xmlns:a14="http://schemas.microsoft.com/office/drawing/2010/main"/>
            </a:ext>
          </a:extLst>
        </p:spPr>
      </p:pic>
      <p:pic>
        <p:nvPicPr>
          <p:cNvPr id="5" name="Picture 2" descr="H:\SOAR\PowerPoints\Transparent Logos\SAMHSA Logos_b_nobg.png"/>
          <p:cNvPicPr>
            <a:picLocks noChangeAspect="1" noChangeArrowheads="1"/>
          </p:cNvPicPr>
          <p:nvPr/>
        </p:nvPicPr>
        <p:blipFill>
          <a:blip r:embed="rId4" cstate="print"/>
          <a:srcRect/>
          <a:stretch>
            <a:fillRect/>
          </a:stretch>
        </p:blipFill>
        <p:spPr bwMode="auto">
          <a:xfrm>
            <a:off x="10773434" y="6415163"/>
            <a:ext cx="1313131" cy="420439"/>
          </a:xfrm>
          <a:prstGeom prst="rect">
            <a:avLst/>
          </a:prstGeom>
          <a:noFill/>
        </p:spPr>
      </p:pic>
      <p:sp>
        <p:nvSpPr>
          <p:cNvPr id="6" name="Slide Number Placeholder 5"/>
          <p:cNvSpPr>
            <a:spLocks noGrp="1"/>
          </p:cNvSpPr>
          <p:nvPr>
            <p:ph type="sldNum" sz="quarter" idx="12"/>
          </p:nvPr>
        </p:nvSpPr>
        <p:spPr/>
        <p:txBody>
          <a:bodyPr/>
          <a:lstStyle/>
          <a:p>
            <a:pPr>
              <a:defRPr/>
            </a:pPr>
            <a:fld id="{804EAD5E-649E-4B02-B9FE-15EE52B0F5A6}" type="slidenum">
              <a:rPr lang="en-US" smtClean="0"/>
              <a:pPr>
                <a:defRPr/>
              </a:pPr>
              <a:t>3</a:t>
            </a:fld>
            <a:endParaRPr lang="en-US"/>
          </a:p>
        </p:txBody>
      </p:sp>
    </p:spTree>
    <p:extLst>
      <p:ext uri="{BB962C8B-B14F-4D97-AF65-F5344CB8AC3E}">
        <p14:creationId xmlns:p14="http://schemas.microsoft.com/office/powerpoint/2010/main" val="3638479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483" y="654857"/>
            <a:ext cx="10058400" cy="1014153"/>
          </a:xfrm>
        </p:spPr>
        <p:txBody>
          <a:bodyPr>
            <a:normAutofit/>
          </a:bodyPr>
          <a:lstStyle/>
          <a:p>
            <a:pPr algn="ctr"/>
            <a:r>
              <a:rPr lang="en-US" dirty="0" smtClean="0">
                <a:solidFill>
                  <a:srgbClr val="2683C6"/>
                </a:solidFill>
              </a:rPr>
              <a:t>Opioids in Big Sandy Region</a:t>
            </a:r>
            <a:endParaRPr lang="en-US" dirty="0"/>
          </a:p>
        </p:txBody>
      </p:sp>
      <p:sp>
        <p:nvSpPr>
          <p:cNvPr id="3" name="Content Placeholder 2"/>
          <p:cNvSpPr>
            <a:spLocks noGrp="1"/>
          </p:cNvSpPr>
          <p:nvPr>
            <p:ph idx="1"/>
          </p:nvPr>
        </p:nvSpPr>
        <p:spPr>
          <a:xfrm>
            <a:off x="1066483" y="1876443"/>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5" name="Shape 230"/>
          <p:cNvSpPr txBox="1"/>
          <p:nvPr/>
        </p:nvSpPr>
        <p:spPr>
          <a:xfrm>
            <a:off x="1239520" y="1876443"/>
            <a:ext cx="9885362" cy="4429681"/>
          </a:xfrm>
          <a:prstGeom prst="rect">
            <a:avLst/>
          </a:prstGeom>
          <a:noFill/>
          <a:ln>
            <a:noFill/>
          </a:ln>
        </p:spPr>
        <p:txBody>
          <a:bodyPr wrap="square" lIns="91425" tIns="45700" rIns="91425" bIns="45700" numCol="2" anchor="t" anchorCtr="0">
            <a:noAutofit/>
          </a:bodyPr>
          <a:lstStyle/>
          <a:p>
            <a:pPr marL="285750" indent="-285750">
              <a:buClr>
                <a:schemeClr val="accent2"/>
              </a:buClr>
              <a:buFont typeface="Wingdings" panose="05000000000000000000" pitchFamily="2" charset="2"/>
              <a:buChar char="§"/>
            </a:pPr>
            <a:r>
              <a:rPr lang="en-US" sz="2000" dirty="0">
                <a:latin typeface="+mn-lt"/>
              </a:rPr>
              <a:t>Prescription opioids are the overwhelming “drug of choice” in the Big Sandy region</a:t>
            </a:r>
          </a:p>
          <a:p>
            <a:pPr marL="285750" indent="-285750">
              <a:buClr>
                <a:schemeClr val="accent2"/>
              </a:buClr>
              <a:buFont typeface="Wingdings" panose="05000000000000000000" pitchFamily="2" charset="2"/>
              <a:buChar char="§"/>
            </a:pPr>
            <a:r>
              <a:rPr lang="en-US" sz="2000" dirty="0">
                <a:latin typeface="+mn-lt"/>
              </a:rPr>
              <a:t>Some credit Medicaid expansion with making prescription opioids more available</a:t>
            </a:r>
          </a:p>
          <a:p>
            <a:pPr marL="285750" indent="-285750">
              <a:buClr>
                <a:schemeClr val="accent2"/>
              </a:buClr>
              <a:buFont typeface="Wingdings" panose="05000000000000000000" pitchFamily="2" charset="2"/>
              <a:buChar char="§"/>
            </a:pPr>
            <a:r>
              <a:rPr lang="en-US" sz="2000" dirty="0">
                <a:latin typeface="+mn-lt"/>
              </a:rPr>
              <a:t>Over prescribing remains a problem</a:t>
            </a:r>
          </a:p>
          <a:p>
            <a:pPr marL="285750" indent="-285750">
              <a:buClr>
                <a:schemeClr val="accent2"/>
              </a:buClr>
              <a:buFont typeface="Wingdings" panose="05000000000000000000" pitchFamily="2" charset="2"/>
              <a:buChar char="§"/>
            </a:pPr>
            <a:r>
              <a:rPr lang="en-US" sz="2000" dirty="0">
                <a:latin typeface="+mn-lt"/>
              </a:rPr>
              <a:t>2016 Kentucky Department of Drug Control Policy Overdose Fatality Report</a:t>
            </a:r>
          </a:p>
          <a:p>
            <a:pPr marL="742950" lvl="1" indent="-285750">
              <a:buClr>
                <a:schemeClr val="accent2"/>
              </a:buClr>
              <a:buFont typeface="Wingdings" panose="05000000000000000000" pitchFamily="2" charset="2"/>
              <a:buChar char="§"/>
            </a:pPr>
            <a:r>
              <a:rPr lang="en-US" sz="2000" dirty="0">
                <a:latin typeface="+mn-lt"/>
              </a:rPr>
              <a:t>Kentucky resident drug overdose death for Floyd County 2012-2016 – 46.67 deaths per 100,000 (some counties in eastern KY have death rates 3 times the national </a:t>
            </a:r>
            <a:r>
              <a:rPr lang="en-US" sz="2000" dirty="0" smtClean="0">
                <a:latin typeface="+mn-lt"/>
              </a:rPr>
              <a:t>average)</a:t>
            </a:r>
          </a:p>
          <a:p>
            <a:pPr lvl="1">
              <a:buClr>
                <a:schemeClr val="accent2"/>
              </a:buClr>
            </a:pPr>
            <a:endParaRPr lang="en-US" sz="2000" dirty="0" smtClean="0">
              <a:latin typeface="+mn-lt"/>
            </a:endParaRPr>
          </a:p>
          <a:p>
            <a:pPr lvl="1">
              <a:buClr>
                <a:schemeClr val="accent2"/>
              </a:buClr>
            </a:pPr>
            <a:endParaRPr lang="en-US" sz="2000" dirty="0" smtClean="0">
              <a:latin typeface="+mn-lt"/>
            </a:endParaRPr>
          </a:p>
          <a:p>
            <a:pPr marL="742950" lvl="1" indent="-285750">
              <a:buClr>
                <a:schemeClr val="accent2"/>
              </a:buClr>
              <a:buFont typeface="Wingdings" panose="05000000000000000000" pitchFamily="2" charset="2"/>
              <a:buChar char="§"/>
            </a:pPr>
            <a:r>
              <a:rPr lang="en-US" sz="2000" dirty="0" smtClean="0">
                <a:latin typeface="+mn-lt"/>
              </a:rPr>
              <a:t>Zero </a:t>
            </a:r>
            <a:r>
              <a:rPr lang="en-US" sz="2000" dirty="0">
                <a:latin typeface="+mn-lt"/>
              </a:rPr>
              <a:t>h</a:t>
            </a:r>
            <a:r>
              <a:rPr lang="en-US" sz="2000" dirty="0" smtClean="0">
                <a:latin typeface="+mn-lt"/>
              </a:rPr>
              <a:t>eroin </a:t>
            </a:r>
            <a:r>
              <a:rPr lang="en-US" sz="2000" dirty="0">
                <a:latin typeface="+mn-lt"/>
              </a:rPr>
              <a:t>deaths in Floyd County (Heroin and Fentanyl are a serious problem in other regions)</a:t>
            </a:r>
          </a:p>
          <a:p>
            <a:pPr marL="742950" lvl="1" indent="-285750">
              <a:buClr>
                <a:schemeClr val="accent2"/>
              </a:buClr>
              <a:buFont typeface="Wingdings" panose="05000000000000000000" pitchFamily="2" charset="2"/>
              <a:buChar char="§"/>
            </a:pPr>
            <a:r>
              <a:rPr lang="en-US" sz="2000" dirty="0">
                <a:latin typeface="+mn-lt"/>
              </a:rPr>
              <a:t>Gabapentin has become one of the most abused substances in the state </a:t>
            </a:r>
            <a:r>
              <a:rPr lang="en-US" sz="2000" dirty="0" smtClean="0">
                <a:latin typeface="+mn-lt"/>
              </a:rPr>
              <a:t>(along </a:t>
            </a:r>
            <a:r>
              <a:rPr lang="en-US" sz="2000" dirty="0">
                <a:latin typeface="+mn-lt"/>
              </a:rPr>
              <a:t>with Fentanyl)</a:t>
            </a:r>
          </a:p>
          <a:p>
            <a:pPr marL="1200150" lvl="2" indent="-285750">
              <a:buClr>
                <a:schemeClr val="accent2"/>
              </a:buClr>
              <a:buFont typeface="Wingdings" panose="05000000000000000000" pitchFamily="2" charset="2"/>
              <a:buChar char="§"/>
            </a:pPr>
            <a:r>
              <a:rPr lang="en-US" sz="2000" dirty="0">
                <a:latin typeface="+mn-lt"/>
              </a:rPr>
              <a:t>Recent complaint of resident selling Gabapentin in our housing</a:t>
            </a:r>
          </a:p>
          <a:p>
            <a:pPr marL="1200150" lvl="2" indent="-285750">
              <a:buClr>
                <a:schemeClr val="accent2"/>
              </a:buClr>
              <a:buFont typeface="Wingdings" panose="05000000000000000000" pitchFamily="2" charset="2"/>
              <a:buChar char="§"/>
            </a:pPr>
            <a:endParaRPr lang="en-US" sz="2000" dirty="0">
              <a:latin typeface="+mn-lt"/>
            </a:endParaRPr>
          </a:p>
          <a:p>
            <a:pPr marL="742950" lvl="1" indent="-285750">
              <a:buClr>
                <a:schemeClr val="accent2"/>
              </a:buClr>
              <a:buFont typeface="Wingdings" panose="05000000000000000000" pitchFamily="2" charset="2"/>
              <a:buChar char="§"/>
            </a:pPr>
            <a:endParaRPr lang="en-US" sz="2000" dirty="0">
              <a:latin typeface="+mn-lt"/>
            </a:endParaRPr>
          </a:p>
        </p:txBody>
      </p:sp>
    </p:spTree>
    <p:extLst>
      <p:ext uri="{BB962C8B-B14F-4D97-AF65-F5344CB8AC3E}">
        <p14:creationId xmlns:p14="http://schemas.microsoft.com/office/powerpoint/2010/main" val="9491623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482" y="634000"/>
            <a:ext cx="10058400" cy="1014153"/>
          </a:xfrm>
        </p:spPr>
        <p:txBody>
          <a:bodyPr>
            <a:normAutofit/>
          </a:bodyPr>
          <a:lstStyle/>
          <a:p>
            <a:pPr algn="ctr"/>
            <a:r>
              <a:rPr lang="en-US" sz="4400" dirty="0" smtClean="0">
                <a:solidFill>
                  <a:srgbClr val="2683C6"/>
                </a:solidFill>
              </a:rPr>
              <a:t>Effects of Opioid Use in Big Sandy Region</a:t>
            </a:r>
            <a:endParaRPr lang="en-US" sz="4400" dirty="0"/>
          </a:p>
        </p:txBody>
      </p:sp>
      <p:sp>
        <p:nvSpPr>
          <p:cNvPr id="3" name="Content Placeholder 2"/>
          <p:cNvSpPr>
            <a:spLocks noGrp="1"/>
          </p:cNvSpPr>
          <p:nvPr>
            <p:ph idx="1"/>
          </p:nvPr>
        </p:nvSpPr>
        <p:spPr>
          <a:xfrm>
            <a:off x="1066483" y="1876443"/>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5" name="Shape 230"/>
          <p:cNvSpPr txBox="1"/>
          <p:nvPr/>
        </p:nvSpPr>
        <p:spPr>
          <a:xfrm>
            <a:off x="1239520" y="1876443"/>
            <a:ext cx="9721561" cy="4277818"/>
          </a:xfrm>
          <a:prstGeom prst="rect">
            <a:avLst/>
          </a:prstGeom>
          <a:noFill/>
          <a:ln>
            <a:noFill/>
          </a:ln>
        </p:spPr>
        <p:txBody>
          <a:bodyPr wrap="square" lIns="91425" tIns="45700" rIns="91425" bIns="45700" numCol="2" anchor="t" anchorCtr="0">
            <a:noAutofit/>
          </a:bodyPr>
          <a:lstStyle/>
          <a:p>
            <a:pPr>
              <a:buClr>
                <a:schemeClr val="accent2"/>
              </a:buClr>
            </a:pPr>
            <a:r>
              <a:rPr lang="en-US" sz="2800" dirty="0">
                <a:latin typeface="+mn-lt"/>
              </a:rPr>
              <a:t>Effects of the drug epidemic are largely invisible in Prestonsburg, however it has </a:t>
            </a:r>
            <a:r>
              <a:rPr lang="en-US" sz="2800" dirty="0" smtClean="0">
                <a:latin typeface="+mn-lt"/>
              </a:rPr>
              <a:t>devastated families </a:t>
            </a:r>
            <a:r>
              <a:rPr lang="en-US" sz="2800" dirty="0">
                <a:latin typeface="+mn-lt"/>
              </a:rPr>
              <a:t>and continues to impact economic development.</a:t>
            </a:r>
          </a:p>
        </p:txBody>
      </p:sp>
      <p:pic>
        <p:nvPicPr>
          <p:cNvPr id="4" name="Picture 3"/>
          <p:cNvPicPr>
            <a:picLocks noChangeAspect="1"/>
          </p:cNvPicPr>
          <p:nvPr/>
        </p:nvPicPr>
        <p:blipFill>
          <a:blip r:embed="rId2"/>
          <a:stretch>
            <a:fillRect/>
          </a:stretch>
        </p:blipFill>
        <p:spPr>
          <a:xfrm>
            <a:off x="6351758" y="2011680"/>
            <a:ext cx="4395597" cy="3790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17611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482" y="721359"/>
            <a:ext cx="10058400" cy="1014153"/>
          </a:xfrm>
        </p:spPr>
        <p:txBody>
          <a:bodyPr>
            <a:normAutofit/>
          </a:bodyPr>
          <a:lstStyle/>
          <a:p>
            <a:pPr algn="ctr"/>
            <a:r>
              <a:rPr lang="en-US" dirty="0" smtClean="0">
                <a:solidFill>
                  <a:srgbClr val="2683C6"/>
                </a:solidFill>
              </a:rPr>
              <a:t>Effects of Opioid Use in Big Sandy Region</a:t>
            </a:r>
            <a:endParaRPr lang="en-US" dirty="0"/>
          </a:p>
        </p:txBody>
      </p:sp>
      <p:sp>
        <p:nvSpPr>
          <p:cNvPr id="3" name="Content Placeholder 2"/>
          <p:cNvSpPr>
            <a:spLocks noGrp="1"/>
          </p:cNvSpPr>
          <p:nvPr>
            <p:ph idx="1"/>
          </p:nvPr>
        </p:nvSpPr>
        <p:spPr>
          <a:xfrm>
            <a:off x="1066483" y="1876443"/>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5" name="Shape 230"/>
          <p:cNvSpPr txBox="1"/>
          <p:nvPr/>
        </p:nvSpPr>
        <p:spPr>
          <a:xfrm>
            <a:off x="1066482" y="1876443"/>
            <a:ext cx="9894599" cy="4277818"/>
          </a:xfrm>
          <a:prstGeom prst="rect">
            <a:avLst/>
          </a:prstGeom>
          <a:noFill/>
          <a:ln>
            <a:noFill/>
          </a:ln>
        </p:spPr>
        <p:txBody>
          <a:bodyPr wrap="square" lIns="91425" tIns="45700" rIns="91425" bIns="45700" numCol="2" anchor="t" anchorCtr="0">
            <a:noAutofit/>
          </a:bodyPr>
          <a:lstStyle/>
          <a:p>
            <a:pPr lvl="1">
              <a:buClr>
                <a:schemeClr val="accent2"/>
              </a:buClr>
            </a:pPr>
            <a:endParaRPr lang="en-US" sz="2800" dirty="0">
              <a:latin typeface="+mn-lt"/>
            </a:endParaRPr>
          </a:p>
        </p:txBody>
      </p:sp>
      <p:pic>
        <p:nvPicPr>
          <p:cNvPr id="7" name="Picture 6"/>
          <p:cNvPicPr>
            <a:picLocks noChangeAspect="1"/>
          </p:cNvPicPr>
          <p:nvPr/>
        </p:nvPicPr>
        <p:blipFill>
          <a:blip r:embed="rId2"/>
          <a:stretch>
            <a:fillRect/>
          </a:stretch>
        </p:blipFill>
        <p:spPr>
          <a:xfrm>
            <a:off x="1246909" y="1975421"/>
            <a:ext cx="9559637" cy="4178840"/>
          </a:xfrm>
          <a:prstGeom prst="rect">
            <a:avLst/>
          </a:prstGeom>
        </p:spPr>
      </p:pic>
    </p:spTree>
    <p:extLst>
      <p:ext uri="{BB962C8B-B14F-4D97-AF65-F5344CB8AC3E}">
        <p14:creationId xmlns:p14="http://schemas.microsoft.com/office/powerpoint/2010/main" val="28223777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014" y="625612"/>
            <a:ext cx="10058400" cy="1014153"/>
          </a:xfrm>
        </p:spPr>
        <p:txBody>
          <a:bodyPr>
            <a:normAutofit/>
          </a:bodyPr>
          <a:lstStyle/>
          <a:p>
            <a:pPr algn="ctr"/>
            <a:r>
              <a:rPr lang="en-US" dirty="0" smtClean="0">
                <a:solidFill>
                  <a:srgbClr val="2683C6"/>
                </a:solidFill>
              </a:rPr>
              <a:t>Effects of Opioid Use in Big Sandy Region</a:t>
            </a:r>
            <a:endParaRPr lang="en-US" dirty="0"/>
          </a:p>
        </p:txBody>
      </p:sp>
      <p:sp>
        <p:nvSpPr>
          <p:cNvPr id="3" name="Content Placeholder 2"/>
          <p:cNvSpPr>
            <a:spLocks noGrp="1"/>
          </p:cNvSpPr>
          <p:nvPr>
            <p:ph idx="1"/>
          </p:nvPr>
        </p:nvSpPr>
        <p:spPr>
          <a:xfrm>
            <a:off x="810407" y="1885986"/>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5" name="Shape 230"/>
          <p:cNvSpPr txBox="1"/>
          <p:nvPr/>
        </p:nvSpPr>
        <p:spPr>
          <a:xfrm>
            <a:off x="667591" y="1655462"/>
            <a:ext cx="10670969" cy="3963942"/>
          </a:xfrm>
          <a:prstGeom prst="rect">
            <a:avLst/>
          </a:prstGeom>
          <a:noFill/>
          <a:ln>
            <a:noFill/>
          </a:ln>
        </p:spPr>
        <p:txBody>
          <a:bodyPr wrap="square" lIns="91425" tIns="45700" rIns="91425" bIns="45700" numCol="2" anchor="t" anchorCtr="0">
            <a:noAutofit/>
          </a:bodyPr>
          <a:lstStyle/>
          <a:p>
            <a:pPr lvl="1">
              <a:buClr>
                <a:schemeClr val="accent2"/>
              </a:buClr>
            </a:pPr>
            <a:endParaRPr lang="en-US" sz="2800" dirty="0">
              <a:latin typeface="+mn-lt"/>
            </a:endParaRPr>
          </a:p>
        </p:txBody>
      </p:sp>
      <p:pic>
        <p:nvPicPr>
          <p:cNvPr id="4" name="Picture 3"/>
          <p:cNvPicPr>
            <a:picLocks noChangeAspect="1"/>
          </p:cNvPicPr>
          <p:nvPr/>
        </p:nvPicPr>
        <p:blipFill>
          <a:blip r:embed="rId2"/>
          <a:stretch>
            <a:fillRect/>
          </a:stretch>
        </p:blipFill>
        <p:spPr>
          <a:xfrm>
            <a:off x="1140945" y="1876443"/>
            <a:ext cx="4572396" cy="3432345"/>
          </a:xfrm>
          <a:prstGeom prst="rect">
            <a:avLst/>
          </a:prstGeom>
        </p:spPr>
      </p:pic>
      <p:pic>
        <p:nvPicPr>
          <p:cNvPr id="6" name="Picture 5"/>
          <p:cNvPicPr>
            <a:picLocks noChangeAspect="1"/>
          </p:cNvPicPr>
          <p:nvPr/>
        </p:nvPicPr>
        <p:blipFill>
          <a:blip r:embed="rId3"/>
          <a:stretch>
            <a:fillRect/>
          </a:stretch>
        </p:blipFill>
        <p:spPr>
          <a:xfrm>
            <a:off x="6351758" y="1876443"/>
            <a:ext cx="4938188" cy="3427077"/>
          </a:xfrm>
          <a:prstGeom prst="rect">
            <a:avLst/>
          </a:prstGeom>
        </p:spPr>
      </p:pic>
      <p:sp>
        <p:nvSpPr>
          <p:cNvPr id="8" name="Rectangle 7"/>
          <p:cNvSpPr/>
          <p:nvPr/>
        </p:nvSpPr>
        <p:spPr>
          <a:xfrm>
            <a:off x="1066482" y="5473849"/>
            <a:ext cx="10223464" cy="707886"/>
          </a:xfrm>
          <a:prstGeom prst="rect">
            <a:avLst/>
          </a:prstGeom>
        </p:spPr>
        <p:txBody>
          <a:bodyPr wrap="square">
            <a:spAutoFit/>
          </a:bodyPr>
          <a:lstStyle/>
          <a:p>
            <a:r>
              <a:rPr lang="en-US" sz="2000" dirty="0"/>
              <a:t>Wheelwright, Kentucky was created as a coal camp.  Once a booming town, it is now a shadow of its former self and the drug epidemic is very evident in the town.  </a:t>
            </a:r>
          </a:p>
        </p:txBody>
      </p:sp>
    </p:spTree>
    <p:extLst>
      <p:ext uri="{BB962C8B-B14F-4D97-AF65-F5344CB8AC3E}">
        <p14:creationId xmlns:p14="http://schemas.microsoft.com/office/powerpoint/2010/main" val="32562860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014" y="680719"/>
            <a:ext cx="10058400" cy="1014153"/>
          </a:xfrm>
        </p:spPr>
        <p:txBody>
          <a:bodyPr>
            <a:normAutofit/>
          </a:bodyPr>
          <a:lstStyle/>
          <a:p>
            <a:pPr algn="ctr"/>
            <a:r>
              <a:rPr lang="en-US" dirty="0" smtClean="0">
                <a:solidFill>
                  <a:srgbClr val="2683C6"/>
                </a:solidFill>
              </a:rPr>
              <a:t>Effects of Opioid Use in Big Sandy Region</a:t>
            </a:r>
            <a:endParaRPr lang="en-US" dirty="0"/>
          </a:p>
        </p:txBody>
      </p:sp>
      <p:sp>
        <p:nvSpPr>
          <p:cNvPr id="3" name="Content Placeholder 2"/>
          <p:cNvSpPr>
            <a:spLocks noGrp="1"/>
          </p:cNvSpPr>
          <p:nvPr>
            <p:ph idx="1"/>
          </p:nvPr>
        </p:nvSpPr>
        <p:spPr>
          <a:xfrm>
            <a:off x="892939" y="1985739"/>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5" name="Shape 230"/>
          <p:cNvSpPr txBox="1"/>
          <p:nvPr/>
        </p:nvSpPr>
        <p:spPr>
          <a:xfrm>
            <a:off x="1149014" y="1838960"/>
            <a:ext cx="10189546" cy="4345709"/>
          </a:xfrm>
          <a:prstGeom prst="rect">
            <a:avLst/>
          </a:prstGeom>
          <a:noFill/>
          <a:ln>
            <a:noFill/>
          </a:ln>
        </p:spPr>
        <p:txBody>
          <a:bodyPr wrap="square" lIns="91425" tIns="45700" rIns="91425" bIns="45700" numCol="2" anchor="t" anchorCtr="0">
            <a:noAutofit/>
          </a:bodyPr>
          <a:lstStyle/>
          <a:p>
            <a:pPr marL="457200" indent="-457200">
              <a:buClr>
                <a:schemeClr val="accent2"/>
              </a:buClr>
              <a:buFont typeface="Wingdings" panose="05000000000000000000" pitchFamily="2" charset="2"/>
              <a:buChar char="§"/>
            </a:pPr>
            <a:r>
              <a:rPr lang="en-US" sz="2800" dirty="0">
                <a:latin typeface="+mn-lt"/>
              </a:rPr>
              <a:t>Increase in petty crime</a:t>
            </a:r>
          </a:p>
          <a:p>
            <a:pPr marL="457200" indent="-457200">
              <a:buClr>
                <a:schemeClr val="accent2"/>
              </a:buClr>
              <a:buFont typeface="Wingdings" panose="05000000000000000000" pitchFamily="2" charset="2"/>
              <a:buChar char="§"/>
            </a:pPr>
            <a:r>
              <a:rPr lang="en-US" sz="2800" dirty="0">
                <a:latin typeface="+mn-lt"/>
              </a:rPr>
              <a:t>Over crowded jails (taxes the infrastructure </a:t>
            </a:r>
            <a:r>
              <a:rPr lang="en-US" sz="2800" dirty="0" smtClean="0">
                <a:latin typeface="+mn-lt"/>
              </a:rPr>
              <a:t>of </a:t>
            </a:r>
            <a:r>
              <a:rPr lang="en-US" sz="2800" dirty="0">
                <a:latin typeface="+mn-lt"/>
              </a:rPr>
              <a:t>small towns)</a:t>
            </a:r>
          </a:p>
          <a:p>
            <a:pPr marL="457200" indent="-457200">
              <a:buClr>
                <a:schemeClr val="accent2"/>
              </a:buClr>
              <a:buFont typeface="Wingdings" panose="05000000000000000000" pitchFamily="2" charset="2"/>
              <a:buChar char="§"/>
            </a:pPr>
            <a:r>
              <a:rPr lang="en-US" sz="2800" dirty="0">
                <a:latin typeface="+mn-lt"/>
              </a:rPr>
              <a:t>Broken families </a:t>
            </a:r>
          </a:p>
          <a:p>
            <a:pPr marL="457200" indent="-457200">
              <a:buClr>
                <a:schemeClr val="accent2"/>
              </a:buClr>
              <a:buFont typeface="Wingdings" panose="05000000000000000000" pitchFamily="2" charset="2"/>
              <a:buChar char="§"/>
            </a:pPr>
            <a:r>
              <a:rPr lang="en-US" sz="2800" dirty="0">
                <a:latin typeface="+mn-lt"/>
              </a:rPr>
              <a:t>Increase in domestic violence</a:t>
            </a:r>
          </a:p>
          <a:p>
            <a:pPr marL="457200" indent="-457200">
              <a:buClr>
                <a:schemeClr val="accent2"/>
              </a:buClr>
              <a:buFont typeface="Wingdings" panose="05000000000000000000" pitchFamily="2" charset="2"/>
              <a:buChar char="§"/>
            </a:pPr>
            <a:r>
              <a:rPr lang="en-US" sz="2800" dirty="0">
                <a:latin typeface="+mn-lt"/>
              </a:rPr>
              <a:t>Increase in homelessness</a:t>
            </a:r>
          </a:p>
          <a:p>
            <a:pPr marL="457200" indent="-457200">
              <a:buClr>
                <a:schemeClr val="accent2"/>
              </a:buClr>
              <a:buFont typeface="Wingdings" panose="05000000000000000000" pitchFamily="2" charset="2"/>
              <a:buChar char="§"/>
            </a:pPr>
            <a:r>
              <a:rPr lang="en-US" sz="2800" dirty="0">
                <a:latin typeface="+mn-lt"/>
              </a:rPr>
              <a:t>Children removed from homes</a:t>
            </a:r>
          </a:p>
          <a:p>
            <a:pPr marL="457200" indent="-457200">
              <a:buClr>
                <a:schemeClr val="accent2"/>
              </a:buClr>
              <a:buFont typeface="Wingdings" panose="05000000000000000000" pitchFamily="2" charset="2"/>
              <a:buChar char="§"/>
            </a:pPr>
            <a:r>
              <a:rPr lang="en-US" sz="2800" dirty="0">
                <a:latin typeface="+mn-lt"/>
              </a:rPr>
              <a:t>Strain on </a:t>
            </a:r>
            <a:r>
              <a:rPr lang="en-US" sz="2800" dirty="0" smtClean="0">
                <a:latin typeface="+mn-lt"/>
              </a:rPr>
              <a:t>economic </a:t>
            </a:r>
            <a:r>
              <a:rPr lang="en-US" sz="2800" dirty="0">
                <a:latin typeface="+mn-lt"/>
              </a:rPr>
              <a:t>d</a:t>
            </a:r>
            <a:r>
              <a:rPr lang="en-US" sz="2800" dirty="0" smtClean="0">
                <a:latin typeface="+mn-lt"/>
              </a:rPr>
              <a:t>evelopment</a:t>
            </a:r>
            <a:endParaRPr lang="en-US" sz="2800" dirty="0">
              <a:latin typeface="+mn-lt"/>
            </a:endParaRPr>
          </a:p>
          <a:p>
            <a:pPr marL="457200" indent="-457200">
              <a:buClr>
                <a:schemeClr val="accent2"/>
              </a:buClr>
              <a:buFont typeface="Wingdings" panose="05000000000000000000" pitchFamily="2" charset="2"/>
              <a:buChar char="§"/>
            </a:pPr>
            <a:r>
              <a:rPr lang="en-US" sz="2800" dirty="0">
                <a:latin typeface="+mn-lt"/>
              </a:rPr>
              <a:t>In need of sober workforce</a:t>
            </a:r>
          </a:p>
          <a:p>
            <a:pPr marL="457200" indent="-457200">
              <a:buClr>
                <a:schemeClr val="accent2"/>
              </a:buClr>
              <a:buFont typeface="Wingdings" panose="05000000000000000000" pitchFamily="2" charset="2"/>
              <a:buChar char="§"/>
            </a:pPr>
            <a:r>
              <a:rPr lang="en-US" sz="2800" dirty="0">
                <a:latin typeface="+mn-lt"/>
              </a:rPr>
              <a:t>Shortage of treatment beds has been addressed in the Big Sandy Area Development District Strategic Plan</a:t>
            </a:r>
          </a:p>
        </p:txBody>
      </p:sp>
    </p:spTree>
    <p:extLst>
      <p:ext uri="{BB962C8B-B14F-4D97-AF65-F5344CB8AC3E}">
        <p14:creationId xmlns:p14="http://schemas.microsoft.com/office/powerpoint/2010/main" val="27143186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014" y="680719"/>
            <a:ext cx="10058400" cy="1014153"/>
          </a:xfrm>
        </p:spPr>
        <p:txBody>
          <a:bodyPr>
            <a:normAutofit/>
          </a:bodyPr>
          <a:lstStyle/>
          <a:p>
            <a:pPr algn="ctr"/>
            <a:r>
              <a:rPr lang="en-US" dirty="0" smtClean="0">
                <a:solidFill>
                  <a:srgbClr val="2683C6"/>
                </a:solidFill>
              </a:rPr>
              <a:t>How is MCCC Addressing the Problem?</a:t>
            </a:r>
            <a:endParaRPr lang="en-US" dirty="0"/>
          </a:p>
        </p:txBody>
      </p:sp>
      <p:sp>
        <p:nvSpPr>
          <p:cNvPr id="3" name="Content Placeholder 2"/>
          <p:cNvSpPr>
            <a:spLocks noGrp="1"/>
          </p:cNvSpPr>
          <p:nvPr>
            <p:ph idx="1"/>
          </p:nvPr>
        </p:nvSpPr>
        <p:spPr>
          <a:xfrm>
            <a:off x="892939" y="1985739"/>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5" name="Shape 230"/>
          <p:cNvSpPr txBox="1"/>
          <p:nvPr/>
        </p:nvSpPr>
        <p:spPr>
          <a:xfrm>
            <a:off x="1229360" y="1879601"/>
            <a:ext cx="9895522" cy="4305070"/>
          </a:xfrm>
          <a:prstGeom prst="rect">
            <a:avLst/>
          </a:prstGeom>
          <a:noFill/>
          <a:ln>
            <a:noFill/>
          </a:ln>
        </p:spPr>
        <p:txBody>
          <a:bodyPr wrap="square" lIns="91425" tIns="45700" rIns="91425" bIns="45700" numCol="2" spcCol="228600" anchor="t" anchorCtr="0">
            <a:noAutofit/>
          </a:bodyPr>
          <a:lstStyle/>
          <a:p>
            <a:pPr marL="457200" indent="-457200">
              <a:buClr>
                <a:schemeClr val="accent2"/>
              </a:buClr>
              <a:buFont typeface="Wingdings" panose="05000000000000000000" pitchFamily="2" charset="2"/>
              <a:buChar char="§"/>
            </a:pPr>
            <a:r>
              <a:rPr lang="en-US" dirty="0">
                <a:latin typeface="+mn-lt"/>
              </a:rPr>
              <a:t>Residential </a:t>
            </a:r>
            <a:r>
              <a:rPr lang="en-US" dirty="0" smtClean="0">
                <a:latin typeface="+mn-lt"/>
              </a:rPr>
              <a:t>Treatment</a:t>
            </a:r>
          </a:p>
          <a:p>
            <a:pPr marL="914400" lvl="1" indent="-457200">
              <a:buClr>
                <a:schemeClr val="accent2"/>
              </a:buClr>
              <a:buFont typeface="Courier New" charset="0"/>
              <a:buChar char="o"/>
            </a:pPr>
            <a:r>
              <a:rPr lang="en-US" dirty="0" smtClean="0">
                <a:latin typeface="+mn-lt"/>
              </a:rPr>
              <a:t>Mountain </a:t>
            </a:r>
            <a:r>
              <a:rPr lang="en-US" dirty="0">
                <a:latin typeface="+mn-lt"/>
              </a:rPr>
              <a:t>Center for Recovery and Hope – 60 beds for men and </a:t>
            </a:r>
            <a:r>
              <a:rPr lang="en-US" dirty="0" smtClean="0">
                <a:latin typeface="+mn-lt"/>
              </a:rPr>
              <a:t>women</a:t>
            </a:r>
          </a:p>
          <a:p>
            <a:pPr marL="914400" lvl="1" indent="-457200">
              <a:buClr>
                <a:schemeClr val="accent2"/>
              </a:buClr>
              <a:buFont typeface="Courier New" charset="0"/>
              <a:buChar char="o"/>
            </a:pPr>
            <a:r>
              <a:rPr lang="en-US" dirty="0" smtClean="0">
                <a:latin typeface="+mn-lt"/>
              </a:rPr>
              <a:t>Serenity </a:t>
            </a:r>
            <a:r>
              <a:rPr lang="en-US" dirty="0">
                <a:latin typeface="+mn-lt"/>
              </a:rPr>
              <a:t>House – 10 beds for treatment of women who are </a:t>
            </a:r>
            <a:r>
              <a:rPr lang="en-US" dirty="0" smtClean="0">
                <a:latin typeface="+mn-lt"/>
              </a:rPr>
              <a:t>pregnant</a:t>
            </a:r>
          </a:p>
          <a:p>
            <a:pPr marL="914400" lvl="1" indent="-457200">
              <a:buClr>
                <a:schemeClr val="accent2"/>
              </a:buClr>
              <a:buFont typeface="Courier New" charset="0"/>
              <a:buChar char="o"/>
            </a:pPr>
            <a:r>
              <a:rPr lang="en-US" dirty="0" smtClean="0">
                <a:latin typeface="+mn-lt"/>
              </a:rPr>
              <a:t>Homeless </a:t>
            </a:r>
            <a:r>
              <a:rPr lang="en-US" dirty="0">
                <a:latin typeface="+mn-lt"/>
              </a:rPr>
              <a:t>Veterans Transitional Housing Center is licensed for </a:t>
            </a:r>
            <a:r>
              <a:rPr lang="en-US" dirty="0" smtClean="0">
                <a:latin typeface="+mn-lt"/>
              </a:rPr>
              <a:t>treatment</a:t>
            </a:r>
          </a:p>
          <a:p>
            <a:pPr marL="914400" lvl="1" indent="-457200">
              <a:buClr>
                <a:schemeClr val="accent2"/>
              </a:buClr>
              <a:buFont typeface="Courier New" charset="0"/>
              <a:buChar char="o"/>
            </a:pPr>
            <a:r>
              <a:rPr lang="en-US" dirty="0" smtClean="0">
                <a:latin typeface="+mn-lt"/>
              </a:rPr>
              <a:t>Paducah </a:t>
            </a:r>
            <a:r>
              <a:rPr lang="en-US" dirty="0">
                <a:latin typeface="+mn-lt"/>
              </a:rPr>
              <a:t>Women’s Treatment – Under </a:t>
            </a:r>
            <a:r>
              <a:rPr lang="en-US" dirty="0" smtClean="0">
                <a:latin typeface="+mn-lt"/>
              </a:rPr>
              <a:t>development</a:t>
            </a:r>
            <a:endParaRPr lang="en-US" dirty="0">
              <a:latin typeface="+mn-lt"/>
            </a:endParaRPr>
          </a:p>
          <a:p>
            <a:pPr marL="457200" indent="-457200">
              <a:buClr>
                <a:schemeClr val="accent2"/>
              </a:buClr>
              <a:buFont typeface="Wingdings" panose="05000000000000000000" pitchFamily="2" charset="2"/>
              <a:buChar char="§"/>
            </a:pPr>
            <a:r>
              <a:rPr lang="en-US" dirty="0">
                <a:latin typeface="+mn-lt"/>
              </a:rPr>
              <a:t>Outpatient Treatment</a:t>
            </a:r>
          </a:p>
          <a:p>
            <a:pPr marL="457200" indent="-457200">
              <a:buClr>
                <a:schemeClr val="accent2"/>
              </a:buClr>
              <a:buFont typeface="Wingdings" panose="05000000000000000000" pitchFamily="2" charset="2"/>
              <a:buChar char="§"/>
            </a:pPr>
            <a:r>
              <a:rPr lang="en-US" dirty="0">
                <a:latin typeface="+mn-lt"/>
              </a:rPr>
              <a:t>Collaboration with Drug Courts</a:t>
            </a:r>
          </a:p>
          <a:p>
            <a:pPr marL="457200" indent="-457200">
              <a:buClr>
                <a:schemeClr val="accent2"/>
              </a:buClr>
              <a:buFont typeface="Wingdings" panose="05000000000000000000" pitchFamily="2" charset="2"/>
              <a:buChar char="§"/>
            </a:pPr>
            <a:r>
              <a:rPr lang="en-US" dirty="0">
                <a:latin typeface="+mn-lt"/>
              </a:rPr>
              <a:t>School based </a:t>
            </a:r>
            <a:r>
              <a:rPr lang="en-US" dirty="0" smtClean="0">
                <a:latin typeface="+mn-lt"/>
              </a:rPr>
              <a:t>programming</a:t>
            </a:r>
          </a:p>
          <a:p>
            <a:pPr marL="457200" indent="-457200">
              <a:buClr>
                <a:schemeClr val="accent2"/>
              </a:buClr>
              <a:buFont typeface="Wingdings" panose="05000000000000000000" pitchFamily="2" charset="2"/>
              <a:buChar char="§"/>
            </a:pPr>
            <a:r>
              <a:rPr lang="en-US" dirty="0"/>
              <a:t>Funding through state resources</a:t>
            </a:r>
          </a:p>
          <a:p>
            <a:pPr marL="914400" lvl="1" indent="-457200">
              <a:buClr>
                <a:schemeClr val="accent2"/>
              </a:buClr>
              <a:buFont typeface="Courier New" charset="0"/>
              <a:buChar char="o"/>
            </a:pPr>
            <a:r>
              <a:rPr lang="en-US" dirty="0"/>
              <a:t>Housing, </a:t>
            </a:r>
            <a:r>
              <a:rPr lang="en-US" dirty="0" smtClean="0"/>
              <a:t>PATH</a:t>
            </a:r>
          </a:p>
          <a:p>
            <a:pPr marL="1371600" lvl="2" indent="-457200">
              <a:buClr>
                <a:schemeClr val="accent2"/>
              </a:buClr>
              <a:buFont typeface="Courier New" charset="0"/>
              <a:buChar char="o"/>
            </a:pPr>
            <a:endParaRPr lang="en-US" dirty="0">
              <a:latin typeface="+mn-lt"/>
            </a:endParaRPr>
          </a:p>
          <a:p>
            <a:pPr marL="457200" indent="-457200">
              <a:buClr>
                <a:schemeClr val="accent2"/>
              </a:buClr>
              <a:buFont typeface="Wingdings" panose="05000000000000000000" pitchFamily="2" charset="2"/>
              <a:buChar char="§"/>
            </a:pPr>
            <a:r>
              <a:rPr lang="en-US" dirty="0">
                <a:latin typeface="+mn-lt"/>
              </a:rPr>
              <a:t>Grant programs</a:t>
            </a:r>
          </a:p>
          <a:p>
            <a:pPr marL="914400" lvl="1" indent="-457200">
              <a:buClr>
                <a:schemeClr val="accent2"/>
              </a:buClr>
              <a:buFont typeface="Courier New" charset="0"/>
              <a:buChar char="o"/>
            </a:pPr>
            <a:r>
              <a:rPr lang="en-US" dirty="0">
                <a:latin typeface="+mn-lt"/>
              </a:rPr>
              <a:t>ACF Responsible Fatherhood</a:t>
            </a:r>
          </a:p>
          <a:p>
            <a:pPr marL="914400" lvl="1" indent="-457200">
              <a:buClr>
                <a:schemeClr val="accent2"/>
              </a:buClr>
              <a:buFont typeface="Courier New" charset="0"/>
              <a:buChar char="o"/>
            </a:pPr>
            <a:r>
              <a:rPr lang="en-US" dirty="0">
                <a:latin typeface="+mn-lt"/>
              </a:rPr>
              <a:t>SAMHSA Adult Offender Reentry</a:t>
            </a:r>
          </a:p>
          <a:p>
            <a:pPr marL="914400" lvl="1" indent="-457200">
              <a:buClr>
                <a:schemeClr val="accent2"/>
              </a:buClr>
              <a:buFont typeface="Courier New" charset="0"/>
              <a:buChar char="o"/>
            </a:pPr>
            <a:r>
              <a:rPr lang="en-US" dirty="0">
                <a:latin typeface="+mn-lt"/>
              </a:rPr>
              <a:t>SAMHSA Residential Treatment for Pregnant and Post-Partum Women</a:t>
            </a:r>
          </a:p>
          <a:p>
            <a:pPr marL="914400" lvl="1" indent="-457200">
              <a:buClr>
                <a:schemeClr val="accent2"/>
              </a:buClr>
              <a:buFont typeface="Courier New" charset="0"/>
              <a:buChar char="o"/>
            </a:pPr>
            <a:r>
              <a:rPr lang="en-US" dirty="0">
                <a:latin typeface="+mn-lt"/>
              </a:rPr>
              <a:t>HRSA Substance abuse and Mental Health Services and Treatment (@Healthcare for the Homeless Clinic)</a:t>
            </a:r>
          </a:p>
          <a:p>
            <a:pPr marL="914400" lvl="1" indent="-457200">
              <a:buClr>
                <a:schemeClr val="accent2"/>
              </a:buClr>
              <a:buFont typeface="Courier New" charset="0"/>
              <a:buChar char="o"/>
            </a:pPr>
            <a:r>
              <a:rPr lang="en-US" dirty="0">
                <a:latin typeface="+mn-lt"/>
              </a:rPr>
              <a:t>SAMHSA Primary and Behavioral Healthcare Integration (also at </a:t>
            </a:r>
            <a:r>
              <a:rPr lang="en-US" dirty="0" err="1">
                <a:latin typeface="+mn-lt"/>
              </a:rPr>
              <a:t>HcH</a:t>
            </a:r>
            <a:r>
              <a:rPr lang="en-US" dirty="0">
                <a:latin typeface="+mn-lt"/>
              </a:rPr>
              <a:t> </a:t>
            </a:r>
            <a:r>
              <a:rPr lang="en-US" dirty="0" smtClean="0">
                <a:latin typeface="+mn-lt"/>
              </a:rPr>
              <a:t>Clinic)</a:t>
            </a:r>
          </a:p>
          <a:p>
            <a:pPr marL="457200" indent="-457200">
              <a:buClr>
                <a:schemeClr val="accent2"/>
              </a:buClr>
              <a:buFont typeface="Wingdings" panose="05000000000000000000" pitchFamily="2" charset="2"/>
              <a:buChar char="§"/>
            </a:pPr>
            <a:endParaRPr lang="en-US" dirty="0">
              <a:latin typeface="+mn-lt"/>
            </a:endParaRPr>
          </a:p>
          <a:p>
            <a:pPr marL="457200" indent="-457200">
              <a:buClr>
                <a:schemeClr val="accent2"/>
              </a:buClr>
              <a:buFont typeface="Wingdings" panose="05000000000000000000" pitchFamily="2" charset="2"/>
              <a:buChar char="§"/>
            </a:pPr>
            <a:endParaRPr lang="en-US" dirty="0">
              <a:latin typeface="+mn-lt"/>
            </a:endParaRPr>
          </a:p>
        </p:txBody>
      </p:sp>
    </p:spTree>
    <p:extLst>
      <p:ext uri="{BB962C8B-B14F-4D97-AF65-F5344CB8AC3E}">
        <p14:creationId xmlns:p14="http://schemas.microsoft.com/office/powerpoint/2010/main" val="1773982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014" y="660399"/>
            <a:ext cx="10058400" cy="1014153"/>
          </a:xfrm>
        </p:spPr>
        <p:txBody>
          <a:bodyPr>
            <a:normAutofit/>
          </a:bodyPr>
          <a:lstStyle/>
          <a:p>
            <a:pPr algn="ctr"/>
            <a:r>
              <a:rPr lang="en-US" dirty="0" smtClean="0">
                <a:solidFill>
                  <a:srgbClr val="2683C6"/>
                </a:solidFill>
              </a:rPr>
              <a:t>Addressing the Housing Problem</a:t>
            </a:r>
            <a:endParaRPr lang="en-US" dirty="0"/>
          </a:p>
        </p:txBody>
      </p:sp>
      <p:sp>
        <p:nvSpPr>
          <p:cNvPr id="3" name="Content Placeholder 2"/>
          <p:cNvSpPr>
            <a:spLocks noGrp="1"/>
          </p:cNvSpPr>
          <p:nvPr>
            <p:ph idx="1"/>
          </p:nvPr>
        </p:nvSpPr>
        <p:spPr>
          <a:xfrm>
            <a:off x="892939" y="1985739"/>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5" name="Shape 230"/>
          <p:cNvSpPr txBox="1"/>
          <p:nvPr/>
        </p:nvSpPr>
        <p:spPr>
          <a:xfrm>
            <a:off x="1229360" y="1818641"/>
            <a:ext cx="9895522" cy="4366030"/>
          </a:xfrm>
          <a:prstGeom prst="rect">
            <a:avLst/>
          </a:prstGeom>
          <a:noFill/>
          <a:ln>
            <a:noFill/>
          </a:ln>
        </p:spPr>
        <p:txBody>
          <a:bodyPr wrap="square" lIns="91425" tIns="45700" rIns="91425" bIns="45700" numCol="2" anchor="t" anchorCtr="0">
            <a:noAutofit/>
          </a:bodyPr>
          <a:lstStyle/>
          <a:p>
            <a:pPr marL="285750" indent="-285750">
              <a:buClr>
                <a:schemeClr val="accent2"/>
              </a:buClr>
              <a:buFont typeface="Wingdings" panose="05000000000000000000" pitchFamily="2" charset="2"/>
              <a:buChar char="§"/>
            </a:pPr>
            <a:r>
              <a:rPr lang="en-US" sz="2400" dirty="0">
                <a:latin typeface="+mn-lt"/>
              </a:rPr>
              <a:t>Sober housing is essential to recovery</a:t>
            </a:r>
          </a:p>
          <a:p>
            <a:pPr marL="285750" indent="-285750">
              <a:buClr>
                <a:schemeClr val="accent2"/>
              </a:buClr>
              <a:buFont typeface="Wingdings" panose="05000000000000000000" pitchFamily="2" charset="2"/>
              <a:buChar char="§"/>
            </a:pPr>
            <a:r>
              <a:rPr lang="en-US" sz="2400" dirty="0">
                <a:latin typeface="+mn-lt"/>
              </a:rPr>
              <a:t>Transitional Housing</a:t>
            </a:r>
          </a:p>
          <a:p>
            <a:pPr marL="285750" indent="-285750">
              <a:buClr>
                <a:schemeClr val="accent2"/>
              </a:buClr>
              <a:buFont typeface="Wingdings" panose="05000000000000000000" pitchFamily="2" charset="2"/>
              <a:buChar char="§"/>
            </a:pPr>
            <a:r>
              <a:rPr lang="en-US" sz="2400" dirty="0">
                <a:latin typeface="+mn-lt"/>
              </a:rPr>
              <a:t>Limited construction resources</a:t>
            </a:r>
          </a:p>
          <a:p>
            <a:pPr marL="285750" indent="-285750">
              <a:buClr>
                <a:schemeClr val="accent2"/>
              </a:buClr>
              <a:buFont typeface="Wingdings" panose="05000000000000000000" pitchFamily="2" charset="2"/>
              <a:buChar char="§"/>
            </a:pPr>
            <a:r>
              <a:rPr lang="en-US" sz="2400" dirty="0">
                <a:latin typeface="+mn-lt"/>
              </a:rPr>
              <a:t>Federal Home Loan Bank</a:t>
            </a:r>
          </a:p>
          <a:p>
            <a:pPr marL="285750" indent="-285750">
              <a:buClr>
                <a:schemeClr val="accent2"/>
              </a:buClr>
              <a:buFont typeface="Wingdings" panose="05000000000000000000" pitchFamily="2" charset="2"/>
              <a:buChar char="§"/>
            </a:pPr>
            <a:r>
              <a:rPr lang="en-US" sz="2400" dirty="0">
                <a:latin typeface="+mn-lt"/>
              </a:rPr>
              <a:t>State Housing Agency</a:t>
            </a:r>
          </a:p>
          <a:p>
            <a:pPr marL="285750" indent="-285750">
              <a:buClr>
                <a:schemeClr val="accent2"/>
              </a:buClr>
              <a:buFont typeface="Wingdings" panose="05000000000000000000" pitchFamily="2" charset="2"/>
              <a:buChar char="§"/>
            </a:pPr>
            <a:r>
              <a:rPr lang="en-US" sz="2400" dirty="0" err="1">
                <a:latin typeface="+mn-lt"/>
              </a:rPr>
              <a:t>CoC</a:t>
            </a:r>
            <a:r>
              <a:rPr lang="en-US" sz="2400" dirty="0">
                <a:latin typeface="+mn-lt"/>
              </a:rPr>
              <a:t> Permanent Housing Bonus</a:t>
            </a:r>
          </a:p>
          <a:p>
            <a:pPr marL="285750" indent="-285750">
              <a:buClr>
                <a:schemeClr val="accent2"/>
              </a:buClr>
              <a:buFont typeface="Wingdings" panose="05000000000000000000" pitchFamily="2" charset="2"/>
              <a:buChar char="§"/>
            </a:pPr>
            <a:r>
              <a:rPr lang="en-US" sz="2400" dirty="0">
                <a:latin typeface="+mn-lt"/>
              </a:rPr>
              <a:t>HOME</a:t>
            </a:r>
          </a:p>
          <a:p>
            <a:pPr marL="285750" indent="-285750">
              <a:buClr>
                <a:schemeClr val="accent2"/>
              </a:buClr>
              <a:buFont typeface="Wingdings" panose="05000000000000000000" pitchFamily="2" charset="2"/>
              <a:buChar char="§"/>
            </a:pPr>
            <a:r>
              <a:rPr lang="en-US" sz="2400" dirty="0">
                <a:latin typeface="+mn-lt"/>
              </a:rPr>
              <a:t>Private foundations</a:t>
            </a:r>
          </a:p>
          <a:p>
            <a:pPr marL="285750" indent="-285750">
              <a:buClr>
                <a:schemeClr val="accent2"/>
              </a:buClr>
              <a:buFont typeface="Wingdings" panose="05000000000000000000" pitchFamily="2" charset="2"/>
              <a:buChar char="§"/>
            </a:pPr>
            <a:r>
              <a:rPr lang="en-US" sz="2400" dirty="0">
                <a:latin typeface="+mn-lt"/>
              </a:rPr>
              <a:t>Rental Assistance</a:t>
            </a:r>
          </a:p>
          <a:p>
            <a:pPr marL="285750" indent="-285750">
              <a:buClr>
                <a:schemeClr val="accent2"/>
              </a:buClr>
              <a:buFont typeface="Wingdings" panose="05000000000000000000" pitchFamily="2" charset="2"/>
              <a:buChar char="§"/>
            </a:pPr>
            <a:r>
              <a:rPr lang="en-US" sz="2400" dirty="0">
                <a:latin typeface="+mn-lt"/>
              </a:rPr>
              <a:t>Housing Choice </a:t>
            </a:r>
            <a:r>
              <a:rPr lang="en-US" sz="2400" dirty="0" smtClean="0">
                <a:latin typeface="+mn-lt"/>
              </a:rPr>
              <a:t>Vouchers</a:t>
            </a:r>
          </a:p>
          <a:p>
            <a:pPr marL="285750" indent="-285750">
              <a:buClr>
                <a:schemeClr val="accent2"/>
              </a:buClr>
              <a:buFont typeface="Wingdings" panose="05000000000000000000" pitchFamily="2" charset="2"/>
              <a:buChar char="§"/>
            </a:pPr>
            <a:r>
              <a:rPr lang="en-US" sz="2400" dirty="0" smtClean="0">
                <a:latin typeface="+mn-lt"/>
              </a:rPr>
              <a:t>Continuum </a:t>
            </a:r>
            <a:r>
              <a:rPr lang="en-US" sz="2400" dirty="0">
                <a:latin typeface="+mn-lt"/>
              </a:rPr>
              <a:t>of Care Permanent Supportive Housing</a:t>
            </a:r>
          </a:p>
          <a:p>
            <a:pPr marL="285750" indent="-285750">
              <a:buClr>
                <a:schemeClr val="accent2"/>
              </a:buClr>
              <a:buFont typeface="Wingdings" panose="05000000000000000000" pitchFamily="2" charset="2"/>
              <a:buChar char="§"/>
            </a:pPr>
            <a:r>
              <a:rPr lang="en-US" sz="2400" dirty="0">
                <a:latin typeface="+mn-lt"/>
              </a:rPr>
              <a:t>Vouchers and Operations Grants</a:t>
            </a:r>
          </a:p>
          <a:p>
            <a:pPr marL="285750" indent="-285750">
              <a:buClr>
                <a:schemeClr val="accent2"/>
              </a:buClr>
              <a:buFont typeface="Wingdings" panose="05000000000000000000" pitchFamily="2" charset="2"/>
              <a:buChar char="§"/>
            </a:pPr>
            <a:r>
              <a:rPr lang="en-US" sz="2400" dirty="0">
                <a:latin typeface="+mn-lt"/>
              </a:rPr>
              <a:t>Make commitment to Housing First</a:t>
            </a:r>
          </a:p>
          <a:p>
            <a:pPr marL="285750" indent="-285750">
              <a:buClr>
                <a:schemeClr val="accent2"/>
              </a:buClr>
              <a:buFont typeface="Wingdings" panose="05000000000000000000" pitchFamily="2" charset="2"/>
              <a:buChar char="§"/>
            </a:pPr>
            <a:r>
              <a:rPr lang="en-US" sz="2400" dirty="0">
                <a:latin typeface="+mn-lt"/>
              </a:rPr>
              <a:t>Provide in-home services</a:t>
            </a:r>
          </a:p>
          <a:p>
            <a:pPr marL="285750" indent="-285750">
              <a:buClr>
                <a:schemeClr val="accent2"/>
              </a:buClr>
              <a:buFont typeface="Wingdings" panose="05000000000000000000" pitchFamily="2" charset="2"/>
              <a:buChar char="§"/>
            </a:pPr>
            <a:r>
              <a:rPr lang="en-US" sz="2400" dirty="0">
                <a:latin typeface="+mn-lt"/>
              </a:rPr>
              <a:t>Medicaid (for co-occurring disorder)</a:t>
            </a:r>
          </a:p>
          <a:p>
            <a:pPr marL="285750" indent="-285750">
              <a:buClr>
                <a:schemeClr val="accent2"/>
              </a:buClr>
              <a:buFont typeface="Wingdings" panose="05000000000000000000" pitchFamily="2" charset="2"/>
              <a:buChar char="§"/>
            </a:pPr>
            <a:r>
              <a:rPr lang="en-US" sz="2400" dirty="0" err="1">
                <a:latin typeface="+mn-lt"/>
              </a:rPr>
              <a:t>CoC</a:t>
            </a:r>
            <a:r>
              <a:rPr lang="en-US" sz="2400" dirty="0">
                <a:latin typeface="+mn-lt"/>
              </a:rPr>
              <a:t> PSH Supportive Services Only grants</a:t>
            </a:r>
          </a:p>
          <a:p>
            <a:pPr marL="285750" indent="-285750">
              <a:buClr>
                <a:schemeClr val="accent2"/>
              </a:buClr>
              <a:buFont typeface="Wingdings" panose="05000000000000000000" pitchFamily="2" charset="2"/>
              <a:buChar char="§"/>
            </a:pPr>
            <a:r>
              <a:rPr lang="en-US" sz="2400" dirty="0">
                <a:latin typeface="+mn-lt"/>
              </a:rPr>
              <a:t>Start dialogue with local PHAs</a:t>
            </a:r>
          </a:p>
          <a:p>
            <a:pPr marL="285750" indent="-285750">
              <a:buClr>
                <a:schemeClr val="accent2"/>
              </a:buClr>
              <a:buFont typeface="Wingdings" panose="05000000000000000000" pitchFamily="2" charset="2"/>
              <a:buChar char="§"/>
            </a:pPr>
            <a:r>
              <a:rPr lang="en-US" sz="2400" dirty="0">
                <a:latin typeface="+mn-lt"/>
              </a:rPr>
              <a:t>Innovation – Local RFP</a:t>
            </a:r>
          </a:p>
        </p:txBody>
      </p:sp>
    </p:spTree>
    <p:extLst>
      <p:ext uri="{BB962C8B-B14F-4D97-AF65-F5344CB8AC3E}">
        <p14:creationId xmlns:p14="http://schemas.microsoft.com/office/powerpoint/2010/main" val="24679831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014" y="670559"/>
            <a:ext cx="10058400" cy="1014153"/>
          </a:xfrm>
        </p:spPr>
        <p:txBody>
          <a:bodyPr>
            <a:noAutofit/>
          </a:bodyPr>
          <a:lstStyle/>
          <a:p>
            <a:pPr algn="ctr"/>
            <a:r>
              <a:rPr lang="en-US" dirty="0" smtClean="0">
                <a:solidFill>
                  <a:srgbClr val="2683C6"/>
                </a:solidFill>
              </a:rPr>
              <a:t>Increase Income While in </a:t>
            </a:r>
            <a:br>
              <a:rPr lang="en-US" dirty="0" smtClean="0">
                <a:solidFill>
                  <a:srgbClr val="2683C6"/>
                </a:solidFill>
              </a:rPr>
            </a:br>
            <a:r>
              <a:rPr lang="en-US" dirty="0" smtClean="0">
                <a:solidFill>
                  <a:srgbClr val="2683C6"/>
                </a:solidFill>
              </a:rPr>
              <a:t>Transitional Housing</a:t>
            </a:r>
            <a:endParaRPr lang="en-US" dirty="0"/>
          </a:p>
        </p:txBody>
      </p:sp>
      <p:sp>
        <p:nvSpPr>
          <p:cNvPr id="3" name="Content Placeholder 2"/>
          <p:cNvSpPr>
            <a:spLocks noGrp="1"/>
          </p:cNvSpPr>
          <p:nvPr>
            <p:ph idx="1"/>
          </p:nvPr>
        </p:nvSpPr>
        <p:spPr>
          <a:xfrm>
            <a:off x="892939" y="1985739"/>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5" name="Shape 230"/>
          <p:cNvSpPr txBox="1"/>
          <p:nvPr/>
        </p:nvSpPr>
        <p:spPr>
          <a:xfrm>
            <a:off x="1149014" y="1837648"/>
            <a:ext cx="9828692" cy="4345710"/>
          </a:xfrm>
          <a:prstGeom prst="rect">
            <a:avLst/>
          </a:prstGeom>
          <a:noFill/>
          <a:ln>
            <a:noFill/>
          </a:ln>
        </p:spPr>
        <p:txBody>
          <a:bodyPr wrap="square" lIns="91425" tIns="45700" rIns="91425" bIns="45700" numCol="1" anchor="t" anchorCtr="0">
            <a:noAutofit/>
          </a:bodyPr>
          <a:lstStyle/>
          <a:p>
            <a:pPr marL="285750" indent="-285750">
              <a:buClr>
                <a:schemeClr val="accent2"/>
              </a:buClr>
              <a:buFont typeface="Wingdings" panose="05000000000000000000" pitchFamily="2" charset="2"/>
              <a:buChar char="§"/>
            </a:pPr>
            <a:r>
              <a:rPr lang="en-US" sz="2400" dirty="0">
                <a:latin typeface="+mn-lt"/>
              </a:rPr>
              <a:t>To ensure success in maintaining housing, the individual’s ability to earn must be </a:t>
            </a:r>
            <a:r>
              <a:rPr lang="en-US" sz="2400" dirty="0" smtClean="0">
                <a:latin typeface="+mn-lt"/>
              </a:rPr>
              <a:t>increased</a:t>
            </a:r>
          </a:p>
          <a:p>
            <a:pPr marL="285750" indent="-285750">
              <a:buClr>
                <a:schemeClr val="accent2"/>
              </a:buClr>
              <a:buFont typeface="Wingdings" panose="05000000000000000000" pitchFamily="2" charset="2"/>
              <a:buChar char="§"/>
            </a:pPr>
            <a:r>
              <a:rPr lang="en-US" sz="2400" dirty="0" smtClean="0">
                <a:latin typeface="+mn-lt"/>
              </a:rPr>
              <a:t>Address </a:t>
            </a:r>
            <a:r>
              <a:rPr lang="en-US" sz="2400" dirty="0">
                <a:latin typeface="+mn-lt"/>
              </a:rPr>
              <a:t>educational </a:t>
            </a:r>
            <a:r>
              <a:rPr lang="en-US" sz="2400" dirty="0" smtClean="0">
                <a:latin typeface="+mn-lt"/>
              </a:rPr>
              <a:t>gaps</a:t>
            </a:r>
          </a:p>
          <a:p>
            <a:pPr marL="285750" indent="-285750">
              <a:buClr>
                <a:schemeClr val="accent2"/>
              </a:buClr>
              <a:buFont typeface="Wingdings" panose="05000000000000000000" pitchFamily="2" charset="2"/>
              <a:buChar char="§"/>
            </a:pPr>
            <a:r>
              <a:rPr lang="en-US" sz="2400" dirty="0" smtClean="0">
                <a:latin typeface="+mn-lt"/>
              </a:rPr>
              <a:t>Access </a:t>
            </a:r>
            <a:r>
              <a:rPr lang="en-US" sz="2400" dirty="0">
                <a:latin typeface="+mn-lt"/>
              </a:rPr>
              <a:t>local training resources – Workforce Innovation and Opportunity Act </a:t>
            </a:r>
            <a:endParaRPr lang="en-US" sz="2400" dirty="0" smtClean="0">
              <a:latin typeface="+mn-lt"/>
            </a:endParaRPr>
          </a:p>
          <a:p>
            <a:pPr marL="285750" indent="-285750">
              <a:buClr>
                <a:schemeClr val="accent2"/>
              </a:buClr>
              <a:buFont typeface="Wingdings" panose="05000000000000000000" pitchFamily="2" charset="2"/>
              <a:buChar char="§"/>
            </a:pPr>
            <a:r>
              <a:rPr lang="en-US" sz="2400" dirty="0" smtClean="0">
                <a:latin typeface="+mn-lt"/>
              </a:rPr>
              <a:t>Supported </a:t>
            </a:r>
            <a:r>
              <a:rPr lang="en-US" sz="2400" dirty="0">
                <a:latin typeface="+mn-lt"/>
              </a:rPr>
              <a:t>Employment </a:t>
            </a:r>
            <a:r>
              <a:rPr lang="en-US" sz="2400" dirty="0" smtClean="0">
                <a:latin typeface="+mn-lt"/>
              </a:rPr>
              <a:t>Programs</a:t>
            </a:r>
          </a:p>
          <a:p>
            <a:pPr marL="285750" indent="-285750">
              <a:buClr>
                <a:schemeClr val="accent2"/>
              </a:buClr>
              <a:buFont typeface="Wingdings" panose="05000000000000000000" pitchFamily="2" charset="2"/>
              <a:buChar char="§"/>
            </a:pPr>
            <a:r>
              <a:rPr lang="en-US" sz="2400" dirty="0" smtClean="0">
                <a:latin typeface="+mn-lt"/>
              </a:rPr>
              <a:t>Work </a:t>
            </a:r>
            <a:r>
              <a:rPr lang="en-US" sz="2400" dirty="0">
                <a:latin typeface="+mn-lt"/>
              </a:rPr>
              <a:t>with individuals to improve soft </a:t>
            </a:r>
            <a:r>
              <a:rPr lang="en-US" sz="2400" dirty="0" smtClean="0">
                <a:latin typeface="+mn-lt"/>
              </a:rPr>
              <a:t>skills</a:t>
            </a:r>
          </a:p>
          <a:p>
            <a:pPr marL="285750" indent="-285750">
              <a:buClr>
                <a:schemeClr val="accent2"/>
              </a:buClr>
              <a:buFont typeface="Wingdings" panose="05000000000000000000" pitchFamily="2" charset="2"/>
              <a:buChar char="§"/>
            </a:pPr>
            <a:r>
              <a:rPr lang="en-US" sz="2400" dirty="0" smtClean="0">
                <a:latin typeface="+mn-lt"/>
              </a:rPr>
              <a:t>Access </a:t>
            </a:r>
            <a:r>
              <a:rPr lang="en-US" sz="2400" dirty="0">
                <a:latin typeface="+mn-lt"/>
              </a:rPr>
              <a:t>resume writing and job search services at American Job Centers (Including Job </a:t>
            </a:r>
            <a:r>
              <a:rPr lang="en-US" sz="2400" dirty="0" smtClean="0">
                <a:latin typeface="+mn-lt"/>
              </a:rPr>
              <a:t>Clubs)</a:t>
            </a:r>
          </a:p>
          <a:p>
            <a:pPr marL="285750" indent="-285750">
              <a:buClr>
                <a:schemeClr val="accent2"/>
              </a:buClr>
              <a:buFont typeface="Wingdings" panose="05000000000000000000" pitchFamily="2" charset="2"/>
              <a:buChar char="§"/>
            </a:pPr>
            <a:r>
              <a:rPr lang="en-US" sz="2400" dirty="0" smtClean="0">
                <a:latin typeface="+mn-lt"/>
              </a:rPr>
              <a:t>For </a:t>
            </a:r>
            <a:r>
              <a:rPr lang="en-US" sz="2400" dirty="0">
                <a:latin typeface="+mn-lt"/>
              </a:rPr>
              <a:t>qualified individuals use SOAR to apply for SSI/SSDI </a:t>
            </a:r>
            <a:r>
              <a:rPr lang="en-US" sz="2400" dirty="0" smtClean="0">
                <a:latin typeface="+mn-lt"/>
              </a:rPr>
              <a:t>benefits</a:t>
            </a:r>
          </a:p>
          <a:p>
            <a:pPr marL="285750" indent="-285750">
              <a:buClr>
                <a:schemeClr val="accent2"/>
              </a:buClr>
              <a:buFont typeface="Wingdings" panose="05000000000000000000" pitchFamily="2" charset="2"/>
              <a:buChar char="§"/>
            </a:pPr>
            <a:r>
              <a:rPr lang="en-US" sz="2400" dirty="0" smtClean="0">
                <a:latin typeface="+mn-lt"/>
              </a:rPr>
              <a:t>Collaborate </a:t>
            </a:r>
            <a:r>
              <a:rPr lang="en-US" sz="2400" dirty="0">
                <a:latin typeface="+mn-lt"/>
              </a:rPr>
              <a:t>with community employers</a:t>
            </a:r>
          </a:p>
          <a:p>
            <a:pPr marL="742950" lvl="1" indent="-285750">
              <a:buClr>
                <a:schemeClr val="accent2"/>
              </a:buClr>
              <a:buFont typeface="Wingdings" panose="05000000000000000000" pitchFamily="2" charset="2"/>
              <a:buChar char="§"/>
            </a:pPr>
            <a:r>
              <a:rPr lang="en-US" sz="2400" dirty="0">
                <a:latin typeface="+mn-lt"/>
              </a:rPr>
              <a:t>Be </a:t>
            </a:r>
            <a:r>
              <a:rPr lang="en-US" sz="2400" dirty="0" smtClean="0">
                <a:latin typeface="+mn-lt"/>
              </a:rPr>
              <a:t>innovative! Create </a:t>
            </a:r>
            <a:r>
              <a:rPr lang="en-US" sz="2400" dirty="0">
                <a:latin typeface="+mn-lt"/>
              </a:rPr>
              <a:t>opportunities for job training and skills building, </a:t>
            </a:r>
            <a:r>
              <a:rPr lang="en-US" sz="2400" dirty="0" smtClean="0">
                <a:latin typeface="+mn-lt"/>
              </a:rPr>
              <a:t>e.g</a:t>
            </a:r>
            <a:r>
              <a:rPr lang="en-US" sz="2400" dirty="0">
                <a:latin typeface="+mn-lt"/>
              </a:rPr>
              <a:t>.</a:t>
            </a:r>
            <a:r>
              <a:rPr lang="en-US" sz="2400" dirty="0" smtClean="0">
                <a:latin typeface="+mn-lt"/>
              </a:rPr>
              <a:t> </a:t>
            </a:r>
            <a:r>
              <a:rPr lang="en-US" sz="2400" dirty="0">
                <a:latin typeface="+mn-lt"/>
              </a:rPr>
              <a:t>open a coffee shop</a:t>
            </a:r>
          </a:p>
          <a:p>
            <a:pPr marL="742950" lvl="1" indent="-285750">
              <a:buClr>
                <a:schemeClr val="accent2"/>
              </a:buClr>
              <a:buFont typeface="Wingdings" panose="05000000000000000000" pitchFamily="2" charset="2"/>
              <a:buChar char="§"/>
            </a:pPr>
            <a:endParaRPr lang="en-US" sz="2000" dirty="0">
              <a:latin typeface="+mn-lt"/>
            </a:endParaRPr>
          </a:p>
          <a:p>
            <a:pPr marL="1200150" lvl="2" indent="-285750">
              <a:buClr>
                <a:schemeClr val="accent2"/>
              </a:buClr>
              <a:buFont typeface="Wingdings" panose="05000000000000000000" pitchFamily="2" charset="2"/>
              <a:buChar char="§"/>
            </a:pPr>
            <a:endParaRPr lang="en-US" sz="2000" dirty="0">
              <a:latin typeface="+mn-lt"/>
            </a:endParaRPr>
          </a:p>
        </p:txBody>
      </p:sp>
    </p:spTree>
    <p:extLst>
      <p:ext uri="{BB962C8B-B14F-4D97-AF65-F5344CB8AC3E}">
        <p14:creationId xmlns:p14="http://schemas.microsoft.com/office/powerpoint/2010/main" val="16595547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138" y="1562476"/>
            <a:ext cx="9783210" cy="2778876"/>
          </a:xfrm>
        </p:spPr>
        <p:txBody>
          <a:bodyPr>
            <a:normAutofit/>
          </a:bodyPr>
          <a:lstStyle/>
          <a:p>
            <a:pPr fontAlgn="auto">
              <a:spcAft>
                <a:spcPts val="0"/>
              </a:spcAft>
              <a:defRPr/>
            </a:pPr>
            <a:r>
              <a:rPr lang="en-US" sz="4900" dirty="0" smtClean="0">
                <a:solidFill>
                  <a:schemeClr val="accent2"/>
                </a:solidFill>
              </a:rPr>
              <a:t>Medication Assisted Treatment: </a:t>
            </a:r>
            <a:br>
              <a:rPr lang="en-US" sz="4900" dirty="0" smtClean="0">
                <a:solidFill>
                  <a:schemeClr val="accent2"/>
                </a:solidFill>
              </a:rPr>
            </a:br>
            <a:r>
              <a:rPr lang="en-US" sz="4900" dirty="0" smtClean="0">
                <a:solidFill>
                  <a:schemeClr val="accent2"/>
                </a:solidFill>
              </a:rPr>
              <a:t>A Peer Perspective</a:t>
            </a:r>
            <a:endParaRPr lang="en-US" sz="4900" dirty="0">
              <a:solidFill>
                <a:schemeClr val="accent2"/>
              </a:solidFill>
            </a:endParaRPr>
          </a:p>
        </p:txBody>
      </p:sp>
      <p:sp>
        <p:nvSpPr>
          <p:cNvPr id="3" name="Subtitle 2"/>
          <p:cNvSpPr>
            <a:spLocks noGrp="1"/>
          </p:cNvSpPr>
          <p:nvPr>
            <p:ph type="subTitle" idx="1"/>
          </p:nvPr>
        </p:nvSpPr>
        <p:spPr>
          <a:xfrm>
            <a:off x="1100138" y="4456113"/>
            <a:ext cx="10036175" cy="1738312"/>
          </a:xfrm>
        </p:spPr>
        <p:txBody>
          <a:bodyPr rtlCol="0">
            <a:normAutofit/>
          </a:bodyPr>
          <a:lstStyle/>
          <a:p>
            <a:pPr>
              <a:spcBef>
                <a:spcPts val="0"/>
              </a:spcBef>
              <a:spcAft>
                <a:spcPts val="0"/>
              </a:spcAft>
              <a:buSzPct val="25000"/>
            </a:pPr>
            <a:r>
              <a:rPr lang="en-US" dirty="0" smtClean="0">
                <a:solidFill>
                  <a:schemeClr val="tx1"/>
                </a:solidFill>
                <a:ea typeface="Arial Black"/>
                <a:cs typeface="Arial Black"/>
                <a:sym typeface="Arial Black"/>
              </a:rPr>
              <a:t>Steven K. </a:t>
            </a:r>
            <a:r>
              <a:rPr lang="en-US" dirty="0" err="1" smtClean="0">
                <a:solidFill>
                  <a:schemeClr val="tx1"/>
                </a:solidFill>
                <a:ea typeface="Arial Black"/>
                <a:cs typeface="Arial Black"/>
                <a:sym typeface="Arial Black"/>
              </a:rPr>
              <a:t>Samra</a:t>
            </a:r>
            <a:r>
              <a:rPr lang="en-US" dirty="0" smtClean="0">
                <a:solidFill>
                  <a:schemeClr val="tx1"/>
                </a:solidFill>
                <a:ea typeface="Arial Black"/>
                <a:cs typeface="Arial Black"/>
                <a:sym typeface="Arial Black"/>
              </a:rPr>
              <a:t>, MPA, </a:t>
            </a:r>
            <a:r>
              <a:rPr lang="en-US" dirty="0" smtClean="0"/>
              <a:t>Deputy Director</a:t>
            </a:r>
          </a:p>
          <a:p>
            <a:pPr>
              <a:spcBef>
                <a:spcPts val="0"/>
              </a:spcBef>
              <a:spcAft>
                <a:spcPts val="0"/>
              </a:spcAft>
              <a:buSzPct val="25000"/>
            </a:pPr>
            <a:r>
              <a:rPr lang="en-US" dirty="0" smtClean="0"/>
              <a:t>SAMHSA </a:t>
            </a:r>
            <a:r>
              <a:rPr lang="en-US" dirty="0"/>
              <a:t>BRSS TACS </a:t>
            </a:r>
          </a:p>
          <a:p>
            <a:pPr>
              <a:spcBef>
                <a:spcPts val="0"/>
              </a:spcBef>
              <a:spcAft>
                <a:spcPts val="0"/>
              </a:spcAft>
              <a:buSzPct val="25000"/>
            </a:pPr>
            <a:r>
              <a:rPr lang="en-US" dirty="0" smtClean="0"/>
              <a:t>Needham</a:t>
            </a:r>
            <a:r>
              <a:rPr lang="en-US" dirty="0"/>
              <a:t>, Massachusetts </a:t>
            </a:r>
            <a:endParaRPr lang="en-US" dirty="0">
              <a:ea typeface="+mn-ea"/>
              <a:cs typeface="+mn-cs"/>
            </a:endParaRPr>
          </a:p>
        </p:txBody>
      </p:sp>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l="4723" t="12292" r="4723" b="15483"/>
          <a:stretch>
            <a:fillRect/>
          </a:stretch>
        </p:blipFill>
        <p:spPr bwMode="auto">
          <a:xfrm>
            <a:off x="247650" y="317500"/>
            <a:ext cx="44767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7070" y="6446866"/>
            <a:ext cx="1344930" cy="344302"/>
          </a:xfrm>
          <a:prstGeom prst="rect">
            <a:avLst/>
          </a:prstGeom>
        </p:spPr>
      </p:pic>
    </p:spTree>
    <p:extLst>
      <p:ext uri="{BB962C8B-B14F-4D97-AF65-F5344CB8AC3E}">
        <p14:creationId xmlns:p14="http://schemas.microsoft.com/office/powerpoint/2010/main" val="4813701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014" y="660399"/>
            <a:ext cx="10058400" cy="1014153"/>
          </a:xfrm>
        </p:spPr>
        <p:txBody>
          <a:bodyPr>
            <a:normAutofit fontScale="90000"/>
          </a:bodyPr>
          <a:lstStyle/>
          <a:p>
            <a:pPr algn="ctr"/>
            <a:r>
              <a:rPr lang="en-US" sz="4400" dirty="0" smtClean="0">
                <a:solidFill>
                  <a:srgbClr val="2683C6"/>
                </a:solidFill>
              </a:rPr>
              <a:t>One-Size Does Not Fit All Substance Use Disorders</a:t>
            </a:r>
            <a:endParaRPr lang="en-US" sz="4400" dirty="0"/>
          </a:p>
        </p:txBody>
      </p:sp>
      <p:sp>
        <p:nvSpPr>
          <p:cNvPr id="3" name="Content Placeholder 2"/>
          <p:cNvSpPr>
            <a:spLocks noGrp="1"/>
          </p:cNvSpPr>
          <p:nvPr>
            <p:ph idx="1"/>
          </p:nvPr>
        </p:nvSpPr>
        <p:spPr>
          <a:xfrm>
            <a:off x="892939" y="1985739"/>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5" name="Shape 230"/>
          <p:cNvSpPr txBox="1"/>
          <p:nvPr/>
        </p:nvSpPr>
        <p:spPr>
          <a:xfrm>
            <a:off x="1254298" y="1836336"/>
            <a:ext cx="10063306" cy="4198931"/>
          </a:xfrm>
          <a:prstGeom prst="rect">
            <a:avLst/>
          </a:prstGeom>
          <a:ln/>
        </p:spPr>
        <p:style>
          <a:lnRef idx="2">
            <a:schemeClr val="accent1"/>
          </a:lnRef>
          <a:fillRef idx="1">
            <a:schemeClr val="lt1"/>
          </a:fillRef>
          <a:effectRef idx="0">
            <a:schemeClr val="accent1"/>
          </a:effectRef>
          <a:fontRef idx="minor">
            <a:schemeClr val="dk1"/>
          </a:fontRef>
        </p:style>
        <p:txBody>
          <a:bodyPr wrap="square" lIns="91425" tIns="45700" rIns="91425" bIns="45700" numCol="2" anchor="t" anchorCtr="0">
            <a:noAutofit/>
          </a:bodyPr>
          <a:lstStyle/>
          <a:p>
            <a:pPr marL="0" indent="0">
              <a:buNone/>
            </a:pPr>
            <a:r>
              <a:rPr lang="en-US" sz="3200" dirty="0">
                <a:latin typeface="+mn-lt"/>
              </a:rPr>
              <a:t>SUDs </a:t>
            </a:r>
            <a:r>
              <a:rPr lang="en-US" sz="3200" dirty="0" smtClean="0">
                <a:latin typeface="+mn-lt"/>
              </a:rPr>
              <a:t>involve </a:t>
            </a:r>
            <a:r>
              <a:rPr lang="en-US" sz="3200" dirty="0">
                <a:latin typeface="+mn-lt"/>
              </a:rPr>
              <a:t>the </a:t>
            </a:r>
            <a:r>
              <a:rPr lang="en-US" sz="3200" dirty="0" smtClean="0">
                <a:latin typeface="+mn-lt"/>
              </a:rPr>
              <a:t>complex interaction </a:t>
            </a:r>
            <a:r>
              <a:rPr lang="en-US" sz="3200" dirty="0">
                <a:latin typeface="+mn-lt"/>
              </a:rPr>
              <a:t>of multiple, individual-specific factors including a person’s inherent biology as well as their environment, experience, and </a:t>
            </a:r>
            <a:r>
              <a:rPr lang="en-US" sz="3200" dirty="0" smtClean="0">
                <a:latin typeface="+mn-lt"/>
              </a:rPr>
              <a:t>age</a:t>
            </a:r>
            <a:endParaRPr lang="en-US" dirty="0" smtClean="0">
              <a:latin typeface="+mn-lt"/>
            </a:endParaRPr>
          </a:p>
          <a:p>
            <a:pPr marL="0" indent="0">
              <a:buNone/>
            </a:pPr>
            <a:endParaRPr lang="en-US" b="1" dirty="0" smtClean="0">
              <a:latin typeface="+mn-lt"/>
            </a:endParaRPr>
          </a:p>
          <a:p>
            <a:pPr marL="0" indent="0">
              <a:buNone/>
            </a:pPr>
            <a:endParaRPr lang="en-US" b="1" dirty="0">
              <a:latin typeface="+mn-lt"/>
            </a:endParaRPr>
          </a:p>
          <a:p>
            <a:pPr marL="0" indent="0">
              <a:buNone/>
            </a:pPr>
            <a:endParaRPr lang="en-US" b="1" dirty="0" smtClean="0">
              <a:latin typeface="+mn-lt"/>
            </a:endParaRPr>
          </a:p>
          <a:p>
            <a:pPr marL="0" indent="0">
              <a:buNone/>
            </a:pPr>
            <a:endParaRPr lang="en-US" b="1" dirty="0">
              <a:latin typeface="+mn-lt"/>
            </a:endParaRPr>
          </a:p>
          <a:p>
            <a:pPr marL="0" indent="0" algn="ctr">
              <a:buNone/>
            </a:pPr>
            <a:r>
              <a:rPr lang="en-US" sz="5400" b="1" dirty="0" smtClean="0"/>
              <a:t>We </a:t>
            </a:r>
            <a:r>
              <a:rPr lang="en-US" sz="5400" b="1" dirty="0"/>
              <a:t>are all </a:t>
            </a:r>
            <a:r>
              <a:rPr lang="en-US" sz="5400" b="1" dirty="0" smtClean="0"/>
              <a:t>   unique</a:t>
            </a:r>
            <a:r>
              <a:rPr lang="en-US" sz="5400" b="1" dirty="0"/>
              <a:t>! </a:t>
            </a:r>
          </a:p>
        </p:txBody>
      </p:sp>
    </p:spTree>
    <p:extLst>
      <p:ext uri="{BB962C8B-B14F-4D97-AF65-F5344CB8AC3E}">
        <p14:creationId xmlns:p14="http://schemas.microsoft.com/office/powerpoint/2010/main" val="36801262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dirty="0" smtClean="0">
                <a:solidFill>
                  <a:schemeClr val="accent2"/>
                </a:solidFill>
              </a:rPr>
              <a:t>Disclaimer</a:t>
            </a:r>
            <a:endParaRPr lang="en-US" dirty="0">
              <a:solidFill>
                <a:schemeClr val="accent2"/>
              </a:solidFill>
            </a:endParaRPr>
          </a:p>
        </p:txBody>
      </p:sp>
      <p:sp>
        <p:nvSpPr>
          <p:cNvPr id="3" name="Content Placeholder 2"/>
          <p:cNvSpPr>
            <a:spLocks noGrp="1"/>
          </p:cNvSpPr>
          <p:nvPr>
            <p:ph idx="1"/>
          </p:nvPr>
        </p:nvSpPr>
        <p:spPr>
          <a:xfrm>
            <a:off x="1096963" y="2062163"/>
            <a:ext cx="10058400" cy="4164012"/>
          </a:xfrm>
        </p:spPr>
        <p:txBody>
          <a:bodyPr>
            <a:normAutofit fontScale="92500"/>
          </a:bodyPr>
          <a:lstStyle/>
          <a:p>
            <a:pPr marL="282575" indent="-282575">
              <a:spcBef>
                <a:spcPts val="800"/>
              </a:spcBef>
              <a:spcAft>
                <a:spcPts val="1800"/>
              </a:spcAft>
              <a:buFont typeface="Wingdings" panose="05000000000000000000" pitchFamily="2" charset="2"/>
              <a:buChar char="§"/>
              <a:defRPr/>
            </a:pPr>
            <a:r>
              <a:rPr lang="en-US" sz="3600" dirty="0" smtClean="0"/>
              <a:t>This training is supported by the Substance Abuse and Mental Health Services Administration (SAMHSA) and the U.S. Department of Health and Human Services (DHHS)</a:t>
            </a:r>
          </a:p>
          <a:p>
            <a:pPr marL="282575" indent="-282575">
              <a:spcBef>
                <a:spcPts val="800"/>
              </a:spcBef>
              <a:spcAft>
                <a:spcPts val="1800"/>
              </a:spcAft>
              <a:buFont typeface="Wingdings" panose="05000000000000000000" pitchFamily="2" charset="2"/>
              <a:buChar char="§"/>
              <a:defRPr/>
            </a:pPr>
            <a:r>
              <a:rPr lang="en-US" sz="3600" dirty="0" smtClean="0"/>
              <a:t>The contents of this presentation do not necessarily reflect the views or policies of SAMHSA or DHHS. </a:t>
            </a:r>
          </a:p>
          <a:p>
            <a:pPr marL="282575" indent="-282575">
              <a:spcBef>
                <a:spcPts val="800"/>
              </a:spcBef>
              <a:spcAft>
                <a:spcPts val="1800"/>
              </a:spcAft>
              <a:buFont typeface="Wingdings" panose="05000000000000000000" pitchFamily="2" charset="2"/>
              <a:buChar char="§"/>
              <a:defRPr/>
            </a:pPr>
            <a:r>
              <a:rPr lang="en-US" sz="3600" dirty="0" smtClean="0"/>
              <a:t>The training should not be considered substitutes for individualized care and treatment decisions. </a:t>
            </a:r>
            <a:endParaRPr lang="en-US" sz="3600" dirty="0"/>
          </a:p>
        </p:txBody>
      </p:sp>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l="4723" t="12292" r="4723" b="15483"/>
          <a:stretch>
            <a:fillRect/>
          </a:stretch>
        </p:blipFill>
        <p:spPr bwMode="auto">
          <a:xfrm>
            <a:off x="114300" y="220663"/>
            <a:ext cx="20701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06888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019" y="672895"/>
            <a:ext cx="10058400" cy="1014153"/>
          </a:xfrm>
        </p:spPr>
        <p:txBody>
          <a:bodyPr>
            <a:noAutofit/>
          </a:bodyPr>
          <a:lstStyle/>
          <a:p>
            <a:pPr algn="ctr" eaLnBrk="1" hangingPunct="1">
              <a:lnSpc>
                <a:spcPct val="76000"/>
              </a:lnSpc>
              <a:spcBef>
                <a:spcPct val="30000"/>
              </a:spcBef>
              <a:defRPr/>
            </a:pPr>
            <a:r>
              <a:rPr lang="en-US" dirty="0" smtClean="0">
                <a:solidFill>
                  <a:schemeClr val="accent2"/>
                </a:solidFill>
                <a:ea typeface="Osaka" pitchFamily="48" charset="-128"/>
              </a:rPr>
              <a:t>Evidenced Based Practice: </a:t>
            </a:r>
            <a:br>
              <a:rPr lang="en-US" dirty="0" smtClean="0">
                <a:solidFill>
                  <a:schemeClr val="accent2"/>
                </a:solidFill>
                <a:ea typeface="Osaka" pitchFamily="48" charset="-128"/>
              </a:rPr>
            </a:br>
            <a:r>
              <a:rPr lang="en-US" dirty="0" smtClean="0">
                <a:solidFill>
                  <a:schemeClr val="accent2"/>
                </a:solidFill>
                <a:ea typeface="Osaka" pitchFamily="48" charset="-128"/>
              </a:rPr>
              <a:t>Recovery </a:t>
            </a:r>
            <a:r>
              <a:rPr lang="en-US" dirty="0">
                <a:solidFill>
                  <a:schemeClr val="accent2"/>
                </a:solidFill>
                <a:ea typeface="Osaka" pitchFamily="48" charset="-128"/>
              </a:rPr>
              <a:t>Oriented </a:t>
            </a:r>
            <a:r>
              <a:rPr lang="en-US" dirty="0" smtClean="0">
                <a:solidFill>
                  <a:schemeClr val="accent2"/>
                </a:solidFill>
                <a:ea typeface="Osaka" pitchFamily="48" charset="-128"/>
              </a:rPr>
              <a:t>Systems </a:t>
            </a:r>
            <a:r>
              <a:rPr lang="en-US" dirty="0">
                <a:solidFill>
                  <a:schemeClr val="accent2"/>
                </a:solidFill>
                <a:ea typeface="Osaka" pitchFamily="48" charset="-128"/>
              </a:rPr>
              <a:t>of </a:t>
            </a:r>
            <a:r>
              <a:rPr lang="en-US" dirty="0" smtClean="0">
                <a:solidFill>
                  <a:schemeClr val="accent2"/>
                </a:solidFill>
                <a:ea typeface="Osaka" pitchFamily="48" charset="-128"/>
              </a:rPr>
              <a:t>Care</a:t>
            </a:r>
            <a:endParaRPr lang="en-US" dirty="0">
              <a:solidFill>
                <a:schemeClr val="accent2"/>
              </a:solidFill>
              <a:ea typeface="Osaka" pitchFamily="48" charset="-128"/>
            </a:endParaRPr>
          </a:p>
        </p:txBody>
      </p:sp>
      <p:sp>
        <p:nvSpPr>
          <p:cNvPr id="3" name="Content Placeholder 2"/>
          <p:cNvSpPr>
            <a:spLocks noGrp="1"/>
          </p:cNvSpPr>
          <p:nvPr>
            <p:ph idx="1"/>
          </p:nvPr>
        </p:nvSpPr>
        <p:spPr>
          <a:xfrm>
            <a:off x="892939" y="1985739"/>
            <a:ext cx="10570550" cy="4049528"/>
          </a:xfrm>
        </p:spPr>
        <p:txBody>
          <a:bodyPr/>
          <a:lstStyle/>
          <a:p>
            <a:pPr marL="0" indent="0">
              <a:spcBef>
                <a:spcPts val="0"/>
              </a:spcBef>
              <a:spcAft>
                <a:spcPts val="0"/>
              </a:spcAft>
              <a:buClr>
                <a:srgbClr val="000000"/>
              </a:buClr>
              <a:buNone/>
            </a:pP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r>
              <a:rPr lang="en-US" altLang="ja-JP" b="1" dirty="0" smtClean="0">
                <a:solidFill>
                  <a:srgbClr val="000000"/>
                </a:solidFill>
                <a:ea typeface="ヒラギノ角ゴ Pro W3" charset="-128"/>
              </a:rPr>
              <a:t/>
            </a:r>
            <a:br>
              <a:rPr lang="en-US" altLang="ja-JP" b="1" dirty="0" smtClean="0">
                <a:solidFill>
                  <a:srgbClr val="000000"/>
                </a:solidFill>
                <a:ea typeface="ヒラギノ角ゴ Pro W3" charset="-128"/>
              </a:rPr>
            </a:br>
            <a:endParaRPr lang="en-US" altLang="ja-JP" b="1" dirty="0" smtClean="0">
              <a:solidFill>
                <a:srgbClr val="000000"/>
              </a:solidFill>
              <a:ea typeface="ヒラギノ角ゴ Pro W3" charset="-128"/>
            </a:endParaRPr>
          </a:p>
          <a:p>
            <a:pPr marL="0" indent="0">
              <a:spcBef>
                <a:spcPts val="0"/>
              </a:spcBef>
              <a:spcAft>
                <a:spcPts val="0"/>
              </a:spcAft>
              <a:buClr>
                <a:srgbClr val="000000"/>
              </a:buClr>
              <a:buNone/>
            </a:pPr>
            <a:endParaRPr lang="en-US" b="1" dirty="0">
              <a:solidFill>
                <a:srgbClr val="000000"/>
              </a:solidFill>
              <a:ea typeface="ヒラギノ角ゴ Pro W3" charset="-128"/>
            </a:endParaRPr>
          </a:p>
          <a:p>
            <a:pPr marL="0" indent="0">
              <a:spcBef>
                <a:spcPts val="0"/>
              </a:spcBef>
              <a:spcAft>
                <a:spcPts val="0"/>
              </a:spcAft>
              <a:buClr>
                <a:srgbClr val="000000"/>
              </a:buClr>
              <a:buNone/>
            </a:pPr>
            <a:endParaRPr lang="en-US" sz="4000" dirty="0"/>
          </a:p>
        </p:txBody>
      </p:sp>
      <p:sp>
        <p:nvSpPr>
          <p:cNvPr id="5" name="Shape 230"/>
          <p:cNvSpPr txBox="1"/>
          <p:nvPr/>
        </p:nvSpPr>
        <p:spPr>
          <a:xfrm>
            <a:off x="1320583" y="1875392"/>
            <a:ext cx="9894597" cy="3973485"/>
          </a:xfrm>
          <a:prstGeom prst="rect">
            <a:avLst/>
          </a:prstGeom>
          <a:ln/>
        </p:spPr>
        <p:style>
          <a:lnRef idx="2">
            <a:schemeClr val="accent1"/>
          </a:lnRef>
          <a:fillRef idx="1">
            <a:schemeClr val="lt1"/>
          </a:fillRef>
          <a:effectRef idx="0">
            <a:schemeClr val="accent1"/>
          </a:effectRef>
          <a:fontRef idx="minor">
            <a:schemeClr val="dk1"/>
          </a:fontRef>
        </p:style>
        <p:txBody>
          <a:bodyPr wrap="square" lIns="91425" tIns="45700" rIns="91425" bIns="45700" numCol="2" anchor="t" anchorCtr="0">
            <a:noAutofit/>
          </a:bodyPr>
          <a:lstStyle/>
          <a:p>
            <a:pPr marL="0" indent="0">
              <a:buNone/>
            </a:pPr>
            <a:r>
              <a:rPr lang="en-US" sz="4400" b="1" dirty="0" smtClean="0"/>
              <a:t>Treating the</a:t>
            </a:r>
          </a:p>
          <a:p>
            <a:pPr marL="0" indent="0">
              <a:buNone/>
            </a:pPr>
            <a:r>
              <a:rPr lang="en-US" sz="4400" b="1" dirty="0" smtClean="0"/>
              <a:t>Whole</a:t>
            </a:r>
          </a:p>
          <a:p>
            <a:pPr marL="0" indent="0">
              <a:buNone/>
            </a:pPr>
            <a:r>
              <a:rPr lang="en-US" sz="4400" b="1" dirty="0" smtClean="0"/>
              <a:t>Person in </a:t>
            </a:r>
          </a:p>
          <a:p>
            <a:pPr marL="0" indent="0">
              <a:buNone/>
            </a:pPr>
            <a:r>
              <a:rPr lang="en-US" sz="4400" b="1" dirty="0"/>
              <a:t>t</a:t>
            </a:r>
            <a:r>
              <a:rPr lang="en-US" sz="4400" b="1" dirty="0" smtClean="0"/>
              <a:t>heir Social</a:t>
            </a:r>
          </a:p>
          <a:p>
            <a:pPr marL="0" indent="0">
              <a:buNone/>
            </a:pPr>
            <a:r>
              <a:rPr lang="en-US" sz="4400" b="1" dirty="0" smtClean="0"/>
              <a:t>Context! </a:t>
            </a:r>
          </a:p>
          <a:p>
            <a:pPr marL="0" indent="0">
              <a:buNone/>
            </a:pPr>
            <a:endParaRPr lang="en-US" sz="5400" b="1" dirty="0" smtClean="0"/>
          </a:p>
          <a:p>
            <a:pPr marL="0" indent="0">
              <a:buNone/>
            </a:pPr>
            <a:endParaRPr lang="en-US" sz="5400" b="1" dirty="0" smtClean="0"/>
          </a:p>
          <a:p>
            <a:pPr marL="0" indent="0">
              <a:buNone/>
            </a:pPr>
            <a:r>
              <a:rPr lang="en-US" sz="5400" b="1" dirty="0" smtClean="0"/>
              <a:t> </a:t>
            </a:r>
            <a:endParaRPr lang="en-US" sz="5400" b="1" dirty="0"/>
          </a:p>
        </p:txBody>
      </p:sp>
      <p:pic>
        <p:nvPicPr>
          <p:cNvPr id="4" name="Picture 3"/>
          <p:cNvPicPr>
            <a:picLocks noChangeAspect="1"/>
          </p:cNvPicPr>
          <p:nvPr/>
        </p:nvPicPr>
        <p:blipFill>
          <a:blip r:embed="rId2"/>
          <a:stretch>
            <a:fillRect/>
          </a:stretch>
        </p:blipFill>
        <p:spPr>
          <a:xfrm>
            <a:off x="4894611" y="1985739"/>
            <a:ext cx="6188808" cy="3764036"/>
          </a:xfrm>
          <a:prstGeom prst="rect">
            <a:avLst/>
          </a:prstGeom>
        </p:spPr>
      </p:pic>
    </p:spTree>
    <p:extLst>
      <p:ext uri="{BB962C8B-B14F-4D97-AF65-F5344CB8AC3E}">
        <p14:creationId xmlns:p14="http://schemas.microsoft.com/office/powerpoint/2010/main" val="24135008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393B78-1EAF-4C18-A0D1-82D1D5E9C395}"/>
              </a:ext>
            </a:extLst>
          </p:cNvPr>
          <p:cNvSpPr>
            <a:spLocks noGrp="1"/>
          </p:cNvSpPr>
          <p:nvPr>
            <p:ph type="title"/>
          </p:nvPr>
        </p:nvSpPr>
        <p:spPr>
          <a:xfrm>
            <a:off x="1096963" y="843280"/>
            <a:ext cx="10058400" cy="893445"/>
          </a:xfrm>
        </p:spPr>
        <p:txBody>
          <a:bodyPr>
            <a:normAutofit/>
          </a:bodyPr>
          <a:lstStyle/>
          <a:p>
            <a:pPr algn="ctr"/>
            <a:r>
              <a:rPr lang="en-US" dirty="0">
                <a:solidFill>
                  <a:schemeClr val="accent2"/>
                </a:solidFill>
              </a:rPr>
              <a:t>Treatment Options</a:t>
            </a:r>
          </a:p>
        </p:txBody>
      </p:sp>
      <p:sp>
        <p:nvSpPr>
          <p:cNvPr id="3" name="Content Placeholder 2">
            <a:extLst>
              <a:ext uri="{FF2B5EF4-FFF2-40B4-BE49-F238E27FC236}">
                <a16:creationId xmlns="" xmlns:a16="http://schemas.microsoft.com/office/drawing/2014/main" id="{E64B0046-8F7D-4597-89BC-9E73E2B7E7D7}"/>
              </a:ext>
            </a:extLst>
          </p:cNvPr>
          <p:cNvSpPr>
            <a:spLocks noGrp="1"/>
          </p:cNvSpPr>
          <p:nvPr>
            <p:ph idx="1"/>
          </p:nvPr>
        </p:nvSpPr>
        <p:spPr>
          <a:xfrm>
            <a:off x="1096963" y="1846263"/>
            <a:ext cx="10058400" cy="4432617"/>
          </a:xfrm>
        </p:spPr>
        <p:txBody>
          <a:bodyPr>
            <a:normAutofit fontScale="92500"/>
          </a:bodyPr>
          <a:lstStyle/>
          <a:p>
            <a:pPr marL="350838" indent="-350838">
              <a:buClr>
                <a:schemeClr val="accent2"/>
              </a:buClr>
              <a:buFont typeface="Wingdings" panose="05000000000000000000" pitchFamily="2" charset="2"/>
              <a:buChar char="§"/>
            </a:pPr>
            <a:r>
              <a:rPr lang="en-US" sz="2400" dirty="0"/>
              <a:t>12-Step Programs: Narcotics Anonymous, Alcoholics Anonymous (NA/AA), etc. </a:t>
            </a:r>
            <a:r>
              <a:rPr lang="en-US" sz="2400" dirty="0" smtClean="0">
                <a:hlinkClick r:id="rId2"/>
              </a:rPr>
              <a:t>https</a:t>
            </a:r>
            <a:r>
              <a:rPr lang="en-US" sz="2400" dirty="0">
                <a:hlinkClick r:id="rId2"/>
              </a:rPr>
              <a:t>://www.ncbi.nlm.nih.gov/pmc/articles/PMC3753023</a:t>
            </a:r>
            <a:r>
              <a:rPr lang="en-US" sz="2400" dirty="0" smtClean="0">
                <a:hlinkClick r:id="rId2"/>
              </a:rPr>
              <a:t>/</a:t>
            </a:r>
            <a:endParaRPr lang="en-US" sz="2400" dirty="0" smtClean="0"/>
          </a:p>
          <a:p>
            <a:pPr marL="350838" indent="-350838">
              <a:buClr>
                <a:schemeClr val="accent2"/>
              </a:buClr>
              <a:buFont typeface="Wingdings" panose="05000000000000000000" pitchFamily="2" charset="2"/>
              <a:buChar char="§"/>
            </a:pPr>
            <a:r>
              <a:rPr lang="en-US" sz="2400" dirty="0" smtClean="0"/>
              <a:t>Medication </a:t>
            </a:r>
            <a:r>
              <a:rPr lang="en-US" sz="2400" dirty="0"/>
              <a:t>Assisted </a:t>
            </a:r>
            <a:r>
              <a:rPr lang="en-US" sz="2400" dirty="0" smtClean="0"/>
              <a:t>Treatment: </a:t>
            </a:r>
            <a:r>
              <a:rPr lang="en-US" sz="2400" dirty="0" smtClean="0">
                <a:hlinkClick r:id="rId3" invalidUrl="http://archive.samhsa.gov/MAT-Decisions-in-Recovery /"/>
              </a:rPr>
              <a:t>http</a:t>
            </a:r>
            <a:r>
              <a:rPr lang="en-US" sz="2400" dirty="0">
                <a:hlinkClick r:id="rId3" invalidUrl="http://archive.samhsa.gov/MAT-Decisions-in-Recovery /"/>
              </a:rPr>
              <a:t>://</a:t>
            </a:r>
            <a:r>
              <a:rPr lang="en-US" sz="2400" dirty="0" smtClean="0">
                <a:hlinkClick r:id="rId3" invalidUrl="http://archive.samhsa.gov/MAT-Decisions-in-Recovery /"/>
              </a:rPr>
              <a:t>archive.samhsa.gov/MAT-Decisions-in-Recovery/</a:t>
            </a:r>
            <a:r>
              <a:rPr lang="en-US" sz="2400" dirty="0" smtClean="0"/>
              <a:t>   </a:t>
            </a:r>
          </a:p>
          <a:p>
            <a:pPr marL="350838" indent="-350838">
              <a:buClr>
                <a:schemeClr val="accent2"/>
              </a:buClr>
              <a:buFont typeface="Wingdings" panose="05000000000000000000" pitchFamily="2" charset="2"/>
              <a:buChar char="§"/>
            </a:pPr>
            <a:r>
              <a:rPr lang="en-US" sz="2400" dirty="0" smtClean="0"/>
              <a:t>Recovery </a:t>
            </a:r>
            <a:r>
              <a:rPr lang="en-US" sz="2400" dirty="0"/>
              <a:t>Residences: </a:t>
            </a:r>
            <a:r>
              <a:rPr lang="en-US" sz="2400" dirty="0" smtClean="0"/>
              <a:t>A </a:t>
            </a:r>
            <a:r>
              <a:rPr lang="en-US" sz="2400" dirty="0"/>
              <a:t>broad term describing a sober, safe, and healthy living environment that promotes recovery from alcohol and other drug use and associated </a:t>
            </a:r>
            <a:r>
              <a:rPr lang="en-US" sz="2400" dirty="0" smtClean="0"/>
              <a:t>problems  </a:t>
            </a:r>
            <a:r>
              <a:rPr lang="en-US" sz="2400" dirty="0">
                <a:hlinkClick r:id="rId4"/>
              </a:rPr>
              <a:t>http://narronline.org/wp-content/uploads/2014/06/Primer-on-Recovery-Residences-09-20-2012a.pdf</a:t>
            </a:r>
            <a:r>
              <a:rPr lang="en-US" sz="2400" dirty="0"/>
              <a:t> </a:t>
            </a:r>
            <a:endParaRPr lang="en-US" sz="2400" dirty="0" smtClean="0"/>
          </a:p>
          <a:p>
            <a:pPr marL="350838" indent="-350838">
              <a:buClr>
                <a:schemeClr val="accent2"/>
              </a:buClr>
              <a:buFont typeface="Wingdings" panose="05000000000000000000" pitchFamily="2" charset="2"/>
              <a:buChar char="§"/>
            </a:pPr>
            <a:r>
              <a:rPr lang="en-US" sz="2400" dirty="0" smtClean="0"/>
              <a:t>Harm </a:t>
            </a:r>
            <a:r>
              <a:rPr lang="en-US" sz="2400" dirty="0"/>
              <a:t>Reduction: </a:t>
            </a:r>
            <a:r>
              <a:rPr lang="en-US" sz="2400" dirty="0" smtClean="0"/>
              <a:t>A </a:t>
            </a:r>
            <a:r>
              <a:rPr lang="en-US" sz="2400" dirty="0"/>
              <a:t>set of practical strategies and ideas aimed at reducing negative consequences associated with drug use. Harm Reduction is also a movement for social justice built on a belief in, and respect for, the rights of people who use drugs </a:t>
            </a:r>
            <a:r>
              <a:rPr lang="en-US" sz="2400" dirty="0" smtClean="0">
                <a:hlinkClick r:id="rId5"/>
              </a:rPr>
              <a:t>http</a:t>
            </a:r>
            <a:r>
              <a:rPr lang="en-US" sz="2400" dirty="0">
                <a:hlinkClick r:id="rId5"/>
              </a:rPr>
              <a:t>://harmreduction.org/about-us/principles-of-harm-reduction</a:t>
            </a:r>
            <a:r>
              <a:rPr lang="en-US" sz="2400" dirty="0" smtClean="0">
                <a:hlinkClick r:id="rId5"/>
              </a:rPr>
              <a:t>/</a:t>
            </a:r>
            <a:endParaRPr lang="en-US" sz="2400" dirty="0"/>
          </a:p>
          <a:p>
            <a:endParaRPr lang="en-US" dirty="0"/>
          </a:p>
          <a:p>
            <a:pPr lvl="1">
              <a:buFont typeface="Courier New" panose="02070309020205020404" pitchFamily="49" charset="0"/>
              <a:buChar char="o"/>
            </a:pPr>
            <a:endParaRPr lang="en-US" dirty="0"/>
          </a:p>
          <a:p>
            <a:pPr marL="457200" lvl="1" indent="0">
              <a:buNone/>
            </a:pPr>
            <a:endParaRPr lang="en-US" dirty="0"/>
          </a:p>
        </p:txBody>
      </p:sp>
    </p:spTree>
    <p:extLst>
      <p:ext uri="{BB962C8B-B14F-4D97-AF65-F5344CB8AC3E}">
        <p14:creationId xmlns:p14="http://schemas.microsoft.com/office/powerpoint/2010/main" val="5668436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81B01F-4C80-423E-9ACE-6FE1064EDBF7}"/>
              </a:ext>
            </a:extLst>
          </p:cNvPr>
          <p:cNvSpPr>
            <a:spLocks noGrp="1"/>
          </p:cNvSpPr>
          <p:nvPr>
            <p:ph type="title"/>
          </p:nvPr>
        </p:nvSpPr>
        <p:spPr/>
        <p:txBody>
          <a:bodyPr>
            <a:normAutofit/>
          </a:bodyPr>
          <a:lstStyle/>
          <a:p>
            <a:pPr algn="ctr"/>
            <a:r>
              <a:rPr lang="en-US" dirty="0">
                <a:solidFill>
                  <a:schemeClr val="accent2"/>
                </a:solidFill>
              </a:rPr>
              <a:t>12-Step Programs </a:t>
            </a:r>
          </a:p>
        </p:txBody>
      </p:sp>
      <p:sp>
        <p:nvSpPr>
          <p:cNvPr id="3" name="Content Placeholder 2">
            <a:extLst>
              <a:ext uri="{FF2B5EF4-FFF2-40B4-BE49-F238E27FC236}">
                <a16:creationId xmlns="" xmlns:a16="http://schemas.microsoft.com/office/drawing/2014/main" id="{5817CD65-694C-4373-97BD-A67F3817E0CF}"/>
              </a:ext>
            </a:extLst>
          </p:cNvPr>
          <p:cNvSpPr>
            <a:spLocks noGrp="1"/>
          </p:cNvSpPr>
          <p:nvPr>
            <p:ph idx="1"/>
          </p:nvPr>
        </p:nvSpPr>
        <p:spPr>
          <a:xfrm>
            <a:off x="1219199" y="1838960"/>
            <a:ext cx="9936163" cy="4333239"/>
          </a:xfrm>
        </p:spPr>
        <p:txBody>
          <a:bodyPr>
            <a:noAutofit/>
          </a:bodyPr>
          <a:lstStyle/>
          <a:p>
            <a:pPr marL="457200" indent="-457200">
              <a:buFont typeface="Wingdings" panose="05000000000000000000" pitchFamily="2" charset="2"/>
              <a:buChar char="§"/>
            </a:pPr>
            <a:r>
              <a:rPr lang="en-US" sz="2800" dirty="0"/>
              <a:t>Open to anyone</a:t>
            </a:r>
          </a:p>
          <a:p>
            <a:pPr marL="457200" indent="-457200">
              <a:buFont typeface="Wingdings" panose="05000000000000000000" pitchFamily="2" charset="2"/>
              <a:buChar char="§"/>
            </a:pPr>
            <a:r>
              <a:rPr lang="en-US" sz="2800" dirty="0"/>
              <a:t>Many options to attend groups</a:t>
            </a:r>
          </a:p>
          <a:p>
            <a:pPr marL="457200" indent="-457200">
              <a:buFont typeface="Wingdings" panose="05000000000000000000" pitchFamily="2" charset="2"/>
              <a:buChar char="§"/>
            </a:pPr>
            <a:r>
              <a:rPr lang="en-US" sz="2800" dirty="0"/>
              <a:t>Abstinence-based but increasingly accepting of “multiple pathways” to recovery and Medication Assisted Treatment</a:t>
            </a:r>
          </a:p>
          <a:p>
            <a:pPr marL="457200" indent="-457200">
              <a:buFont typeface="Wingdings" panose="05000000000000000000" pitchFamily="2" charset="2"/>
              <a:buChar char="§"/>
            </a:pPr>
            <a:r>
              <a:rPr lang="en-US" sz="2800" dirty="0"/>
              <a:t>Viable recovery pathway for many</a:t>
            </a:r>
          </a:p>
          <a:p>
            <a:pPr marL="457200" indent="-457200">
              <a:buFont typeface="Wingdings" panose="05000000000000000000" pitchFamily="2" charset="2"/>
              <a:buChar char="§"/>
            </a:pPr>
            <a:r>
              <a:rPr lang="en-US" sz="2800" dirty="0"/>
              <a:t>May inadvertently promote discrimination for those unsuccessful in AA/NA (“moral failing” rather than “disease of addiction”) </a:t>
            </a:r>
          </a:p>
          <a:p>
            <a:pPr marL="457200" indent="-457200">
              <a:buFont typeface="Wingdings" panose="05000000000000000000" pitchFamily="2" charset="2"/>
              <a:buChar char="§"/>
            </a:pPr>
            <a:r>
              <a:rPr lang="en-US" sz="2800" dirty="0"/>
              <a:t>Still an important recovery resource for individuals &amp; </a:t>
            </a:r>
            <a:r>
              <a:rPr lang="en-US" sz="2800" dirty="0" smtClean="0"/>
              <a:t>communities</a:t>
            </a:r>
            <a:endParaRPr lang="en-US" sz="1400" dirty="0"/>
          </a:p>
        </p:txBody>
      </p:sp>
    </p:spTree>
    <p:extLst>
      <p:ext uri="{BB962C8B-B14F-4D97-AF65-F5344CB8AC3E}">
        <p14:creationId xmlns:p14="http://schemas.microsoft.com/office/powerpoint/2010/main" val="36676456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09EAF7-AF61-434F-8E99-3BC1F6F5D177}"/>
              </a:ext>
            </a:extLst>
          </p:cNvPr>
          <p:cNvSpPr>
            <a:spLocks noGrp="1"/>
          </p:cNvSpPr>
          <p:nvPr>
            <p:ph type="title"/>
          </p:nvPr>
        </p:nvSpPr>
        <p:spPr/>
        <p:txBody>
          <a:bodyPr/>
          <a:lstStyle/>
          <a:p>
            <a:pPr algn="ctr"/>
            <a:r>
              <a:rPr lang="en-US" dirty="0">
                <a:solidFill>
                  <a:schemeClr val="accent2"/>
                </a:solidFill>
              </a:rPr>
              <a:t>Medication Assisted </a:t>
            </a:r>
            <a:r>
              <a:rPr lang="en-US" dirty="0" smtClean="0">
                <a:solidFill>
                  <a:schemeClr val="accent2"/>
                </a:solidFill>
              </a:rPr>
              <a:t>Treatment (MAT)</a:t>
            </a:r>
            <a:endParaRPr lang="en-US" dirty="0">
              <a:solidFill>
                <a:schemeClr val="accent2"/>
              </a:solidFill>
            </a:endParaRPr>
          </a:p>
        </p:txBody>
      </p:sp>
      <p:sp>
        <p:nvSpPr>
          <p:cNvPr id="3" name="Content Placeholder 2">
            <a:extLst>
              <a:ext uri="{FF2B5EF4-FFF2-40B4-BE49-F238E27FC236}">
                <a16:creationId xmlns="" xmlns:a16="http://schemas.microsoft.com/office/drawing/2014/main" id="{171B1B03-090C-46D2-B167-BBBA662F54C1}"/>
              </a:ext>
            </a:extLst>
          </p:cNvPr>
          <p:cNvSpPr>
            <a:spLocks noGrp="1"/>
          </p:cNvSpPr>
          <p:nvPr>
            <p:ph idx="1"/>
          </p:nvPr>
        </p:nvSpPr>
        <p:spPr/>
        <p:txBody>
          <a:bodyPr/>
          <a:lstStyle/>
          <a:p>
            <a:pPr marL="457200" indent="-457200">
              <a:buFont typeface="Wingdings" panose="05000000000000000000" pitchFamily="2" charset="2"/>
              <a:buChar char="§"/>
            </a:pPr>
            <a:r>
              <a:rPr lang="en-US" sz="2800" dirty="0"/>
              <a:t>Critical, evidence-based treatment resource at height of </a:t>
            </a:r>
            <a:r>
              <a:rPr lang="en-US" sz="2800" dirty="0" smtClean="0"/>
              <a:t>opioid </a:t>
            </a:r>
            <a:r>
              <a:rPr lang="en-US" sz="2800" dirty="0"/>
              <a:t>epidemic, </a:t>
            </a:r>
            <a:r>
              <a:rPr lang="en-US" sz="2800" dirty="0" smtClean="0"/>
              <a:t>2017</a:t>
            </a:r>
          </a:p>
          <a:p>
            <a:pPr marL="457200" indent="-457200">
              <a:buFont typeface="Wingdings" panose="05000000000000000000" pitchFamily="2" charset="2"/>
              <a:buChar char="§"/>
            </a:pPr>
            <a:r>
              <a:rPr lang="en-US" sz="2800" dirty="0" smtClean="0"/>
              <a:t>Abstinence</a:t>
            </a:r>
            <a:r>
              <a:rPr lang="en-US" sz="2800" dirty="0"/>
              <a:t> Rate Exceeds 60 Percent in Long-Term Follow-Up of Medication Assisted Treatment </a:t>
            </a:r>
            <a:r>
              <a:rPr lang="en-US" sz="2800" dirty="0" smtClean="0">
                <a:hlinkClick r:id="rId2"/>
              </a:rPr>
              <a:t>https</a:t>
            </a:r>
            <a:r>
              <a:rPr lang="en-US" sz="2800" dirty="0">
                <a:hlinkClick r:id="rId2"/>
              </a:rPr>
              <a:t>://</a:t>
            </a:r>
            <a:r>
              <a:rPr lang="en-US" sz="2800" dirty="0" smtClean="0">
                <a:hlinkClick r:id="rId2"/>
              </a:rPr>
              <a:t>www.drugabuse.gov/news-events/nida-notes/2015/11/long-term-follow-up-medication-assisted-treatment-addiction-to-pain-relievers-yields-cause-optimism</a:t>
            </a:r>
            <a:endParaRPr lang="en-US" sz="2800" dirty="0" smtClean="0"/>
          </a:p>
          <a:p>
            <a:pPr marL="457200" indent="-457200">
              <a:buFont typeface="Wingdings" panose="05000000000000000000" pitchFamily="2" charset="2"/>
              <a:buChar char="§"/>
            </a:pPr>
            <a:r>
              <a:rPr lang="en-US" sz="2800" dirty="0" smtClean="0"/>
              <a:t>Three </a:t>
            </a:r>
            <a:r>
              <a:rPr lang="en-US" sz="2800" dirty="0"/>
              <a:t>medications available: methadone, buprenorphine, Naltrexone </a:t>
            </a:r>
          </a:p>
        </p:txBody>
      </p:sp>
    </p:spTree>
    <p:extLst>
      <p:ext uri="{BB962C8B-B14F-4D97-AF65-F5344CB8AC3E}">
        <p14:creationId xmlns:p14="http://schemas.microsoft.com/office/powerpoint/2010/main" val="35695180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5C8E73-9BC2-463E-97FD-C7B9C6E5EA7F}"/>
              </a:ext>
            </a:extLst>
          </p:cNvPr>
          <p:cNvSpPr>
            <a:spLocks noGrp="1"/>
          </p:cNvSpPr>
          <p:nvPr>
            <p:ph type="title"/>
          </p:nvPr>
        </p:nvSpPr>
        <p:spPr>
          <a:xfrm>
            <a:off x="1193004" y="762000"/>
            <a:ext cx="9979300" cy="928688"/>
          </a:xfrm>
        </p:spPr>
        <p:txBody>
          <a:bodyPr/>
          <a:lstStyle/>
          <a:p>
            <a:pPr algn="ctr"/>
            <a:r>
              <a:rPr lang="en-US" dirty="0">
                <a:solidFill>
                  <a:schemeClr val="accent2"/>
                </a:solidFill>
              </a:rPr>
              <a:t>MAT Medication Options</a:t>
            </a:r>
          </a:p>
        </p:txBody>
      </p:sp>
      <p:pic>
        <p:nvPicPr>
          <p:cNvPr id="5" name="Content Placeholder 4">
            <a:extLst>
              <a:ext uri="{FF2B5EF4-FFF2-40B4-BE49-F238E27FC236}">
                <a16:creationId xmlns="" xmlns:a16="http://schemas.microsoft.com/office/drawing/2014/main" id="{11C67EDA-A0D8-422A-B8D9-AD072447E2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3005" y="1945179"/>
            <a:ext cx="9979299" cy="3854260"/>
          </a:xfrm>
        </p:spPr>
      </p:pic>
      <p:sp>
        <p:nvSpPr>
          <p:cNvPr id="6" name="TextBox 5">
            <a:extLst>
              <a:ext uri="{FF2B5EF4-FFF2-40B4-BE49-F238E27FC236}">
                <a16:creationId xmlns="" xmlns:a16="http://schemas.microsoft.com/office/drawing/2014/main" id="{F857C51B-2B2D-4C5F-BE96-D6245C2F2FFE}"/>
              </a:ext>
            </a:extLst>
          </p:cNvPr>
          <p:cNvSpPr txBox="1"/>
          <p:nvPr/>
        </p:nvSpPr>
        <p:spPr>
          <a:xfrm>
            <a:off x="1193004" y="5730764"/>
            <a:ext cx="9846297" cy="646331"/>
          </a:xfrm>
          <a:prstGeom prst="rect">
            <a:avLst/>
          </a:prstGeom>
          <a:noFill/>
        </p:spPr>
        <p:txBody>
          <a:bodyPr wrap="square" rtlCol="0">
            <a:spAutoFit/>
          </a:bodyPr>
          <a:lstStyle/>
          <a:p>
            <a:r>
              <a:rPr lang="en-US" dirty="0"/>
              <a:t>For more information, see SAMHSA’s online </a:t>
            </a:r>
            <a:r>
              <a:rPr lang="en-US" i="1" dirty="0"/>
              <a:t>Decisions in Recovery </a:t>
            </a:r>
            <a:r>
              <a:rPr lang="en-US" dirty="0"/>
              <a:t>tool available here: </a:t>
            </a:r>
            <a:r>
              <a:rPr lang="en-US" dirty="0">
                <a:hlinkClick r:id="rId3"/>
              </a:rPr>
              <a:t>http://archive.samhsa.gov/MAT-Decisions-in-Recovery/section/whether.aspx</a:t>
            </a:r>
            <a:r>
              <a:rPr lang="en-US" dirty="0"/>
              <a:t> </a:t>
            </a:r>
          </a:p>
        </p:txBody>
      </p:sp>
    </p:spTree>
    <p:extLst>
      <p:ext uri="{BB962C8B-B14F-4D97-AF65-F5344CB8AC3E}">
        <p14:creationId xmlns:p14="http://schemas.microsoft.com/office/powerpoint/2010/main" val="10727952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AB1E82-465B-4B0E-837A-4905EEE59434}"/>
              </a:ext>
            </a:extLst>
          </p:cNvPr>
          <p:cNvSpPr>
            <a:spLocks noGrp="1"/>
          </p:cNvSpPr>
          <p:nvPr>
            <p:ph type="title"/>
          </p:nvPr>
        </p:nvSpPr>
        <p:spPr/>
        <p:txBody>
          <a:bodyPr/>
          <a:lstStyle/>
          <a:p>
            <a:pPr algn="ctr"/>
            <a:r>
              <a:rPr lang="en-US" dirty="0">
                <a:solidFill>
                  <a:schemeClr val="accent2"/>
                </a:solidFill>
              </a:rPr>
              <a:t>Recovery Residences </a:t>
            </a:r>
          </a:p>
        </p:txBody>
      </p:sp>
      <p:sp>
        <p:nvSpPr>
          <p:cNvPr id="3" name="Content Placeholder 2">
            <a:extLst>
              <a:ext uri="{FF2B5EF4-FFF2-40B4-BE49-F238E27FC236}">
                <a16:creationId xmlns="" xmlns:a16="http://schemas.microsoft.com/office/drawing/2014/main" id="{5F35AF05-4E89-40FC-8E00-EEC1738B0A5F}"/>
              </a:ext>
            </a:extLst>
          </p:cNvPr>
          <p:cNvSpPr>
            <a:spLocks noGrp="1"/>
          </p:cNvSpPr>
          <p:nvPr>
            <p:ph idx="1"/>
          </p:nvPr>
        </p:nvSpPr>
        <p:spPr>
          <a:xfrm>
            <a:off x="1096963" y="1846263"/>
            <a:ext cx="10058400" cy="4310697"/>
          </a:xfrm>
        </p:spPr>
        <p:txBody>
          <a:bodyPr>
            <a:normAutofit/>
          </a:bodyPr>
          <a:lstStyle/>
          <a:p>
            <a:pPr marL="457200" indent="-457200">
              <a:buFont typeface="Wingdings" panose="05000000000000000000" pitchFamily="2" charset="2"/>
              <a:buChar char="§"/>
            </a:pPr>
            <a:r>
              <a:rPr lang="en-US" sz="2400" dirty="0"/>
              <a:t>The purpose of a recovery residence is to provide a safe and healthy living environment to initiate and sustain recovery—defined as abstinence from alcohol and other </a:t>
            </a:r>
            <a:r>
              <a:rPr lang="en-US" u="sng" dirty="0"/>
              <a:t>non-prescribed</a:t>
            </a:r>
            <a:r>
              <a:rPr lang="en-US" sz="2400" u="sng" dirty="0"/>
              <a:t> </a:t>
            </a:r>
            <a:r>
              <a:rPr lang="en-US" sz="2400" dirty="0"/>
              <a:t>drug use and improvement in one’s physical, mental, spiritual, and social wellbeing</a:t>
            </a:r>
            <a:r>
              <a:rPr lang="en-US" sz="2400" dirty="0" smtClean="0"/>
              <a:t>.</a:t>
            </a:r>
            <a:endParaRPr lang="en-US" sz="2400" dirty="0"/>
          </a:p>
          <a:p>
            <a:pPr marL="457200" indent="-457200">
              <a:buFont typeface="Wingdings" panose="05000000000000000000" pitchFamily="2" charset="2"/>
              <a:buChar char="§"/>
            </a:pPr>
            <a:r>
              <a:rPr lang="en-US" sz="2400" dirty="0" smtClean="0"/>
              <a:t>Recovery </a:t>
            </a:r>
            <a:r>
              <a:rPr lang="en-US" sz="2400" dirty="0"/>
              <a:t>residences are divided into Levels of Support based on the type as well as the intensity and duration of support that they offer. Services provided span from peer to-peer recovery support (all recovery residences) to medical and counseling services (recovery residences offering higher levels of support). </a:t>
            </a:r>
          </a:p>
          <a:p>
            <a:pPr marL="457200" indent="-457200">
              <a:buFont typeface="Wingdings" panose="05000000000000000000" pitchFamily="2" charset="2"/>
              <a:buChar char="§"/>
            </a:pPr>
            <a:r>
              <a:rPr lang="en-US" sz="2400" dirty="0" smtClean="0">
                <a:hlinkClick r:id="rId2"/>
              </a:rPr>
              <a:t>http</a:t>
            </a:r>
            <a:r>
              <a:rPr lang="en-US" sz="2400" dirty="0">
                <a:hlinkClick r:id="rId2"/>
              </a:rPr>
              <a:t>://narronline.org/wp-content/uploads/2014/06/Primer-on-Recovery-Residences-09-20-2012a.pdf</a:t>
            </a:r>
            <a:r>
              <a:rPr lang="en-US" sz="2400" dirty="0"/>
              <a:t> </a:t>
            </a:r>
          </a:p>
          <a:p>
            <a:endParaRPr lang="en-US" dirty="0"/>
          </a:p>
        </p:txBody>
      </p:sp>
    </p:spTree>
    <p:extLst>
      <p:ext uri="{BB962C8B-B14F-4D97-AF65-F5344CB8AC3E}">
        <p14:creationId xmlns:p14="http://schemas.microsoft.com/office/powerpoint/2010/main" val="40798742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BE7D86-7249-4332-A149-02B8942CE80E}"/>
              </a:ext>
            </a:extLst>
          </p:cNvPr>
          <p:cNvSpPr>
            <a:spLocks noGrp="1"/>
          </p:cNvSpPr>
          <p:nvPr>
            <p:ph type="title"/>
          </p:nvPr>
        </p:nvSpPr>
        <p:spPr>
          <a:xfrm>
            <a:off x="1096963" y="762000"/>
            <a:ext cx="10058400" cy="974725"/>
          </a:xfrm>
        </p:spPr>
        <p:txBody>
          <a:bodyPr>
            <a:normAutofit/>
          </a:bodyPr>
          <a:lstStyle/>
          <a:p>
            <a:pPr algn="ctr"/>
            <a:r>
              <a:rPr lang="en-US" dirty="0">
                <a:solidFill>
                  <a:schemeClr val="accent2"/>
                </a:solidFill>
              </a:rPr>
              <a:t>Harm Reduction </a:t>
            </a:r>
          </a:p>
        </p:txBody>
      </p:sp>
      <p:sp>
        <p:nvSpPr>
          <p:cNvPr id="3" name="Content Placeholder 2">
            <a:extLst>
              <a:ext uri="{FF2B5EF4-FFF2-40B4-BE49-F238E27FC236}">
                <a16:creationId xmlns="" xmlns:a16="http://schemas.microsoft.com/office/drawing/2014/main" id="{2D8B1C20-9084-4670-9645-062AD87C0AD9}"/>
              </a:ext>
            </a:extLst>
          </p:cNvPr>
          <p:cNvSpPr>
            <a:spLocks noGrp="1"/>
          </p:cNvSpPr>
          <p:nvPr>
            <p:ph idx="1"/>
          </p:nvPr>
        </p:nvSpPr>
        <p:spPr>
          <a:xfrm>
            <a:off x="1198879" y="1889760"/>
            <a:ext cx="9956483" cy="4053840"/>
          </a:xfrm>
        </p:spPr>
        <p:txBody>
          <a:bodyPr/>
          <a:lstStyle/>
          <a:p>
            <a:pPr marL="457200" indent="-457200">
              <a:buFont typeface="Wingdings" panose="05000000000000000000" pitchFamily="2" charset="2"/>
              <a:buChar char="§"/>
            </a:pPr>
            <a:r>
              <a:rPr lang="en-US" sz="3600" dirty="0">
                <a:cs typeface="Arial"/>
              </a:rPr>
              <a:t>A philosophy and set of strategies that reduce the negative consequences of harmful </a:t>
            </a:r>
            <a:r>
              <a:rPr lang="en-US" sz="3600" dirty="0" smtClean="0">
                <a:cs typeface="Arial"/>
              </a:rPr>
              <a:t>behavior</a:t>
            </a:r>
          </a:p>
          <a:p>
            <a:pPr marL="457200" indent="-457200">
              <a:buFont typeface="Wingdings" panose="05000000000000000000" pitchFamily="2" charset="2"/>
              <a:buChar char="§"/>
            </a:pPr>
            <a:r>
              <a:rPr lang="en-US" sz="3600" dirty="0" smtClean="0">
                <a:cs typeface="Arial"/>
              </a:rPr>
              <a:t>Harm </a:t>
            </a:r>
            <a:r>
              <a:rPr lang="en-US" sz="3600" dirty="0">
                <a:cs typeface="Arial"/>
              </a:rPr>
              <a:t>reduction strategies target </a:t>
            </a:r>
            <a:r>
              <a:rPr lang="en-US" sz="3600" i="1" dirty="0">
                <a:cs typeface="Arial"/>
              </a:rPr>
              <a:t>individuals, environments and policies</a:t>
            </a:r>
            <a:r>
              <a:rPr lang="en-US" sz="3600" dirty="0">
                <a:cs typeface="Arial"/>
              </a:rPr>
              <a:t> in an effort to protect the health and safety of individuals and </a:t>
            </a:r>
            <a:r>
              <a:rPr lang="en-US" sz="3600" dirty="0" smtClean="0">
                <a:cs typeface="Arial"/>
              </a:rPr>
              <a:t>communities</a:t>
            </a:r>
            <a:endParaRPr lang="en-US" sz="3600" dirty="0">
              <a:cs typeface="Arial"/>
            </a:endParaRPr>
          </a:p>
        </p:txBody>
      </p:sp>
    </p:spTree>
    <p:extLst>
      <p:ext uri="{BB962C8B-B14F-4D97-AF65-F5344CB8AC3E}">
        <p14:creationId xmlns:p14="http://schemas.microsoft.com/office/powerpoint/2010/main" val="30364001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1" y="0"/>
            <a:ext cx="9157335" cy="685800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1537335" y="0"/>
            <a:ext cx="9144000" cy="6858000"/>
            <a:chOff x="6163733" y="0"/>
            <a:chExt cx="9144000" cy="6858000"/>
          </a:xfrm>
        </p:grpSpPr>
        <p:pic>
          <p:nvPicPr>
            <p:cNvPr id="22" name="Picture 21" descr="ambulan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733" y="0"/>
              <a:ext cx="9144000" cy="6858000"/>
            </a:xfrm>
            <a:prstGeom prst="rect">
              <a:avLst/>
            </a:prstGeom>
          </p:spPr>
        </p:pic>
        <p:sp>
          <p:nvSpPr>
            <p:cNvPr id="12" name="Rectangle 11"/>
            <p:cNvSpPr/>
            <p:nvPr/>
          </p:nvSpPr>
          <p:spPr>
            <a:xfrm>
              <a:off x="12293604" y="0"/>
              <a:ext cx="3014129" cy="1818640"/>
            </a:xfrm>
            <a:prstGeom prst="rect">
              <a:avLst/>
            </a:prstGeom>
            <a:solidFill>
              <a:schemeClr val="accent6">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1" name="TextBox 20"/>
            <p:cNvSpPr txBox="1"/>
            <p:nvPr/>
          </p:nvSpPr>
          <p:spPr>
            <a:xfrm>
              <a:off x="12310533" y="863600"/>
              <a:ext cx="2997200" cy="762000"/>
            </a:xfrm>
            <a:prstGeom prst="rect">
              <a:avLst/>
            </a:prstGeom>
            <a:noFill/>
          </p:spPr>
          <p:txBody>
            <a:bodyPr wrap="square" rtlCol="0">
              <a:noAutofit/>
            </a:bodyPr>
            <a:lstStyle/>
            <a:p>
              <a:pPr algn="ctr"/>
              <a:r>
                <a:rPr lang="en-US" sz="2400" dirty="0">
                  <a:solidFill>
                    <a:srgbClr val="FFFFFF"/>
                  </a:solidFill>
                </a:rPr>
                <a:t>POLICY</a:t>
              </a:r>
            </a:p>
            <a:p>
              <a:pPr algn="ctr"/>
              <a:r>
                <a:rPr lang="en-US" sz="2000" dirty="0">
                  <a:solidFill>
                    <a:srgbClr val="FFFFFF"/>
                  </a:solidFill>
                </a:rPr>
                <a:t>“Good Samaritan” laws</a:t>
              </a:r>
            </a:p>
            <a:p>
              <a:pPr algn="ctr"/>
              <a:endParaRPr lang="en-US" sz="2000" dirty="0">
                <a:solidFill>
                  <a:srgbClr val="FFFFFF"/>
                </a:solidFill>
              </a:endParaRPr>
            </a:p>
          </p:txBody>
        </p:sp>
      </p:grpSp>
      <p:grpSp>
        <p:nvGrpSpPr>
          <p:cNvPr id="14" name="Group 13"/>
          <p:cNvGrpSpPr/>
          <p:nvPr/>
        </p:nvGrpSpPr>
        <p:grpSpPr>
          <a:xfrm>
            <a:off x="1634070" y="0"/>
            <a:ext cx="9144000" cy="6858000"/>
            <a:chOff x="110070" y="0"/>
            <a:chExt cx="9144000" cy="6858000"/>
          </a:xfrm>
        </p:grpSpPr>
        <p:pic>
          <p:nvPicPr>
            <p:cNvPr id="10" name="Picture 9" descr="methadomeCu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70" y="0"/>
              <a:ext cx="9144000" cy="6858000"/>
            </a:xfrm>
            <a:prstGeom prst="rect">
              <a:avLst/>
            </a:prstGeom>
          </p:spPr>
        </p:pic>
        <p:sp>
          <p:nvSpPr>
            <p:cNvPr id="11" name="Rectangle 10"/>
            <p:cNvSpPr/>
            <p:nvPr/>
          </p:nvSpPr>
          <p:spPr>
            <a:xfrm>
              <a:off x="3046310" y="0"/>
              <a:ext cx="3278294" cy="1818640"/>
            </a:xfrm>
            <a:prstGeom prst="rect">
              <a:avLst/>
            </a:prstGeom>
            <a:solidFill>
              <a:schemeClr val="accent3">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0" name="TextBox 19"/>
            <p:cNvSpPr txBox="1"/>
            <p:nvPr/>
          </p:nvSpPr>
          <p:spPr>
            <a:xfrm>
              <a:off x="3063244" y="863600"/>
              <a:ext cx="3261360" cy="762000"/>
            </a:xfrm>
            <a:prstGeom prst="rect">
              <a:avLst/>
            </a:prstGeom>
            <a:noFill/>
          </p:spPr>
          <p:txBody>
            <a:bodyPr wrap="square" rtlCol="0">
              <a:noAutofit/>
            </a:bodyPr>
            <a:lstStyle/>
            <a:p>
              <a:pPr algn="ctr"/>
              <a:r>
                <a:rPr lang="en-US" sz="2400" dirty="0">
                  <a:solidFill>
                    <a:srgbClr val="FFFFFF"/>
                  </a:solidFill>
                </a:rPr>
                <a:t>ENVIRONMENT</a:t>
              </a:r>
            </a:p>
            <a:p>
              <a:pPr algn="ctr"/>
              <a:r>
                <a:rPr lang="en-US" sz="2000" dirty="0">
                  <a:solidFill>
                    <a:srgbClr val="FFFFFF"/>
                  </a:solidFill>
                </a:rPr>
                <a:t>Accessible Methadone clinic</a:t>
              </a:r>
            </a:p>
          </p:txBody>
        </p:sp>
      </p:grpSp>
      <p:grpSp>
        <p:nvGrpSpPr>
          <p:cNvPr id="13" name="Group 12"/>
          <p:cNvGrpSpPr/>
          <p:nvPr/>
        </p:nvGrpSpPr>
        <p:grpSpPr>
          <a:xfrm>
            <a:off x="1524000" y="0"/>
            <a:ext cx="9130666" cy="6858000"/>
            <a:chOff x="-6009060" y="-44334"/>
            <a:chExt cx="9144000" cy="6858000"/>
          </a:xfrm>
        </p:grpSpPr>
        <p:pic>
          <p:nvPicPr>
            <p:cNvPr id="9" name="Picture 8" descr="dirtyNeedl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9060" y="-44334"/>
              <a:ext cx="9144000" cy="6858000"/>
            </a:xfrm>
            <a:prstGeom prst="rect">
              <a:avLst/>
            </a:prstGeom>
          </p:spPr>
        </p:pic>
        <p:sp>
          <p:nvSpPr>
            <p:cNvPr id="7" name="Rectangle 6"/>
            <p:cNvSpPr/>
            <p:nvPr/>
          </p:nvSpPr>
          <p:spPr>
            <a:xfrm>
              <a:off x="-5969000" y="0"/>
              <a:ext cx="3056468" cy="1818640"/>
            </a:xfrm>
            <a:prstGeom prst="rect">
              <a:avLst/>
            </a:prstGeom>
            <a:solidFill>
              <a:schemeClr val="accent5">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8" name="TextBox 17"/>
            <p:cNvSpPr txBox="1"/>
            <p:nvPr/>
          </p:nvSpPr>
          <p:spPr>
            <a:xfrm>
              <a:off x="-5969000" y="863600"/>
              <a:ext cx="2997200" cy="762000"/>
            </a:xfrm>
            <a:prstGeom prst="rect">
              <a:avLst/>
            </a:prstGeom>
            <a:noFill/>
          </p:spPr>
          <p:txBody>
            <a:bodyPr wrap="square" rtlCol="0">
              <a:noAutofit/>
            </a:bodyPr>
            <a:lstStyle/>
            <a:p>
              <a:pPr algn="ctr"/>
              <a:r>
                <a:rPr lang="en-US" sz="2400" dirty="0">
                  <a:solidFill>
                    <a:srgbClr val="FFFFFF"/>
                  </a:solidFill>
                </a:rPr>
                <a:t>INDIVIDUALS</a:t>
              </a:r>
            </a:p>
            <a:p>
              <a:pPr algn="ctr"/>
              <a:r>
                <a:rPr lang="en-US" sz="2000" dirty="0">
                  <a:solidFill>
                    <a:srgbClr val="FFFFFF"/>
                  </a:solidFill>
                  <a:latin typeface="Arial"/>
                  <a:cs typeface="Arial"/>
                </a:rPr>
                <a:t>Provide clean needles</a:t>
              </a:r>
            </a:p>
            <a:p>
              <a:pPr algn="ctr"/>
              <a:endParaRPr lang="en-US" sz="2000" dirty="0">
                <a:solidFill>
                  <a:srgbClr val="FFFFFF"/>
                </a:solidFill>
              </a:endParaRPr>
            </a:p>
          </p:txBody>
        </p:sp>
      </p:grpSp>
      <p:sp>
        <p:nvSpPr>
          <p:cNvPr id="16" name="Title 15"/>
          <p:cNvSpPr>
            <a:spLocks noGrp="1"/>
          </p:cNvSpPr>
          <p:nvPr>
            <p:ph type="title" idx="4294967295"/>
          </p:nvPr>
        </p:nvSpPr>
        <p:spPr>
          <a:xfrm>
            <a:off x="3962400" y="214313"/>
            <a:ext cx="8229600" cy="1143000"/>
          </a:xfrm>
          <a:effectLst/>
        </p:spPr>
        <p:txBody>
          <a:bodyPr anchor="t" anchorCtr="0">
            <a:normAutofit/>
          </a:bodyPr>
          <a:lstStyle/>
          <a:p>
            <a:r>
              <a:rPr lang="en-US" sz="3200" b="1" dirty="0">
                <a:solidFill>
                  <a:srgbClr val="FFFFFF"/>
                </a:solidFill>
              </a:rPr>
              <a:t>Harm</a:t>
            </a:r>
            <a:r>
              <a:rPr lang="en-US" sz="3200" dirty="0">
                <a:solidFill>
                  <a:srgbClr val="FFFFFF"/>
                </a:solidFill>
              </a:rPr>
              <a:t> Reduction Examples</a:t>
            </a: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7070" y="6446866"/>
            <a:ext cx="1344930" cy="344302"/>
          </a:xfrm>
          <a:prstGeom prst="rect">
            <a:avLst/>
          </a:prstGeom>
        </p:spPr>
      </p:pic>
    </p:spTree>
    <p:extLst>
      <p:ext uri="{BB962C8B-B14F-4D97-AF65-F5344CB8AC3E}">
        <p14:creationId xmlns:p14="http://schemas.microsoft.com/office/powerpoint/2010/main" val="13168774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out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E532F4-6AE7-46AF-BFD4-7446C0121D61}"/>
              </a:ext>
            </a:extLst>
          </p:cNvPr>
          <p:cNvSpPr>
            <a:spLocks noGrp="1"/>
          </p:cNvSpPr>
          <p:nvPr>
            <p:ph type="title"/>
          </p:nvPr>
        </p:nvSpPr>
        <p:spPr>
          <a:xfrm>
            <a:off x="1229966" y="680720"/>
            <a:ext cx="10058400" cy="1026160"/>
          </a:xfrm>
        </p:spPr>
        <p:txBody>
          <a:bodyPr>
            <a:normAutofit/>
          </a:bodyPr>
          <a:lstStyle/>
          <a:p>
            <a:pPr algn="ctr"/>
            <a:r>
              <a:rPr lang="en-US" dirty="0">
                <a:solidFill>
                  <a:schemeClr val="accent2"/>
                </a:solidFill>
              </a:rPr>
              <a:t>Peer Support</a:t>
            </a:r>
          </a:p>
        </p:txBody>
      </p:sp>
      <p:sp>
        <p:nvSpPr>
          <p:cNvPr id="3" name="Content Placeholder 2">
            <a:extLst>
              <a:ext uri="{FF2B5EF4-FFF2-40B4-BE49-F238E27FC236}">
                <a16:creationId xmlns="" xmlns:a16="http://schemas.microsoft.com/office/drawing/2014/main" id="{AFDE9661-63D1-41C9-857B-8DFBC7E5F49B}"/>
              </a:ext>
            </a:extLst>
          </p:cNvPr>
          <p:cNvSpPr>
            <a:spLocks noGrp="1"/>
          </p:cNvSpPr>
          <p:nvPr>
            <p:ph idx="1"/>
          </p:nvPr>
        </p:nvSpPr>
        <p:spPr>
          <a:xfrm>
            <a:off x="1199169" y="1859280"/>
            <a:ext cx="10089197" cy="4267199"/>
          </a:xfrm>
        </p:spPr>
        <p:txBody>
          <a:bodyPr>
            <a:noAutofit/>
          </a:bodyPr>
          <a:lstStyle/>
          <a:p>
            <a:pPr marL="457200" indent="-457200">
              <a:buFont typeface="Wingdings" panose="05000000000000000000" pitchFamily="2" charset="2"/>
              <a:buChar char="§"/>
            </a:pPr>
            <a:r>
              <a:rPr lang="en-US" sz="3000" dirty="0"/>
              <a:t>Peer support services are delivered by individuals who have common life experiences with the people they are </a:t>
            </a:r>
            <a:r>
              <a:rPr lang="en-US" sz="3000" dirty="0" smtClean="0"/>
              <a:t>serving</a:t>
            </a:r>
          </a:p>
          <a:p>
            <a:pPr marL="457200" indent="-457200">
              <a:buFont typeface="Wingdings" panose="05000000000000000000" pitchFamily="2" charset="2"/>
              <a:buChar char="§"/>
            </a:pPr>
            <a:r>
              <a:rPr lang="en-US" sz="3000" dirty="0" smtClean="0"/>
              <a:t>Research </a:t>
            </a:r>
            <a:r>
              <a:rPr lang="en-US" sz="3000" dirty="0"/>
              <a:t>has shown that peer support </a:t>
            </a:r>
            <a:r>
              <a:rPr lang="en-US" sz="3000" i="1" dirty="0"/>
              <a:t>facilitates</a:t>
            </a:r>
            <a:r>
              <a:rPr lang="en-US" sz="3000" dirty="0"/>
              <a:t> recovery and reduces health care </a:t>
            </a:r>
            <a:r>
              <a:rPr lang="en-US" sz="3000" dirty="0" smtClean="0"/>
              <a:t>costs</a:t>
            </a:r>
          </a:p>
          <a:p>
            <a:pPr marL="457200" indent="-457200">
              <a:buFont typeface="Wingdings" panose="05000000000000000000" pitchFamily="2" charset="2"/>
              <a:buChar char="§"/>
            </a:pPr>
            <a:r>
              <a:rPr lang="en-US" sz="3000" dirty="0" smtClean="0"/>
              <a:t>Another </a:t>
            </a:r>
            <a:r>
              <a:rPr lang="en-US" sz="3000" i="1" dirty="0"/>
              <a:t>critical component </a:t>
            </a:r>
            <a:r>
              <a:rPr lang="en-US" sz="3000" dirty="0"/>
              <a:t>that peers provide is the </a:t>
            </a:r>
            <a:r>
              <a:rPr lang="en-US" sz="3000" i="1" dirty="0"/>
              <a:t>development of self-efficacy through role modeling and assisting peers with ongoing recovery </a:t>
            </a:r>
            <a:r>
              <a:rPr lang="en-US" sz="3000" dirty="0"/>
              <a:t>through mastery of experiences</a:t>
            </a:r>
          </a:p>
          <a:p>
            <a:pPr marL="457200" indent="-457200">
              <a:buFont typeface="Wingdings" panose="05000000000000000000" pitchFamily="2" charset="2"/>
              <a:buChar char="§"/>
            </a:pPr>
            <a:r>
              <a:rPr lang="en-US" sz="2800" dirty="0" smtClean="0">
                <a:hlinkClick r:id="rId3"/>
              </a:rPr>
              <a:t>https</a:t>
            </a:r>
            <a:r>
              <a:rPr lang="en-US" sz="2800" dirty="0">
                <a:hlinkClick r:id="rId3"/>
              </a:rPr>
              <a:t>://</a:t>
            </a:r>
            <a:r>
              <a:rPr lang="en-US" sz="2800" dirty="0" smtClean="0">
                <a:hlinkClick r:id="rId3"/>
              </a:rPr>
              <a:t>www.samhsa.gov/recovery/peer-support-social-inclusion</a:t>
            </a:r>
            <a:endParaRPr lang="en-US" sz="2800" dirty="0"/>
          </a:p>
        </p:txBody>
      </p:sp>
    </p:spTree>
    <p:extLst>
      <p:ext uri="{BB962C8B-B14F-4D97-AF65-F5344CB8AC3E}">
        <p14:creationId xmlns:p14="http://schemas.microsoft.com/office/powerpoint/2010/main" val="2797788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DD80C4-E0E5-4370-A33B-EDCB017F433E}"/>
              </a:ext>
            </a:extLst>
          </p:cNvPr>
          <p:cNvSpPr>
            <a:spLocks noGrp="1"/>
          </p:cNvSpPr>
          <p:nvPr>
            <p:ph type="title"/>
          </p:nvPr>
        </p:nvSpPr>
        <p:spPr>
          <a:xfrm>
            <a:off x="934720" y="287338"/>
            <a:ext cx="10566400" cy="1449387"/>
          </a:xfrm>
        </p:spPr>
        <p:txBody>
          <a:bodyPr>
            <a:normAutofit/>
          </a:bodyPr>
          <a:lstStyle/>
          <a:p>
            <a:r>
              <a:rPr lang="en-US" dirty="0" smtClean="0">
                <a:solidFill>
                  <a:schemeClr val="accent2"/>
                </a:solidFill>
              </a:rPr>
              <a:t>Why Does </a:t>
            </a:r>
            <a:r>
              <a:rPr lang="en-US" dirty="0">
                <a:solidFill>
                  <a:schemeClr val="accent2"/>
                </a:solidFill>
              </a:rPr>
              <a:t>This Matter For SOAR Providers?</a:t>
            </a:r>
          </a:p>
        </p:txBody>
      </p:sp>
      <p:sp>
        <p:nvSpPr>
          <p:cNvPr id="3" name="Content Placeholder 2">
            <a:extLst>
              <a:ext uri="{FF2B5EF4-FFF2-40B4-BE49-F238E27FC236}">
                <a16:creationId xmlns="" xmlns:a16="http://schemas.microsoft.com/office/drawing/2014/main" id="{8840FA74-D2C4-4F07-B3B8-780DB130C485}"/>
              </a:ext>
            </a:extLst>
          </p:cNvPr>
          <p:cNvSpPr>
            <a:spLocks noGrp="1"/>
          </p:cNvSpPr>
          <p:nvPr>
            <p:ph idx="1"/>
          </p:nvPr>
        </p:nvSpPr>
        <p:spPr>
          <a:xfrm>
            <a:off x="934721" y="1849120"/>
            <a:ext cx="10566400" cy="4262120"/>
          </a:xfrm>
        </p:spPr>
        <p:txBody>
          <a:bodyPr>
            <a:noAutofit/>
          </a:bodyPr>
          <a:lstStyle/>
          <a:p>
            <a:pPr marL="228600" indent="-228600">
              <a:spcBef>
                <a:spcPts val="600"/>
              </a:spcBef>
              <a:spcAft>
                <a:spcPts val="600"/>
              </a:spcAft>
              <a:buFont typeface="Wingdings" panose="05000000000000000000" pitchFamily="2" charset="2"/>
              <a:buChar char="§"/>
            </a:pPr>
            <a:r>
              <a:rPr lang="en-US" sz="2200" dirty="0"/>
              <a:t>Helps us look beyond the “deficit” (what’s wrong with you) and recognize the importance of income, insurance, and Peers in supporting the “whole </a:t>
            </a:r>
            <a:r>
              <a:rPr lang="en-US" sz="2200" dirty="0" smtClean="0"/>
              <a:t>person”</a:t>
            </a:r>
            <a:endParaRPr lang="en-US" sz="2200" dirty="0"/>
          </a:p>
          <a:p>
            <a:pPr marL="228600" indent="-228600">
              <a:spcBef>
                <a:spcPts val="600"/>
              </a:spcBef>
              <a:spcAft>
                <a:spcPts val="600"/>
              </a:spcAft>
              <a:buFont typeface="Wingdings" panose="05000000000000000000" pitchFamily="2" charset="2"/>
              <a:buChar char="§"/>
            </a:pPr>
            <a:r>
              <a:rPr lang="en-US" sz="2200" dirty="0" smtClean="0"/>
              <a:t>Identifies </a:t>
            </a:r>
            <a:r>
              <a:rPr lang="en-US" sz="2200" dirty="0"/>
              <a:t>both the issue(s) for SOAR filing AND provides framework for ancillary recovery support for the individual upon receipt of new benefits</a:t>
            </a:r>
          </a:p>
          <a:p>
            <a:pPr marL="228600" indent="-228600">
              <a:spcBef>
                <a:spcPts val="600"/>
              </a:spcBef>
              <a:spcAft>
                <a:spcPts val="600"/>
              </a:spcAft>
              <a:buFont typeface="Wingdings" panose="05000000000000000000" pitchFamily="2" charset="2"/>
              <a:buChar char="§"/>
            </a:pPr>
            <a:r>
              <a:rPr lang="en-US" sz="2200" dirty="0"/>
              <a:t>Insurance allows access to </a:t>
            </a:r>
            <a:r>
              <a:rPr lang="en-US" sz="2200" dirty="0" smtClean="0"/>
              <a:t>treatment </a:t>
            </a:r>
            <a:r>
              <a:rPr lang="en-US" sz="2200" dirty="0"/>
              <a:t>for host of challenges and issues related and unrelated to drug use, but all related to a satisfying and productive life in the community</a:t>
            </a:r>
          </a:p>
          <a:p>
            <a:pPr marL="228600" indent="-228600">
              <a:spcBef>
                <a:spcPts val="600"/>
              </a:spcBef>
              <a:spcAft>
                <a:spcPts val="600"/>
              </a:spcAft>
              <a:buFont typeface="Wingdings" panose="05000000000000000000" pitchFamily="2" charset="2"/>
              <a:buChar char="§"/>
            </a:pPr>
            <a:r>
              <a:rPr lang="en-US" sz="2200" dirty="0"/>
              <a:t>Income provides funding for housing/recovery residences and critical resources (transportation, food, medications, health needs, dental care, </a:t>
            </a:r>
            <a:r>
              <a:rPr lang="en-US" sz="2200" dirty="0" smtClean="0"/>
              <a:t>etc.)</a:t>
            </a:r>
            <a:endParaRPr lang="en-US" sz="2200" dirty="0"/>
          </a:p>
          <a:p>
            <a:pPr marL="228600" indent="-228600">
              <a:spcBef>
                <a:spcPts val="600"/>
              </a:spcBef>
              <a:spcAft>
                <a:spcPts val="600"/>
              </a:spcAft>
              <a:buFont typeface="Wingdings" panose="05000000000000000000" pitchFamily="2" charset="2"/>
              <a:buChar char="§"/>
            </a:pPr>
            <a:r>
              <a:rPr lang="en-US" sz="2200" dirty="0"/>
              <a:t>Peers help support wellness and recovery via their own lived experience and </a:t>
            </a:r>
            <a:r>
              <a:rPr lang="en-US" sz="2200" dirty="0" smtClean="0"/>
              <a:t>modeling</a:t>
            </a:r>
          </a:p>
          <a:p>
            <a:pPr marL="228600" indent="-228600">
              <a:spcBef>
                <a:spcPts val="600"/>
              </a:spcBef>
              <a:spcAft>
                <a:spcPts val="600"/>
              </a:spcAft>
              <a:buFont typeface="Wingdings" panose="05000000000000000000" pitchFamily="2" charset="2"/>
              <a:buChar char="§"/>
            </a:pPr>
            <a:r>
              <a:rPr lang="en-US" sz="2200" dirty="0" smtClean="0"/>
              <a:t>A </a:t>
            </a:r>
            <a:r>
              <a:rPr lang="en-US" sz="2200" dirty="0"/>
              <a:t>powerful recovery force for those still struggling in active addiction and gateway between clinician and client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075377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ctr" eaLnBrk="1" fontAlgn="auto" hangingPunct="1">
              <a:spcAft>
                <a:spcPts val="0"/>
              </a:spcAft>
              <a:defRPr/>
            </a:pPr>
            <a:r>
              <a:rPr lang="en-US" dirty="0" smtClean="0">
                <a:solidFill>
                  <a:schemeClr val="accent2"/>
                </a:solidFill>
                <a:ea typeface="+mj-ea"/>
                <a:cs typeface="+mj-cs"/>
              </a:rPr>
              <a:t>Webinar Instructions</a:t>
            </a:r>
            <a:endParaRPr lang="en-US" dirty="0">
              <a:solidFill>
                <a:schemeClr val="accent2"/>
              </a:solidFill>
              <a:ea typeface="+mj-ea"/>
              <a:cs typeface="+mj-cs"/>
            </a:endParaRPr>
          </a:p>
        </p:txBody>
      </p:sp>
      <p:sp>
        <p:nvSpPr>
          <p:cNvPr id="16387" name="Subtitle 2"/>
          <p:cNvSpPr>
            <a:spLocks noGrp="1"/>
          </p:cNvSpPr>
          <p:nvPr>
            <p:ph idx="1"/>
          </p:nvPr>
        </p:nvSpPr>
        <p:spPr>
          <a:xfrm>
            <a:off x="1208088" y="1928813"/>
            <a:ext cx="10042525" cy="3938587"/>
          </a:xfrm>
        </p:spPr>
        <p:txBody>
          <a:bodyPr/>
          <a:lstStyle/>
          <a:p>
            <a:pPr marL="342900" indent="-342900" eaLnBrk="1" hangingPunct="1">
              <a:buFont typeface="Wingdings" panose="05000000000000000000" pitchFamily="2" charset="2"/>
              <a:buChar char="§"/>
            </a:pPr>
            <a:r>
              <a:rPr lang="en-US" altLang="en-US" sz="4000" dirty="0" smtClean="0"/>
              <a:t>Muting</a:t>
            </a:r>
          </a:p>
          <a:p>
            <a:pPr marL="342900" indent="-342900" eaLnBrk="1" hangingPunct="1">
              <a:buFont typeface="Wingdings" panose="05000000000000000000" pitchFamily="2" charset="2"/>
              <a:buChar char="§"/>
            </a:pPr>
            <a:r>
              <a:rPr lang="en-US" altLang="en-US" sz="4000" dirty="0" smtClean="0"/>
              <a:t>Recording availability</a:t>
            </a:r>
          </a:p>
          <a:p>
            <a:pPr marL="342900" indent="-342900" eaLnBrk="1" hangingPunct="1">
              <a:buFont typeface="Wingdings" panose="05000000000000000000" pitchFamily="2" charset="2"/>
              <a:buChar char="§"/>
            </a:pPr>
            <a:r>
              <a:rPr lang="en-US" altLang="en-US" sz="4000" dirty="0" smtClean="0"/>
              <a:t>Downloading documents</a:t>
            </a:r>
          </a:p>
          <a:p>
            <a:pPr marL="342900" indent="-342900" eaLnBrk="1" hangingPunct="1">
              <a:buFont typeface="Wingdings" panose="05000000000000000000" pitchFamily="2" charset="2"/>
              <a:buChar char="§"/>
            </a:pPr>
            <a:r>
              <a:rPr lang="en-US" altLang="en-US" sz="4000" dirty="0" smtClean="0"/>
              <a:t>Evaluation</a:t>
            </a:r>
          </a:p>
          <a:p>
            <a:pPr marL="342900" indent="-342900" eaLnBrk="1" hangingPunct="1">
              <a:buFont typeface="Wingdings" panose="05000000000000000000" pitchFamily="2" charset="2"/>
              <a:buChar char="§"/>
            </a:pPr>
            <a:r>
              <a:rPr lang="en-US" altLang="en-US" sz="4000" dirty="0" smtClean="0"/>
              <a:t>Question instructions</a:t>
            </a:r>
          </a:p>
        </p:txBody>
      </p:sp>
      <p:pic>
        <p:nvPicPr>
          <p:cNvPr id="16388" name="Picture 9"/>
          <p:cNvPicPr>
            <a:picLocks noChangeAspect="1" noChangeArrowheads="1"/>
          </p:cNvPicPr>
          <p:nvPr/>
        </p:nvPicPr>
        <p:blipFill>
          <a:blip r:embed="rId2">
            <a:extLst>
              <a:ext uri="{28A0092B-C50C-407E-A947-70E740481C1C}">
                <a14:useLocalDpi xmlns:a14="http://schemas.microsoft.com/office/drawing/2010/main" val="0"/>
              </a:ext>
            </a:extLst>
          </a:blip>
          <a:srcRect l="4723" t="12292" r="4723" b="15483"/>
          <a:stretch>
            <a:fillRect/>
          </a:stretch>
        </p:blipFill>
        <p:spPr bwMode="auto">
          <a:xfrm>
            <a:off x="114300" y="220663"/>
            <a:ext cx="20701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64645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67F5AD-FAA0-4AE8-8D62-A47F56632A84}"/>
              </a:ext>
            </a:extLst>
          </p:cNvPr>
          <p:cNvSpPr>
            <a:spLocks noGrp="1"/>
          </p:cNvSpPr>
          <p:nvPr>
            <p:ph type="title"/>
          </p:nvPr>
        </p:nvSpPr>
        <p:spPr/>
        <p:txBody>
          <a:bodyPr>
            <a:normAutofit/>
          </a:bodyPr>
          <a:lstStyle/>
          <a:p>
            <a:pPr algn="ctr"/>
            <a:r>
              <a:rPr lang="en-US" dirty="0">
                <a:solidFill>
                  <a:schemeClr val="accent2"/>
                </a:solidFill>
              </a:rPr>
              <a:t>It’s Personal For Me…</a:t>
            </a:r>
          </a:p>
        </p:txBody>
      </p:sp>
      <p:sp>
        <p:nvSpPr>
          <p:cNvPr id="3" name="Content Placeholder 2">
            <a:extLst>
              <a:ext uri="{FF2B5EF4-FFF2-40B4-BE49-F238E27FC236}">
                <a16:creationId xmlns="" xmlns:a16="http://schemas.microsoft.com/office/drawing/2014/main" id="{5FC5D442-D86F-40C7-8670-BDFF39FDEF83}"/>
              </a:ext>
            </a:extLst>
          </p:cNvPr>
          <p:cNvSpPr>
            <a:spLocks noGrp="1"/>
          </p:cNvSpPr>
          <p:nvPr>
            <p:ph idx="1"/>
          </p:nvPr>
        </p:nvSpPr>
        <p:spPr>
          <a:xfrm>
            <a:off x="1096964" y="1849119"/>
            <a:ext cx="10058400" cy="4460241"/>
          </a:xfrm>
        </p:spPr>
        <p:txBody>
          <a:bodyPr>
            <a:normAutofit fontScale="85000" lnSpcReduction="20000"/>
          </a:bodyPr>
          <a:lstStyle/>
          <a:p>
            <a:pPr marL="228600" indent="-228600">
              <a:buFont typeface="Wingdings" panose="05000000000000000000" pitchFamily="2" charset="2"/>
              <a:buChar char="§"/>
            </a:pPr>
            <a:r>
              <a:rPr lang="en-US" sz="2200" dirty="0"/>
              <a:t>Long-term heroin and cocaine use (30 years)</a:t>
            </a:r>
          </a:p>
          <a:p>
            <a:pPr marL="228600" indent="-228600">
              <a:buFont typeface="Wingdings" panose="05000000000000000000" pitchFamily="2" charset="2"/>
              <a:buChar char="§"/>
            </a:pPr>
            <a:r>
              <a:rPr lang="en-US" sz="2200" dirty="0"/>
              <a:t>15 years in a MAT program </a:t>
            </a:r>
          </a:p>
          <a:p>
            <a:pPr marL="228600" indent="-228600">
              <a:buFont typeface="Wingdings" panose="05000000000000000000" pitchFamily="2" charset="2"/>
              <a:buChar char="§"/>
            </a:pPr>
            <a:r>
              <a:rPr lang="en-US" sz="2200" dirty="0"/>
              <a:t>Discrimination from 12-step program in 1990s delayed my entry to MAT by 3 years and 3 overdoses</a:t>
            </a:r>
          </a:p>
          <a:p>
            <a:pPr marL="228600" indent="-228600">
              <a:buFont typeface="Wingdings" panose="05000000000000000000" pitchFamily="2" charset="2"/>
              <a:buChar char="§"/>
            </a:pPr>
            <a:r>
              <a:rPr lang="en-US" sz="2200" dirty="0"/>
              <a:t>Harm reduction provided clean syringes, info on drug interactions (benzos &amp; opioids, “speedballs” </a:t>
            </a:r>
            <a:r>
              <a:rPr lang="en-US" sz="2200" dirty="0" smtClean="0"/>
              <a:t>etc.), </a:t>
            </a:r>
            <a:r>
              <a:rPr lang="en-US" sz="2200" dirty="0"/>
              <a:t>MAT program in my community</a:t>
            </a:r>
          </a:p>
          <a:p>
            <a:pPr marL="228600" indent="-228600">
              <a:buFont typeface="Wingdings" panose="05000000000000000000" pitchFamily="2" charset="2"/>
              <a:buChar char="§"/>
            </a:pPr>
            <a:r>
              <a:rPr lang="en-US" sz="2200" dirty="0"/>
              <a:t>ROSC approach focused on whole health wellness when I was still focused on substance misuse</a:t>
            </a:r>
          </a:p>
          <a:p>
            <a:pPr marL="228600" indent="-228600">
              <a:buFont typeface="Wingdings" panose="05000000000000000000" pitchFamily="2" charset="2"/>
              <a:buChar char="§"/>
            </a:pPr>
            <a:r>
              <a:rPr lang="en-US" sz="2200" dirty="0"/>
              <a:t>Peer support made detox possible and supported me through 2 years of Post Acute Withdrawal Syndrome (PAWS)</a:t>
            </a:r>
          </a:p>
          <a:p>
            <a:pPr marL="228600" indent="-228600">
              <a:buFont typeface="Wingdings" panose="05000000000000000000" pitchFamily="2" charset="2"/>
              <a:buChar char="§"/>
            </a:pPr>
            <a:r>
              <a:rPr lang="en-US" sz="2200" dirty="0"/>
              <a:t>Achieved Bachelor’s, Master’s while on MAT and practicing holistic wellness approaches</a:t>
            </a:r>
          </a:p>
          <a:p>
            <a:pPr marL="228600" indent="-228600">
              <a:buFont typeface="Wingdings" panose="05000000000000000000" pitchFamily="2" charset="2"/>
              <a:buChar char="§"/>
            </a:pPr>
            <a:r>
              <a:rPr lang="en-US" sz="2200" dirty="0"/>
              <a:t>Today: longest job, longest relationship, reunification with family, own home, healthy: finally, at 58, a satisfying life in my community!</a:t>
            </a:r>
          </a:p>
          <a:p>
            <a:pPr marL="228600" indent="-228600">
              <a:buFont typeface="Wingdings" panose="05000000000000000000" pitchFamily="2" charset="2"/>
              <a:buChar char="§"/>
            </a:pPr>
            <a:r>
              <a:rPr lang="en-US" sz="2200" dirty="0"/>
              <a:t>Never give up on any of us. Recovery should be expected and SOAR can be a major stepping stone along the recovery pathway. SOAR can be the key in setting up the opportunity to pursue many other options leading to &amp; supporting </a:t>
            </a:r>
            <a:r>
              <a:rPr lang="en-US" sz="2200" dirty="0" smtClean="0"/>
              <a:t>recovery</a:t>
            </a:r>
            <a:endParaRPr lang="en-US" sz="22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860324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ctr" eaLnBrk="1" fontAlgn="auto" hangingPunct="1">
              <a:spcAft>
                <a:spcPts val="0"/>
              </a:spcAft>
              <a:defRPr/>
            </a:pPr>
            <a:r>
              <a:rPr lang="en-US" dirty="0">
                <a:solidFill>
                  <a:schemeClr val="accent2"/>
                </a:solidFill>
                <a:ea typeface="ＭＳ Ｐゴシック" pitchFamily="34" charset="-128"/>
                <a:cs typeface="+mj-cs"/>
              </a:rPr>
              <a:t>Questions and Answers</a:t>
            </a:r>
            <a:endParaRPr lang="en-US" dirty="0">
              <a:solidFill>
                <a:schemeClr val="accent2"/>
              </a:solidFill>
              <a:ea typeface="+mj-ea"/>
              <a:cs typeface="+mj-cs"/>
            </a:endParaRPr>
          </a:p>
        </p:txBody>
      </p:sp>
      <p:sp>
        <p:nvSpPr>
          <p:cNvPr id="89091" name="Content Placeholder 4"/>
          <p:cNvSpPr>
            <a:spLocks noGrp="1"/>
          </p:cNvSpPr>
          <p:nvPr>
            <p:ph idx="1"/>
          </p:nvPr>
        </p:nvSpPr>
        <p:spPr>
          <a:xfrm>
            <a:off x="1096963" y="1846263"/>
            <a:ext cx="10058400" cy="4160254"/>
          </a:xfrm>
        </p:spPr>
        <p:txBody>
          <a:bodyPr/>
          <a:lstStyle/>
          <a:p>
            <a:pPr algn="ctr" eaLnBrk="1" hangingPunct="1">
              <a:defRPr/>
            </a:pPr>
            <a:r>
              <a:rPr lang="en-US" sz="3600" b="1" dirty="0" smtClean="0"/>
              <a:t>Facilitated By:</a:t>
            </a:r>
          </a:p>
          <a:p>
            <a:pPr algn="ctr" eaLnBrk="1" hangingPunct="1">
              <a:defRPr/>
            </a:pPr>
            <a:r>
              <a:rPr lang="en-US" sz="3600" dirty="0" smtClean="0"/>
              <a:t>SAMHSA SOAR Technical Assistance Center</a:t>
            </a:r>
            <a:br>
              <a:rPr lang="en-US" sz="3600" dirty="0" smtClean="0"/>
            </a:br>
            <a:r>
              <a:rPr lang="en-US" sz="3600" dirty="0" smtClean="0"/>
              <a:t>Policy Research Associates, Inc.</a:t>
            </a:r>
          </a:p>
          <a:p>
            <a:pPr marL="285750" indent="-285750" eaLnBrk="1" hangingPunct="1">
              <a:buFont typeface="Wingdings" panose="05000000000000000000" pitchFamily="2" charset="2"/>
              <a:buChar char="Ø"/>
              <a:defRPr/>
            </a:pPr>
            <a:r>
              <a:rPr lang="en-US" sz="2800" dirty="0" smtClean="0"/>
              <a:t>Please type your question into the </a:t>
            </a:r>
            <a:r>
              <a:rPr lang="en-US" sz="2800" u="sng" dirty="0" smtClean="0"/>
              <a:t>Q&amp;A panel</a:t>
            </a:r>
            <a:r>
              <a:rPr lang="en-US" sz="2800" dirty="0" smtClean="0"/>
              <a:t> located underneath the participant tab, </a:t>
            </a:r>
            <a:r>
              <a:rPr lang="en-US" sz="2800" u="sng" dirty="0" smtClean="0"/>
              <a:t>or</a:t>
            </a:r>
          </a:p>
          <a:p>
            <a:pPr marL="285750" indent="-285750" eaLnBrk="1" hangingPunct="1">
              <a:buFont typeface="Wingdings" panose="05000000000000000000" pitchFamily="2" charset="2"/>
              <a:buChar char="Ø"/>
              <a:defRPr/>
            </a:pPr>
            <a:r>
              <a:rPr lang="en-US" sz="2800" dirty="0"/>
              <a:t>To ask a question by </a:t>
            </a:r>
            <a:r>
              <a:rPr lang="en-US" sz="2800" u="sng" dirty="0"/>
              <a:t>phone,</a:t>
            </a:r>
            <a:r>
              <a:rPr lang="en-US" sz="2800" dirty="0"/>
              <a:t> please raise your hand by </a:t>
            </a:r>
            <a:r>
              <a:rPr lang="en-US" sz="2800" u="sng" dirty="0"/>
              <a:t>clicking the hand icon </a:t>
            </a:r>
            <a:r>
              <a:rPr lang="en-US" sz="2800" dirty="0"/>
              <a:t>in the participant pod. We will unmute you so you can ask your </a:t>
            </a:r>
            <a:r>
              <a:rPr lang="en-US" sz="2800" dirty="0" smtClean="0"/>
              <a:t>question.</a:t>
            </a:r>
            <a:endParaRPr lang="en-US" sz="2800" i="1" dirty="0"/>
          </a:p>
          <a:p>
            <a:pPr marL="0" indent="0" algn="ctr" eaLnBrk="1" hangingPunct="1">
              <a:buFont typeface="Calibri" panose="020F0502020204030204" pitchFamily="34" charset="0"/>
              <a:buNone/>
              <a:defRPr/>
            </a:pPr>
            <a:endParaRPr lang="en-US" sz="2800" i="1" dirty="0" smtClean="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eaLnBrk="1" fontAlgn="auto" hangingPunct="1">
              <a:spcAft>
                <a:spcPts val="0"/>
              </a:spcAft>
              <a:defRPr/>
            </a:pPr>
            <a:r>
              <a:rPr lang="en-US" dirty="0">
                <a:solidFill>
                  <a:schemeClr val="accent2"/>
                </a:solidFill>
                <a:ea typeface="ヒラギノ角ゴ Pro W3" pitchFamily="-84" charset="-128"/>
                <a:cs typeface="+mj-cs"/>
              </a:rPr>
              <a:t>For More Information on </a:t>
            </a:r>
            <a:r>
              <a:rPr lang="en-US" dirty="0" smtClean="0">
                <a:solidFill>
                  <a:schemeClr val="accent2"/>
                </a:solidFill>
                <a:ea typeface="ヒラギノ角ゴ Pro W3" pitchFamily="-84" charset="-128"/>
                <a:cs typeface="+mj-cs"/>
              </a:rPr>
              <a:t>SOAR</a:t>
            </a:r>
            <a:endParaRPr lang="en-US" dirty="0">
              <a:solidFill>
                <a:schemeClr val="accent2"/>
              </a:solidFill>
              <a:ea typeface="+mj-ea"/>
              <a:cs typeface="+mj-cs"/>
            </a:endParaRPr>
          </a:p>
        </p:txBody>
      </p:sp>
      <p:sp>
        <p:nvSpPr>
          <p:cNvPr id="70659" name="Content Placeholder 2"/>
          <p:cNvSpPr>
            <a:spLocks noGrp="1"/>
          </p:cNvSpPr>
          <p:nvPr>
            <p:ph idx="1"/>
          </p:nvPr>
        </p:nvSpPr>
        <p:spPr>
          <a:xfrm>
            <a:off x="1096963" y="1939925"/>
            <a:ext cx="10058400" cy="4022725"/>
          </a:xfrm>
        </p:spPr>
        <p:txBody>
          <a:bodyPr/>
          <a:lstStyle/>
          <a:p>
            <a:pPr algn="ctr" eaLnBrk="1" hangingPunct="1">
              <a:lnSpc>
                <a:spcPct val="80000"/>
              </a:lnSpc>
            </a:pPr>
            <a:endParaRPr lang="en-US" altLang="en-US" sz="2400" dirty="0" smtClean="0"/>
          </a:p>
          <a:p>
            <a:pPr algn="ctr" eaLnBrk="1" hangingPunct="1">
              <a:lnSpc>
                <a:spcPct val="80000"/>
              </a:lnSpc>
            </a:pPr>
            <a:r>
              <a:rPr lang="en-US" altLang="en-US" sz="4800" dirty="0" smtClean="0"/>
              <a:t>http://soarworks.prainc.com </a:t>
            </a:r>
          </a:p>
          <a:p>
            <a:pPr algn="ctr" eaLnBrk="1" hangingPunct="1">
              <a:lnSpc>
                <a:spcPct val="80000"/>
              </a:lnSpc>
            </a:pPr>
            <a:r>
              <a:rPr lang="en-US" altLang="en-US" sz="3200" dirty="0" smtClean="0">
                <a:solidFill>
                  <a:schemeClr val="accent2"/>
                </a:solidFill>
              </a:rPr>
              <a:t>SAMHSA SOAR TA Center</a:t>
            </a:r>
            <a:br>
              <a:rPr lang="en-US" altLang="en-US" sz="3200" dirty="0" smtClean="0">
                <a:solidFill>
                  <a:schemeClr val="accent2"/>
                </a:solidFill>
              </a:rPr>
            </a:br>
            <a:r>
              <a:rPr lang="en-US" altLang="en-US" sz="3200" dirty="0" smtClean="0">
                <a:solidFill>
                  <a:schemeClr val="accent2"/>
                </a:solidFill>
              </a:rPr>
              <a:t>345 Delaware Avenue</a:t>
            </a:r>
            <a:br>
              <a:rPr lang="en-US" altLang="en-US" sz="3200" dirty="0" smtClean="0">
                <a:solidFill>
                  <a:schemeClr val="accent2"/>
                </a:solidFill>
              </a:rPr>
            </a:br>
            <a:r>
              <a:rPr lang="en-US" altLang="en-US" sz="3200" dirty="0" smtClean="0">
                <a:solidFill>
                  <a:schemeClr val="accent2"/>
                </a:solidFill>
              </a:rPr>
              <a:t>Delmar, New York 12054</a:t>
            </a:r>
            <a:br>
              <a:rPr lang="en-US" altLang="en-US" sz="3200" dirty="0" smtClean="0">
                <a:solidFill>
                  <a:schemeClr val="accent2"/>
                </a:solidFill>
              </a:rPr>
            </a:br>
            <a:r>
              <a:rPr lang="en-US" altLang="en-US" sz="3200" dirty="0" smtClean="0">
                <a:solidFill>
                  <a:schemeClr val="accent2"/>
                </a:solidFill>
              </a:rPr>
              <a:t>(518) 439-7415</a:t>
            </a:r>
          </a:p>
          <a:p>
            <a:pPr algn="ctr" eaLnBrk="1" hangingPunct="1">
              <a:lnSpc>
                <a:spcPct val="80000"/>
              </a:lnSpc>
            </a:pPr>
            <a:r>
              <a:rPr lang="en-US" altLang="en-US" sz="4800" dirty="0" smtClean="0"/>
              <a:t>soar@prainc.com</a:t>
            </a:r>
          </a:p>
          <a:p>
            <a:pPr algn="ctr" eaLnBrk="1" hangingPunct="1">
              <a:lnSpc>
                <a:spcPct val="80000"/>
              </a:lnSpc>
            </a:pPr>
            <a:r>
              <a:rPr lang="en-US" altLang="en-US" sz="3200" dirty="0" smtClean="0">
                <a:latin typeface="Calibri Light" panose="020F0302020204030204" pitchFamily="34" charset="0"/>
              </a:rPr>
              <a:t/>
            </a:r>
            <a:br>
              <a:rPr lang="en-US" altLang="en-US" sz="3200" dirty="0" smtClean="0">
                <a:latin typeface="Calibri Light" panose="020F0302020204030204" pitchFamily="34" charset="0"/>
              </a:rPr>
            </a:br>
            <a:endParaRPr lang="en-US" altLang="en-US" sz="3200" dirty="0" smtClean="0">
              <a:latin typeface="Calibri Light" panose="020F0302020204030204" pitchFamily="34" charset="0"/>
            </a:endParaRPr>
          </a:p>
        </p:txBody>
      </p:sp>
      <p:pic>
        <p:nvPicPr>
          <p:cNvPr id="70664" name="Picture 7"/>
          <p:cNvPicPr>
            <a:picLocks noChangeAspect="1" noChangeArrowheads="1"/>
          </p:cNvPicPr>
          <p:nvPr/>
        </p:nvPicPr>
        <p:blipFill>
          <a:blip r:embed="rId3">
            <a:extLst>
              <a:ext uri="{28A0092B-C50C-407E-A947-70E740481C1C}">
                <a14:useLocalDpi xmlns:a14="http://schemas.microsoft.com/office/drawing/2010/main" val="0"/>
              </a:ext>
            </a:extLst>
          </a:blip>
          <a:srcRect l="4723" t="12292" r="4723" b="15483"/>
          <a:stretch>
            <a:fillRect/>
          </a:stretch>
        </p:blipFill>
        <p:spPr bwMode="auto">
          <a:xfrm>
            <a:off x="114300" y="220663"/>
            <a:ext cx="20701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8571796"/>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dirty="0" smtClean="0">
                <a:solidFill>
                  <a:schemeClr val="accent2"/>
                </a:solidFill>
              </a:rPr>
              <a:t>Learning Objectives</a:t>
            </a:r>
            <a:endParaRPr lang="en-US" dirty="0">
              <a:solidFill>
                <a:schemeClr val="accent2"/>
              </a:solidFill>
            </a:endParaRPr>
          </a:p>
        </p:txBody>
      </p:sp>
      <p:sp>
        <p:nvSpPr>
          <p:cNvPr id="17411" name="Content Placeholder 2"/>
          <p:cNvSpPr>
            <a:spLocks noGrp="1"/>
          </p:cNvSpPr>
          <p:nvPr>
            <p:ph idx="1"/>
          </p:nvPr>
        </p:nvSpPr>
        <p:spPr/>
        <p:txBody>
          <a:bodyPr/>
          <a:lstStyle/>
          <a:p>
            <a:pPr lvl="1">
              <a:buFont typeface="Wingdings" panose="05000000000000000000" pitchFamily="2" charset="2"/>
              <a:buChar char="§"/>
            </a:pPr>
            <a:r>
              <a:rPr lang="en-US" altLang="en-US" sz="2400" dirty="0" smtClean="0"/>
              <a:t>Understand opioid abuse and misuse amongst people experiencing homelessness</a:t>
            </a:r>
          </a:p>
          <a:p>
            <a:pPr lvl="1">
              <a:buFont typeface="Wingdings" panose="05000000000000000000" pitchFamily="2" charset="2"/>
              <a:buChar char="§"/>
            </a:pPr>
            <a:r>
              <a:rPr lang="en-US" altLang="en-US" sz="2400" dirty="0" smtClean="0"/>
              <a:t>Understand the clinical </a:t>
            </a:r>
            <a:r>
              <a:rPr lang="en-US" altLang="en-US" sz="2400" dirty="0"/>
              <a:t>consequences of addiction to opioids and </a:t>
            </a:r>
            <a:r>
              <a:rPr lang="en-US" altLang="en-US" sz="2400" dirty="0" smtClean="0"/>
              <a:t>difference between </a:t>
            </a:r>
            <a:r>
              <a:rPr lang="en-US" altLang="en-US" sz="2400" dirty="0"/>
              <a:t>prescribed treatment and </a:t>
            </a:r>
            <a:r>
              <a:rPr lang="en-US" altLang="en-US" sz="2400" dirty="0" smtClean="0"/>
              <a:t>addiction </a:t>
            </a:r>
            <a:endParaRPr lang="en-US" altLang="en-US" sz="2400" dirty="0"/>
          </a:p>
          <a:p>
            <a:pPr lvl="1">
              <a:buFont typeface="Wingdings" panose="05000000000000000000" pitchFamily="2" charset="2"/>
              <a:buChar char="§"/>
            </a:pPr>
            <a:r>
              <a:rPr lang="en-US" altLang="en-US" sz="2400" dirty="0" smtClean="0"/>
              <a:t>Learn about the opioid crisis </a:t>
            </a:r>
            <a:r>
              <a:rPr lang="en-US" altLang="en-US" sz="2400" dirty="0"/>
              <a:t>in eastern </a:t>
            </a:r>
            <a:r>
              <a:rPr lang="en-US" altLang="en-US" sz="2400" dirty="0" smtClean="0"/>
              <a:t>Kentucky and Maryland and the treatment options and </a:t>
            </a:r>
            <a:r>
              <a:rPr lang="en-US" altLang="en-US" sz="2400" dirty="0"/>
              <a:t>supportive services </a:t>
            </a:r>
            <a:r>
              <a:rPr lang="en-US" altLang="en-US" sz="2400" dirty="0" smtClean="0"/>
              <a:t>available</a:t>
            </a:r>
          </a:p>
          <a:p>
            <a:pPr lvl="1">
              <a:buFont typeface="Wingdings" panose="05000000000000000000" pitchFamily="2" charset="2"/>
              <a:buChar char="§"/>
            </a:pPr>
            <a:r>
              <a:rPr lang="en-US" altLang="en-US" sz="2400" dirty="0" smtClean="0"/>
              <a:t>Understand the </a:t>
            </a:r>
            <a:r>
              <a:rPr lang="en-US" altLang="en-US" sz="2400" dirty="0"/>
              <a:t>importance of peer </a:t>
            </a:r>
            <a:r>
              <a:rPr lang="en-US" altLang="en-US" sz="2400" dirty="0" smtClean="0"/>
              <a:t>supports with engaging and providing service to individuals with opioid use and misuse</a:t>
            </a:r>
            <a:endParaRPr lang="en-US" altLang="en-US" sz="2400" dirty="0"/>
          </a:p>
          <a:p>
            <a:pPr lvl="1">
              <a:buFont typeface="Wingdings" panose="05000000000000000000" pitchFamily="2" charset="2"/>
              <a:buChar char="§"/>
            </a:pPr>
            <a:r>
              <a:rPr lang="en-US" altLang="en-US" sz="2400" dirty="0" smtClean="0"/>
              <a:t> Improve your knowledge </a:t>
            </a:r>
            <a:r>
              <a:rPr lang="en-US" altLang="en-US" sz="2400" dirty="0"/>
              <a:t>of </a:t>
            </a:r>
            <a:r>
              <a:rPr lang="en-US" altLang="en-US" sz="2400" dirty="0" smtClean="0"/>
              <a:t>the signs of opioid addiction and related treatments and services to better serve </a:t>
            </a:r>
            <a:r>
              <a:rPr lang="en-US" altLang="en-US" sz="2400" dirty="0"/>
              <a:t>SOAR </a:t>
            </a:r>
            <a:r>
              <a:rPr lang="en-US" altLang="en-US" sz="2400" dirty="0" smtClean="0"/>
              <a:t>applicants</a:t>
            </a:r>
            <a:endParaRPr lang="en-US" altLang="en-US" sz="2400" dirty="0"/>
          </a:p>
          <a:p>
            <a:pPr marL="200025" lvl="1" indent="0">
              <a:buNone/>
            </a:pPr>
            <a:endParaRPr lang="en-US" altLang="en-US" sz="3000" dirty="0" smtClean="0"/>
          </a:p>
          <a:p>
            <a:pPr lvl="1">
              <a:buFont typeface="Wingdings" panose="05000000000000000000" pitchFamily="2" charset="2"/>
              <a:buChar char="§"/>
            </a:pPr>
            <a:endParaRPr lang="en-US" altLang="en-US" sz="3000" dirty="0" smtClean="0"/>
          </a:p>
          <a:p>
            <a:pPr lvl="1">
              <a:buFont typeface="Wingdings" panose="05000000000000000000" pitchFamily="2" charset="2"/>
              <a:buChar char="§"/>
            </a:pPr>
            <a:endParaRPr lang="en-US" altLang="en-US" sz="3000" dirty="0" smtClean="0"/>
          </a:p>
          <a:p>
            <a:pPr lvl="1">
              <a:buFont typeface="Wingdings" panose="05000000000000000000" pitchFamily="2" charset="2"/>
              <a:buChar char="§"/>
            </a:pPr>
            <a:endParaRPr lang="en-US" altLang="en-US" sz="3000" dirty="0" smtClean="0"/>
          </a:p>
          <a:p>
            <a:pPr lvl="1">
              <a:buFont typeface="Wingdings" panose="05000000000000000000" pitchFamily="2" charset="2"/>
              <a:buChar char="§"/>
            </a:pPr>
            <a:endParaRPr lang="en-US" altLang="en-US" sz="3000" dirty="0" smtClean="0"/>
          </a:p>
          <a:p>
            <a:pPr>
              <a:buFont typeface="Wingdings" panose="05000000000000000000" pitchFamily="2" charset="2"/>
              <a:buChar char="§"/>
            </a:pPr>
            <a:endParaRPr lang="en-US" altLang="en-US" sz="3200" dirty="0" smtClean="0"/>
          </a:p>
          <a:p>
            <a:pPr marL="285750" indent="-285750" eaLnBrk="1" hangingPunct="1">
              <a:buFont typeface="Wingdings" panose="05000000000000000000" pitchFamily="2" charset="2"/>
              <a:buChar char="§"/>
            </a:pPr>
            <a:endParaRPr lang="en-US" altLang="en-US" sz="4000" dirty="0">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dirty="0" smtClean="0">
                <a:solidFill>
                  <a:schemeClr val="accent2"/>
                </a:solidFill>
              </a:rPr>
              <a:t>Agenda</a:t>
            </a:r>
            <a:endParaRPr lang="en-US" dirty="0">
              <a:solidFill>
                <a:schemeClr val="accent2"/>
              </a:solidFill>
            </a:endParaRPr>
          </a:p>
        </p:txBody>
      </p:sp>
      <p:sp>
        <p:nvSpPr>
          <p:cNvPr id="17411" name="Content Placeholder 2"/>
          <p:cNvSpPr>
            <a:spLocks noGrp="1"/>
          </p:cNvSpPr>
          <p:nvPr>
            <p:ph idx="1"/>
          </p:nvPr>
        </p:nvSpPr>
        <p:spPr/>
        <p:txBody>
          <a:bodyPr/>
          <a:lstStyle/>
          <a:p>
            <a:pPr marL="200025" lvl="1" indent="0">
              <a:buNone/>
            </a:pPr>
            <a:endParaRPr lang="en-US" altLang="en-US" sz="3000" dirty="0" smtClean="0"/>
          </a:p>
          <a:p>
            <a:pPr lvl="1">
              <a:buFont typeface="Wingdings" panose="05000000000000000000" pitchFamily="2" charset="2"/>
              <a:buChar char="§"/>
            </a:pPr>
            <a:endParaRPr lang="en-US" altLang="en-US" sz="3000" dirty="0" smtClean="0"/>
          </a:p>
          <a:p>
            <a:pPr lvl="1">
              <a:buFont typeface="Wingdings" panose="05000000000000000000" pitchFamily="2" charset="2"/>
              <a:buChar char="§"/>
            </a:pPr>
            <a:endParaRPr lang="en-US" altLang="en-US" sz="3000" dirty="0" smtClean="0"/>
          </a:p>
          <a:p>
            <a:pPr lvl="1">
              <a:buFont typeface="Wingdings" panose="05000000000000000000" pitchFamily="2" charset="2"/>
              <a:buChar char="§"/>
            </a:pPr>
            <a:endParaRPr lang="en-US" altLang="en-US" sz="3000" dirty="0" smtClean="0"/>
          </a:p>
          <a:p>
            <a:pPr lvl="1">
              <a:buFont typeface="Wingdings" panose="05000000000000000000" pitchFamily="2" charset="2"/>
              <a:buChar char="§"/>
            </a:pPr>
            <a:endParaRPr lang="en-US" altLang="en-US" sz="3000" dirty="0" smtClean="0"/>
          </a:p>
          <a:p>
            <a:pPr>
              <a:buFont typeface="Wingdings" panose="05000000000000000000" pitchFamily="2" charset="2"/>
              <a:buChar char="§"/>
            </a:pPr>
            <a:endParaRPr lang="en-US" altLang="en-US" sz="3200" dirty="0" smtClean="0"/>
          </a:p>
          <a:p>
            <a:pPr marL="285750" indent="-285750" eaLnBrk="1" hangingPunct="1">
              <a:buFont typeface="Wingdings" panose="05000000000000000000" pitchFamily="2" charset="2"/>
              <a:buChar char="§"/>
            </a:pPr>
            <a:endParaRPr lang="en-US" altLang="en-US" sz="4000" dirty="0">
              <a:latin typeface="+mj-lt"/>
            </a:endParaRPr>
          </a:p>
        </p:txBody>
      </p:sp>
      <p:sp>
        <p:nvSpPr>
          <p:cNvPr id="4" name="Rectangle 3"/>
          <p:cNvSpPr/>
          <p:nvPr/>
        </p:nvSpPr>
        <p:spPr>
          <a:xfrm>
            <a:off x="914400" y="1846263"/>
            <a:ext cx="10932160" cy="3965188"/>
          </a:xfrm>
          <a:prstGeom prst="rect">
            <a:avLst/>
          </a:prstGeom>
        </p:spPr>
        <p:txBody>
          <a:bodyPr wrap="square">
            <a:spAutoFit/>
          </a:bodyPr>
          <a:lstStyle/>
          <a:p>
            <a:pPr marL="57150" indent="0" eaLnBrk="1" hangingPunct="1">
              <a:lnSpc>
                <a:spcPct val="100000"/>
              </a:lnSpc>
              <a:spcBef>
                <a:spcPts val="100"/>
              </a:spcBef>
              <a:spcAft>
                <a:spcPts val="100"/>
              </a:spcAft>
              <a:buNone/>
            </a:pPr>
            <a:r>
              <a:rPr lang="en-US" altLang="en-US" sz="2400" b="1" dirty="0" smtClean="0"/>
              <a:t>Clinical Introduction</a:t>
            </a:r>
            <a:r>
              <a:rPr lang="en-US" altLang="en-US" sz="2400" b="1" dirty="0"/>
              <a:t>: Opioid Abuse Amongst People Experiencing Homelessness</a:t>
            </a:r>
          </a:p>
          <a:p>
            <a:pPr marL="342900" indent="-285750" eaLnBrk="1" hangingPunct="1">
              <a:lnSpc>
                <a:spcPct val="100000"/>
              </a:lnSpc>
              <a:spcBef>
                <a:spcPts val="100"/>
              </a:spcBef>
              <a:spcAft>
                <a:spcPts val="100"/>
              </a:spcAft>
              <a:buFont typeface="Wingdings" panose="05000000000000000000" pitchFamily="2" charset="2"/>
              <a:buChar char="§"/>
            </a:pPr>
            <a:r>
              <a:rPr lang="en-US" altLang="en-US" sz="2400" dirty="0">
                <a:solidFill>
                  <a:srgbClr val="404040"/>
                </a:solidFill>
                <a:latin typeface="+mn-lt"/>
                <a:cs typeface="MS PGothic" charset="0"/>
              </a:rPr>
              <a:t>Dr. Tyler Gray, M.D., Medical Director, Healthcare for the Homeless, West Baltimore</a:t>
            </a:r>
            <a:r>
              <a:rPr lang="en-US" altLang="en-US" sz="2400">
                <a:solidFill>
                  <a:srgbClr val="404040"/>
                </a:solidFill>
                <a:latin typeface="+mn-lt"/>
                <a:cs typeface="MS PGothic" charset="0"/>
              </a:rPr>
              <a:t>, </a:t>
            </a:r>
            <a:r>
              <a:rPr lang="en-US" altLang="en-US" sz="2400" smtClean="0">
                <a:solidFill>
                  <a:srgbClr val="404040"/>
                </a:solidFill>
                <a:latin typeface="+mn-lt"/>
                <a:cs typeface="MS PGothic" charset="0"/>
              </a:rPr>
              <a:t>Maryland</a:t>
            </a:r>
            <a:endParaRPr lang="en-US" altLang="en-US" sz="2400" dirty="0">
              <a:solidFill>
                <a:srgbClr val="404040"/>
              </a:solidFill>
              <a:latin typeface="+mn-lt"/>
              <a:cs typeface="MS PGothic" charset="0"/>
            </a:endParaRPr>
          </a:p>
          <a:p>
            <a:pPr marL="57150" indent="0" eaLnBrk="1" hangingPunct="1">
              <a:lnSpc>
                <a:spcPct val="100000"/>
              </a:lnSpc>
              <a:spcBef>
                <a:spcPts val="100"/>
              </a:spcBef>
              <a:spcAft>
                <a:spcPts val="100"/>
              </a:spcAft>
              <a:buNone/>
            </a:pPr>
            <a:r>
              <a:rPr lang="en-US" sz="2400" b="1" dirty="0" smtClean="0"/>
              <a:t>Opioids and Housing in Eastern Kentucky</a:t>
            </a:r>
          </a:p>
          <a:p>
            <a:pPr marL="400050" indent="-342900" eaLnBrk="1" hangingPunct="1">
              <a:lnSpc>
                <a:spcPct val="100000"/>
              </a:lnSpc>
              <a:spcBef>
                <a:spcPts val="100"/>
              </a:spcBef>
              <a:spcAft>
                <a:spcPts val="100"/>
              </a:spcAft>
              <a:buFont typeface="Wingdings" panose="05000000000000000000" pitchFamily="2" charset="2"/>
              <a:buChar char="§"/>
            </a:pPr>
            <a:r>
              <a:rPr lang="en-US" sz="2400" dirty="0" smtClean="0"/>
              <a:t>Jacqueline Long, Housing Director, Mountain Comprehensive Center, Prestonsburg, Kentucky </a:t>
            </a:r>
          </a:p>
          <a:p>
            <a:pPr marL="57150" indent="0" eaLnBrk="1" hangingPunct="1">
              <a:lnSpc>
                <a:spcPct val="100000"/>
              </a:lnSpc>
              <a:spcBef>
                <a:spcPts val="100"/>
              </a:spcBef>
              <a:spcAft>
                <a:spcPts val="100"/>
              </a:spcAft>
              <a:buNone/>
            </a:pPr>
            <a:r>
              <a:rPr lang="en-US" sz="2400" b="1" dirty="0" smtClean="0"/>
              <a:t>Medication Assisted Treatment: A Peers Perspective</a:t>
            </a:r>
            <a:endParaRPr lang="en-US" sz="2400" b="1" dirty="0"/>
          </a:p>
          <a:p>
            <a:pPr marL="400050" indent="-342900" eaLnBrk="1" hangingPunct="1">
              <a:spcBef>
                <a:spcPts val="100"/>
              </a:spcBef>
              <a:spcAft>
                <a:spcPts val="100"/>
              </a:spcAft>
              <a:buFont typeface="Wingdings" panose="05000000000000000000" pitchFamily="2" charset="2"/>
              <a:buChar char="§"/>
            </a:pPr>
            <a:r>
              <a:rPr lang="en-US" sz="2400" dirty="0" smtClean="0"/>
              <a:t>Steven </a:t>
            </a:r>
            <a:r>
              <a:rPr lang="en-US" sz="2400" dirty="0" err="1" smtClean="0"/>
              <a:t>Samra</a:t>
            </a:r>
            <a:r>
              <a:rPr lang="en-US" sz="2400" dirty="0" smtClean="0"/>
              <a:t>, MPA, SAMHSA’s BRSS TACS, Needham, Massachusetts</a:t>
            </a:r>
            <a:endParaRPr lang="en-US" altLang="en-US" sz="2400" b="1" dirty="0"/>
          </a:p>
          <a:p>
            <a:pPr marL="57150" indent="0" eaLnBrk="1" hangingPunct="1">
              <a:lnSpc>
                <a:spcPct val="100000"/>
              </a:lnSpc>
              <a:spcBef>
                <a:spcPts val="100"/>
              </a:spcBef>
              <a:spcAft>
                <a:spcPts val="100"/>
              </a:spcAft>
              <a:buNone/>
            </a:pPr>
            <a:r>
              <a:rPr lang="en-US" altLang="en-US" sz="2400" b="1" dirty="0"/>
              <a:t>Questions &amp; Answers</a:t>
            </a:r>
          </a:p>
          <a:p>
            <a:pPr marL="400050" indent="-342900" eaLnBrk="1" hangingPunct="1">
              <a:lnSpc>
                <a:spcPct val="100000"/>
              </a:lnSpc>
              <a:spcBef>
                <a:spcPts val="100"/>
              </a:spcBef>
              <a:spcAft>
                <a:spcPts val="100"/>
              </a:spcAft>
              <a:buFont typeface="Wingdings" panose="05000000000000000000" pitchFamily="2" charset="2"/>
              <a:buChar char="§"/>
            </a:pPr>
            <a:r>
              <a:rPr lang="en-US" altLang="en-US" sz="2400" dirty="0"/>
              <a:t>Facilitated by SOAR TA Center Staff </a:t>
            </a:r>
          </a:p>
        </p:txBody>
      </p:sp>
    </p:spTree>
    <p:extLst>
      <p:ext uri="{BB962C8B-B14F-4D97-AF65-F5344CB8AC3E}">
        <p14:creationId xmlns:p14="http://schemas.microsoft.com/office/powerpoint/2010/main" val="16709950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138" y="1562476"/>
            <a:ext cx="9783210" cy="2778876"/>
          </a:xfrm>
        </p:spPr>
        <p:txBody>
          <a:bodyPr>
            <a:normAutofit/>
          </a:bodyPr>
          <a:lstStyle/>
          <a:p>
            <a:pPr fontAlgn="auto">
              <a:spcAft>
                <a:spcPts val="0"/>
              </a:spcAft>
              <a:defRPr/>
            </a:pPr>
            <a:r>
              <a:rPr lang="en-US" sz="4900" dirty="0" smtClean="0">
                <a:solidFill>
                  <a:schemeClr val="accent2"/>
                </a:solidFill>
              </a:rPr>
              <a:t>Clinical Introduction: </a:t>
            </a:r>
            <a:br>
              <a:rPr lang="en-US" sz="4900" dirty="0" smtClean="0">
                <a:solidFill>
                  <a:schemeClr val="accent2"/>
                </a:solidFill>
              </a:rPr>
            </a:br>
            <a:r>
              <a:rPr lang="en-US" sz="4900" dirty="0" smtClean="0">
                <a:solidFill>
                  <a:schemeClr val="accent2"/>
                </a:solidFill>
              </a:rPr>
              <a:t>Opioid Abuse Amongst People Experiencing Homelessness</a:t>
            </a:r>
            <a:endParaRPr lang="en-US" sz="4900" dirty="0">
              <a:solidFill>
                <a:schemeClr val="accent2"/>
              </a:solidFill>
            </a:endParaRPr>
          </a:p>
        </p:txBody>
      </p:sp>
      <p:sp>
        <p:nvSpPr>
          <p:cNvPr id="3" name="Subtitle 2"/>
          <p:cNvSpPr>
            <a:spLocks noGrp="1"/>
          </p:cNvSpPr>
          <p:nvPr>
            <p:ph type="subTitle" idx="1"/>
          </p:nvPr>
        </p:nvSpPr>
        <p:spPr>
          <a:xfrm>
            <a:off x="1100138" y="4456113"/>
            <a:ext cx="10036175" cy="1738312"/>
          </a:xfrm>
        </p:spPr>
        <p:txBody>
          <a:bodyPr rtlCol="0">
            <a:normAutofit/>
          </a:bodyPr>
          <a:lstStyle/>
          <a:p>
            <a:pPr>
              <a:spcBef>
                <a:spcPts val="0"/>
              </a:spcBef>
              <a:spcAft>
                <a:spcPts val="0"/>
              </a:spcAft>
              <a:buSzPct val="25000"/>
            </a:pPr>
            <a:r>
              <a:rPr lang="en-US" sz="1800" dirty="0">
                <a:solidFill>
                  <a:schemeClr val="tx1"/>
                </a:solidFill>
                <a:ea typeface="Arial Black"/>
                <a:cs typeface="Arial Black"/>
                <a:sym typeface="Arial Black"/>
              </a:rPr>
              <a:t>TYLER GRAY, </a:t>
            </a:r>
            <a:r>
              <a:rPr lang="en-US" sz="1800" dirty="0" smtClean="0">
                <a:solidFill>
                  <a:schemeClr val="tx1"/>
                </a:solidFill>
                <a:ea typeface="Arial Black"/>
                <a:cs typeface="Arial Black"/>
                <a:sym typeface="Arial Black"/>
              </a:rPr>
              <a:t>MD</a:t>
            </a:r>
          </a:p>
          <a:p>
            <a:pPr>
              <a:spcBef>
                <a:spcPts val="0"/>
              </a:spcBef>
              <a:spcAft>
                <a:spcPts val="0"/>
              </a:spcAft>
              <a:buSzPct val="25000"/>
            </a:pPr>
            <a:r>
              <a:rPr lang="en-US" sz="1800" dirty="0">
                <a:solidFill>
                  <a:schemeClr val="tx1"/>
                </a:solidFill>
                <a:ea typeface="Arial Black"/>
                <a:cs typeface="Arial Black"/>
                <a:sym typeface="Arial Black"/>
              </a:rPr>
              <a:t>Medical </a:t>
            </a:r>
            <a:r>
              <a:rPr lang="en-US" sz="1800" dirty="0" smtClean="0">
                <a:solidFill>
                  <a:schemeClr val="tx1"/>
                </a:solidFill>
                <a:ea typeface="Arial Black"/>
                <a:cs typeface="Arial Black"/>
                <a:sym typeface="Arial Black"/>
              </a:rPr>
              <a:t>Director</a:t>
            </a:r>
          </a:p>
          <a:p>
            <a:pPr>
              <a:spcBef>
                <a:spcPts val="0"/>
              </a:spcBef>
              <a:spcAft>
                <a:spcPts val="0"/>
              </a:spcAft>
              <a:buSzPct val="25000"/>
            </a:pPr>
            <a:r>
              <a:rPr lang="en-US" sz="1800" dirty="0" smtClean="0">
                <a:solidFill>
                  <a:schemeClr val="tx1"/>
                </a:solidFill>
                <a:ea typeface="Arial Black"/>
                <a:cs typeface="Arial Black"/>
                <a:sym typeface="Arial Black"/>
              </a:rPr>
              <a:t>HEALTHCARE </a:t>
            </a:r>
            <a:r>
              <a:rPr lang="en-US" sz="1800" dirty="0">
                <a:solidFill>
                  <a:schemeClr val="tx1"/>
                </a:solidFill>
                <a:ea typeface="Arial Black"/>
                <a:cs typeface="Arial Black"/>
                <a:sym typeface="Arial Black"/>
              </a:rPr>
              <a:t>FOR THE HOMELESS, </a:t>
            </a:r>
            <a:r>
              <a:rPr lang="en-US" sz="1800" dirty="0" smtClean="0">
                <a:solidFill>
                  <a:schemeClr val="tx1"/>
                </a:solidFill>
                <a:ea typeface="Arial Black"/>
                <a:cs typeface="Arial Black"/>
                <a:sym typeface="Arial Black"/>
              </a:rPr>
              <a:t>West BALTIMORE, Maryland</a:t>
            </a:r>
            <a:endParaRPr lang="en-US" dirty="0">
              <a:solidFill>
                <a:schemeClr val="tx1"/>
              </a:solidFill>
              <a:ea typeface="ヒラギノ角ゴ Pro W3" pitchFamily="-84" charset="-128"/>
              <a:cs typeface="+mn-cs"/>
            </a:endParaRPr>
          </a:p>
          <a:p>
            <a:pPr eaLnBrk="1" fontAlgn="auto" hangingPunct="1">
              <a:defRPr/>
            </a:pPr>
            <a:endParaRPr lang="en-US" dirty="0">
              <a:ea typeface="+mn-ea"/>
              <a:cs typeface="+mn-cs"/>
            </a:endParaRPr>
          </a:p>
        </p:txBody>
      </p:sp>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l="4723" t="12292" r="4723" b="15483"/>
          <a:stretch>
            <a:fillRect/>
          </a:stretch>
        </p:blipFill>
        <p:spPr bwMode="auto">
          <a:xfrm>
            <a:off x="247650" y="317500"/>
            <a:ext cx="44767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7070" y="6446866"/>
            <a:ext cx="1344930" cy="344302"/>
          </a:xfrm>
          <a:prstGeom prst="rect">
            <a:avLst/>
          </a:prstGeom>
        </p:spPr>
      </p:pic>
    </p:spTree>
    <p:extLst>
      <p:ext uri="{BB962C8B-B14F-4D97-AF65-F5344CB8AC3E}">
        <p14:creationId xmlns:p14="http://schemas.microsoft.com/office/powerpoint/2010/main" val="4103611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483" y="453813"/>
            <a:ext cx="10058400" cy="1236134"/>
          </a:xfrm>
        </p:spPr>
        <p:txBody>
          <a:bodyPr>
            <a:normAutofit/>
          </a:bodyPr>
          <a:lstStyle/>
          <a:p>
            <a:pPr algn="ctr"/>
            <a:r>
              <a:rPr lang="en-US" dirty="0" smtClean="0">
                <a:solidFill>
                  <a:srgbClr val="2683C6"/>
                </a:solidFill>
              </a:rPr>
              <a:t>Disclaimer</a:t>
            </a:r>
            <a:endParaRPr lang="en-US" dirty="0"/>
          </a:p>
        </p:txBody>
      </p:sp>
      <p:sp>
        <p:nvSpPr>
          <p:cNvPr id="3" name="Content Placeholder 2"/>
          <p:cNvSpPr>
            <a:spLocks noGrp="1"/>
          </p:cNvSpPr>
          <p:nvPr>
            <p:ph idx="1"/>
          </p:nvPr>
        </p:nvSpPr>
        <p:spPr>
          <a:xfrm>
            <a:off x="1259839" y="1838960"/>
            <a:ext cx="10377193" cy="4172372"/>
          </a:xfrm>
        </p:spPr>
        <p:txBody>
          <a:bodyPr/>
          <a:lstStyle/>
          <a:p>
            <a:pPr marL="457200" indent="-457200">
              <a:spcBef>
                <a:spcPts val="0"/>
              </a:spcBef>
              <a:spcAft>
                <a:spcPts val="0"/>
              </a:spcAft>
              <a:buClr>
                <a:schemeClr val="accent2"/>
              </a:buClr>
              <a:buFont typeface="Wingdings" panose="05000000000000000000" pitchFamily="2" charset="2"/>
              <a:buChar char="§"/>
            </a:pPr>
            <a:r>
              <a:rPr lang="en-US" sz="3600" dirty="0" smtClean="0">
                <a:solidFill>
                  <a:schemeClr val="tx1">
                    <a:lumMod val="75000"/>
                    <a:lumOff val="25000"/>
                  </a:schemeClr>
                </a:solidFill>
                <a:ea typeface="Arial"/>
                <a:cs typeface="Arial"/>
                <a:sym typeface="Arial"/>
              </a:rPr>
              <a:t>I </a:t>
            </a:r>
            <a:r>
              <a:rPr lang="en-US" sz="3600" dirty="0">
                <a:solidFill>
                  <a:schemeClr val="tx1">
                    <a:lumMod val="75000"/>
                    <a:lumOff val="25000"/>
                  </a:schemeClr>
                </a:solidFill>
                <a:ea typeface="Arial"/>
                <a:cs typeface="Arial"/>
                <a:sym typeface="Arial"/>
              </a:rPr>
              <a:t>am a family physician in primary care with an </a:t>
            </a:r>
            <a:r>
              <a:rPr lang="en-US" sz="3600" dirty="0" smtClean="0">
                <a:solidFill>
                  <a:schemeClr val="tx1">
                    <a:lumMod val="75000"/>
                    <a:lumOff val="25000"/>
                  </a:schemeClr>
                </a:solidFill>
                <a:ea typeface="Arial"/>
                <a:cs typeface="Arial"/>
                <a:sym typeface="Arial"/>
              </a:rPr>
              <a:t> interest in addiction</a:t>
            </a:r>
            <a:endParaRPr lang="en-US" sz="3600" dirty="0">
              <a:solidFill>
                <a:schemeClr val="tx1">
                  <a:lumMod val="75000"/>
                  <a:lumOff val="25000"/>
                </a:schemeClr>
              </a:solidFill>
              <a:ea typeface="Arial"/>
              <a:cs typeface="Arial"/>
              <a:sym typeface="Arial"/>
            </a:endParaRPr>
          </a:p>
          <a:p>
            <a:pPr marL="457200" indent="-457200">
              <a:spcBef>
                <a:spcPts val="1001"/>
              </a:spcBef>
              <a:spcAft>
                <a:spcPts val="0"/>
              </a:spcAft>
              <a:buClr>
                <a:schemeClr val="accent2"/>
              </a:buClr>
              <a:buFont typeface="Wingdings" panose="05000000000000000000" pitchFamily="2" charset="2"/>
              <a:buChar char="§"/>
            </a:pPr>
            <a:r>
              <a:rPr lang="en-US" sz="3600" dirty="0" smtClean="0">
                <a:solidFill>
                  <a:schemeClr val="tx1">
                    <a:lumMod val="75000"/>
                    <a:lumOff val="25000"/>
                  </a:schemeClr>
                </a:solidFill>
                <a:ea typeface="Arial"/>
                <a:cs typeface="Arial"/>
                <a:sym typeface="Arial"/>
              </a:rPr>
              <a:t>I </a:t>
            </a:r>
            <a:r>
              <a:rPr lang="en-US" sz="3600" dirty="0">
                <a:solidFill>
                  <a:schemeClr val="tx1">
                    <a:lumMod val="75000"/>
                    <a:lumOff val="25000"/>
                  </a:schemeClr>
                </a:solidFill>
                <a:ea typeface="Arial"/>
                <a:cs typeface="Arial"/>
                <a:sym typeface="Arial"/>
              </a:rPr>
              <a:t>am not specialty trained in addiction</a:t>
            </a:r>
          </a:p>
          <a:p>
            <a:pPr marL="457200" indent="-457200">
              <a:spcBef>
                <a:spcPts val="1001"/>
              </a:spcBef>
              <a:spcAft>
                <a:spcPts val="0"/>
              </a:spcAft>
              <a:buClr>
                <a:schemeClr val="accent2"/>
              </a:buClr>
              <a:buFont typeface="Wingdings" panose="05000000000000000000" pitchFamily="2" charset="2"/>
              <a:buChar char="§"/>
            </a:pPr>
            <a:r>
              <a:rPr lang="en-US" sz="3600" dirty="0" smtClean="0">
                <a:solidFill>
                  <a:schemeClr val="tx1">
                    <a:lumMod val="75000"/>
                    <a:lumOff val="25000"/>
                  </a:schemeClr>
                </a:solidFill>
                <a:ea typeface="Arial"/>
                <a:cs typeface="Arial"/>
                <a:sym typeface="Arial"/>
              </a:rPr>
              <a:t>I </a:t>
            </a:r>
            <a:r>
              <a:rPr lang="en-US" sz="3600" dirty="0">
                <a:solidFill>
                  <a:schemeClr val="tx1">
                    <a:lumMod val="75000"/>
                    <a:lumOff val="25000"/>
                  </a:schemeClr>
                </a:solidFill>
                <a:ea typeface="Arial"/>
                <a:cs typeface="Arial"/>
                <a:sym typeface="Arial"/>
              </a:rPr>
              <a:t>have no financial </a:t>
            </a:r>
            <a:r>
              <a:rPr lang="en-US" sz="3600" dirty="0" smtClean="0">
                <a:solidFill>
                  <a:schemeClr val="tx1">
                    <a:lumMod val="75000"/>
                    <a:lumOff val="25000"/>
                  </a:schemeClr>
                </a:solidFill>
                <a:ea typeface="Arial"/>
                <a:cs typeface="Arial"/>
                <a:sym typeface="Arial"/>
              </a:rPr>
              <a:t>disclosures</a:t>
            </a:r>
            <a:endParaRPr lang="en-US" sz="3600" dirty="0">
              <a:solidFill>
                <a:schemeClr val="tx1">
                  <a:lumMod val="75000"/>
                  <a:lumOff val="25000"/>
                </a:schemeClr>
              </a:solidFill>
            </a:endParaRPr>
          </a:p>
        </p:txBody>
      </p:sp>
    </p:spTree>
    <p:extLst>
      <p:ext uri="{BB962C8B-B14F-4D97-AF65-F5344CB8AC3E}">
        <p14:creationId xmlns:p14="http://schemas.microsoft.com/office/powerpoint/2010/main" val="564111336"/>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Content Slide">
  <a:themeElements>
    <a:clrScheme name="GAINS">
      <a:dk1>
        <a:sysClr val="windowText" lastClr="000000"/>
      </a:dk1>
      <a:lt1>
        <a:sysClr val="window" lastClr="FFFFFF"/>
      </a:lt1>
      <a:dk2>
        <a:srgbClr val="1F497D"/>
      </a:dk2>
      <a:lt2>
        <a:srgbClr val="EEECE1"/>
      </a:lt2>
      <a:accent1>
        <a:srgbClr val="CC8866"/>
      </a:accent1>
      <a:accent2>
        <a:srgbClr val="7FADAF"/>
      </a:accent2>
      <a:accent3>
        <a:srgbClr val="86839A"/>
      </a:accent3>
      <a:accent4>
        <a:srgbClr val="96A187"/>
      </a:accent4>
      <a:accent5>
        <a:srgbClr val="80797E"/>
      </a:accent5>
      <a:accent6>
        <a:srgbClr val="507282"/>
      </a:accent6>
      <a:hlink>
        <a:srgbClr val="244061"/>
      </a:hlink>
      <a:folHlink>
        <a:srgbClr val="24406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8893</TotalTime>
  <Words>2859</Words>
  <Application>Microsoft Office PowerPoint</Application>
  <PresentationFormat>Widescreen</PresentationFormat>
  <Paragraphs>424</Paragraphs>
  <Slides>52</Slides>
  <Notes>14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52</vt:i4>
      </vt:variant>
    </vt:vector>
  </HeadingPairs>
  <TitlesOfParts>
    <vt:vector size="65" baseType="lpstr">
      <vt:lpstr>ＭＳ Ｐゴシック</vt:lpstr>
      <vt:lpstr>ＭＳ Ｐゴシック</vt:lpstr>
      <vt:lpstr>Arial</vt:lpstr>
      <vt:lpstr>Arial Black</vt:lpstr>
      <vt:lpstr>Calibri</vt:lpstr>
      <vt:lpstr>Calibri Light</vt:lpstr>
      <vt:lpstr>Courier New</vt:lpstr>
      <vt:lpstr>Osaka</vt:lpstr>
      <vt:lpstr>Times New Roman</vt:lpstr>
      <vt:lpstr>Wingdings</vt:lpstr>
      <vt:lpstr>ヒラギノ角ゴ Pro W3</vt:lpstr>
      <vt:lpstr>Retrospect</vt:lpstr>
      <vt:lpstr>Content Slide</vt:lpstr>
      <vt:lpstr>Welcome! The Webinar will Begin Shortly</vt:lpstr>
      <vt:lpstr>Understanding Opioids and Other Drugs: How Usage Impacts SOAR Applications</vt:lpstr>
      <vt:lpstr>Welcome!</vt:lpstr>
      <vt:lpstr>Disclaimer</vt:lpstr>
      <vt:lpstr>Webinar Instructions</vt:lpstr>
      <vt:lpstr>Learning Objectives</vt:lpstr>
      <vt:lpstr>Agenda</vt:lpstr>
      <vt:lpstr>Clinical Introduction:  Opioid Abuse Amongst People Experiencing Homelessness</vt:lpstr>
      <vt:lpstr>Disclaimer</vt:lpstr>
      <vt:lpstr>Presentation Outline</vt:lpstr>
      <vt:lpstr>Case Study</vt:lpstr>
      <vt:lpstr>Maryland Statistics</vt:lpstr>
      <vt:lpstr>Maryland Statistics Cont.</vt:lpstr>
      <vt:lpstr>Maryland Statistics Cont.</vt:lpstr>
      <vt:lpstr>Why Fentanyl is deadlier than Heroin in a single photo</vt:lpstr>
      <vt:lpstr>Definitions</vt:lpstr>
      <vt:lpstr>Definition of Substance Use Disorder</vt:lpstr>
      <vt:lpstr>Co-Occurring Disorders</vt:lpstr>
      <vt:lpstr>Signs of Opioid Use Disorder (OUD)</vt:lpstr>
      <vt:lpstr>Your Brain on Drugs</vt:lpstr>
      <vt:lpstr>Consequences of OUD</vt:lpstr>
      <vt:lpstr>What Does Treatment Entail?</vt:lpstr>
      <vt:lpstr>Medication Chart- Opioids</vt:lpstr>
      <vt:lpstr>What are the Goals of Methadone/Buprenorphine Treatment?</vt:lpstr>
      <vt:lpstr>NIDA: Principles of  Drug Addiction Treatment</vt:lpstr>
      <vt:lpstr>HCH Clinicians Network Adapted Clinical Guidelines</vt:lpstr>
      <vt:lpstr>References</vt:lpstr>
      <vt:lpstr>Opioids and Housing in  Eastern Kentucky</vt:lpstr>
      <vt:lpstr>                      Big Sandy Region</vt:lpstr>
      <vt:lpstr>Opioids in Big Sandy Region</vt:lpstr>
      <vt:lpstr>Effects of Opioid Use in Big Sandy Region</vt:lpstr>
      <vt:lpstr>Effects of Opioid Use in Big Sandy Region</vt:lpstr>
      <vt:lpstr>Effects of Opioid Use in Big Sandy Region</vt:lpstr>
      <vt:lpstr>Effects of Opioid Use in Big Sandy Region</vt:lpstr>
      <vt:lpstr>How is MCCC Addressing the Problem?</vt:lpstr>
      <vt:lpstr>Addressing the Housing Problem</vt:lpstr>
      <vt:lpstr>Increase Income While in  Transitional Housing</vt:lpstr>
      <vt:lpstr>Medication Assisted Treatment:  A Peer Perspective</vt:lpstr>
      <vt:lpstr>One-Size Does Not Fit All Substance Use Disorders</vt:lpstr>
      <vt:lpstr>Evidenced Based Practice:  Recovery Oriented Systems of Care</vt:lpstr>
      <vt:lpstr>Treatment Options</vt:lpstr>
      <vt:lpstr>12-Step Programs </vt:lpstr>
      <vt:lpstr>Medication Assisted Treatment (MAT)</vt:lpstr>
      <vt:lpstr>MAT Medication Options</vt:lpstr>
      <vt:lpstr>Recovery Residences </vt:lpstr>
      <vt:lpstr>Harm Reduction </vt:lpstr>
      <vt:lpstr>Harm Reduction Examples</vt:lpstr>
      <vt:lpstr>Peer Support</vt:lpstr>
      <vt:lpstr>Why Does This Matter For SOAR Providers?</vt:lpstr>
      <vt:lpstr>It’s Personal For Me…</vt:lpstr>
      <vt:lpstr>Questions and Answers</vt:lpstr>
      <vt:lpstr>For More Information on SOAR</vt:lpstr>
    </vt:vector>
  </TitlesOfParts>
  <Company>Policy Research Associates,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Opportunities for SOAR in South Dakota</dc:title>
  <dc:creator>Abigail Lemon</dc:creator>
  <cp:lastModifiedBy>Pam Heine</cp:lastModifiedBy>
  <cp:revision>712</cp:revision>
  <cp:lastPrinted>2015-02-24T17:40:25Z</cp:lastPrinted>
  <dcterms:created xsi:type="dcterms:W3CDTF">2014-05-22T19:44:36Z</dcterms:created>
  <dcterms:modified xsi:type="dcterms:W3CDTF">2017-10-18T16:55:16Z</dcterms:modified>
</cp:coreProperties>
</file>