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5289" r:id="rId2"/>
    <p:sldMasterId id="2147485290" r:id="rId3"/>
    <p:sldMasterId id="2147485292" r:id="rId4"/>
    <p:sldMasterId id="2147485294" r:id="rId5"/>
    <p:sldMasterId id="2147485296" r:id="rId6"/>
    <p:sldMasterId id="2147485298" r:id="rId7"/>
    <p:sldMasterId id="2147485300" r:id="rId8"/>
    <p:sldMasterId id="2147485302" r:id="rId9"/>
    <p:sldMasterId id="2147485304" r:id="rId10"/>
    <p:sldMasterId id="2147485306" r:id="rId11"/>
    <p:sldMasterId id="2147485308" r:id="rId12"/>
    <p:sldMasterId id="2147485310" r:id="rId13"/>
    <p:sldMasterId id="2147485312" r:id="rId14"/>
    <p:sldMasterId id="2147485314" r:id="rId15"/>
    <p:sldMasterId id="2147485316" r:id="rId16"/>
    <p:sldMasterId id="2147485318" r:id="rId17"/>
    <p:sldMasterId id="2147485320" r:id="rId18"/>
    <p:sldMasterId id="2147485322" r:id="rId19"/>
    <p:sldMasterId id="2147485324" r:id="rId20"/>
    <p:sldMasterId id="2147485326" r:id="rId21"/>
  </p:sldMasterIdLst>
  <p:notesMasterIdLst>
    <p:notesMasterId r:id="rId80"/>
  </p:notesMasterIdLst>
  <p:handoutMasterIdLst>
    <p:handoutMasterId r:id="rId81"/>
  </p:handoutMasterIdLst>
  <p:sldIdLst>
    <p:sldId id="835" r:id="rId22"/>
    <p:sldId id="517" r:id="rId23"/>
    <p:sldId id="696" r:id="rId24"/>
    <p:sldId id="841" r:id="rId25"/>
    <p:sldId id="840" r:id="rId26"/>
    <p:sldId id="909" r:id="rId27"/>
    <p:sldId id="910" r:id="rId28"/>
    <p:sldId id="939" r:id="rId29"/>
    <p:sldId id="925" r:id="rId30"/>
    <p:sldId id="912" r:id="rId31"/>
    <p:sldId id="936" r:id="rId32"/>
    <p:sldId id="940" r:id="rId33"/>
    <p:sldId id="937" r:id="rId34"/>
    <p:sldId id="913" r:id="rId35"/>
    <p:sldId id="914" r:id="rId36"/>
    <p:sldId id="915" r:id="rId37"/>
    <p:sldId id="916" r:id="rId38"/>
    <p:sldId id="917" r:id="rId39"/>
    <p:sldId id="918" r:id="rId40"/>
    <p:sldId id="919" r:id="rId41"/>
    <p:sldId id="927" r:id="rId42"/>
    <p:sldId id="928" r:id="rId43"/>
    <p:sldId id="938" r:id="rId44"/>
    <p:sldId id="920" r:id="rId45"/>
    <p:sldId id="921" r:id="rId46"/>
    <p:sldId id="930" r:id="rId47"/>
    <p:sldId id="933" r:id="rId48"/>
    <p:sldId id="931" r:id="rId49"/>
    <p:sldId id="934" r:id="rId50"/>
    <p:sldId id="932" r:id="rId51"/>
    <p:sldId id="935" r:id="rId52"/>
    <p:sldId id="882" r:id="rId53"/>
    <p:sldId id="889" r:id="rId54"/>
    <p:sldId id="885" r:id="rId55"/>
    <p:sldId id="886" r:id="rId56"/>
    <p:sldId id="887" r:id="rId57"/>
    <p:sldId id="888" r:id="rId58"/>
    <p:sldId id="890" r:id="rId59"/>
    <p:sldId id="891" r:id="rId60"/>
    <p:sldId id="892" r:id="rId61"/>
    <p:sldId id="893" r:id="rId62"/>
    <p:sldId id="894" r:id="rId63"/>
    <p:sldId id="895" r:id="rId64"/>
    <p:sldId id="896" r:id="rId65"/>
    <p:sldId id="897" r:id="rId66"/>
    <p:sldId id="898" r:id="rId67"/>
    <p:sldId id="899" r:id="rId68"/>
    <p:sldId id="900" r:id="rId69"/>
    <p:sldId id="901" r:id="rId70"/>
    <p:sldId id="902" r:id="rId71"/>
    <p:sldId id="903" r:id="rId72"/>
    <p:sldId id="904" r:id="rId73"/>
    <p:sldId id="905" r:id="rId74"/>
    <p:sldId id="906" r:id="rId75"/>
    <p:sldId id="907" r:id="rId76"/>
    <p:sldId id="908" r:id="rId77"/>
    <p:sldId id="837" r:id="rId78"/>
    <p:sldId id="838" r:id="rId7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73" autoAdjust="0"/>
    <p:restoredTop sz="63898"/>
  </p:normalViewPr>
  <p:slideViewPr>
    <p:cSldViewPr snapToGrid="0">
      <p:cViewPr varScale="1">
        <p:scale>
          <a:sx n="47" d="100"/>
          <a:sy n="47" d="100"/>
        </p:scale>
        <p:origin x="798" y="54"/>
      </p:cViewPr>
      <p:guideLst>
        <p:guide orient="horz" pos="2136"/>
        <p:guide pos="3840"/>
      </p:guideLst>
    </p:cSldViewPr>
  </p:slideViewPr>
  <p:outlineViewPr>
    <p:cViewPr>
      <p:scale>
        <a:sx n="33" d="100"/>
        <a:sy n="33" d="100"/>
      </p:scale>
      <p:origin x="0" y="-18672"/>
    </p:cViewPr>
  </p:outlineViewPr>
  <p:notesTextViewPr>
    <p:cViewPr>
      <p:scale>
        <a:sx n="1" d="1"/>
        <a:sy n="1" d="1"/>
      </p:scale>
      <p:origin x="0" y="0"/>
    </p:cViewPr>
  </p:notesTextViewPr>
  <p:sorterViewPr>
    <p:cViewPr varScale="1">
      <p:scale>
        <a:sx n="100" d="100"/>
        <a:sy n="100" d="100"/>
      </p:scale>
      <p:origin x="0" y="-4194"/>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atin typeface="Calibri" panose="020F0502020204030204"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70938" y="1"/>
            <a:ext cx="3037840" cy="466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C9C564F-88C9-4242-8CF8-3A2FA85453A5}" type="datetimeFigureOut">
              <a:rPr lang="en-US"/>
              <a:pPr>
                <a:defRPr/>
              </a:pPr>
              <a:t>10/25/2017</a:t>
            </a:fld>
            <a:endParaRPr lang="en-US"/>
          </a:p>
        </p:txBody>
      </p:sp>
      <p:sp>
        <p:nvSpPr>
          <p:cNvPr id="4" name="Footer Placeholder 3"/>
          <p:cNvSpPr>
            <a:spLocks noGrp="1"/>
          </p:cNvSpPr>
          <p:nvPr>
            <p:ph type="ftr" sz="quarter" idx="2"/>
          </p:nvPr>
        </p:nvSpPr>
        <p:spPr>
          <a:xfrm>
            <a:off x="0" y="8829676"/>
            <a:ext cx="3037840" cy="466725"/>
          </a:xfrm>
          <a:prstGeom prst="rect">
            <a:avLst/>
          </a:prstGeom>
        </p:spPr>
        <p:txBody>
          <a:bodyPr vert="horz" lIns="91440" tIns="45720" rIns="91440" bIns="45720" rtlCol="0" anchor="b"/>
          <a:lstStyle>
            <a:lvl1pPr algn="l">
              <a:defRPr sz="1200">
                <a:latin typeface="Calibri" panose="020F0502020204030204"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676"/>
            <a:ext cx="3037840"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25BD747-C062-430C-94CB-4C25AB3261D7}" type="slidenum">
              <a:rPr lang="en-US"/>
              <a:pPr>
                <a:defRPr/>
              </a:pPr>
              <a:t>‹#›</a:t>
            </a:fld>
            <a:endParaRPr lang="en-US"/>
          </a:p>
        </p:txBody>
      </p:sp>
    </p:spTree>
    <p:extLst>
      <p:ext uri="{BB962C8B-B14F-4D97-AF65-F5344CB8AC3E}">
        <p14:creationId xmlns:p14="http://schemas.microsoft.com/office/powerpoint/2010/main" val="3494210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1"/>
            <a:ext cx="3037840"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8DA24AE4-575B-49D8-907C-E137AAF9D219}" type="datetimeFigureOut">
              <a:rPr lang="en-US"/>
              <a:pPr>
                <a:defRPr/>
              </a:pPr>
              <a:t>10/25/2017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6"/>
            <a:ext cx="3037840"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5BC2798-012F-4BA7-8615-875762A5339A}" type="slidenum">
              <a:rPr lang="en-US"/>
              <a:pPr>
                <a:defRPr/>
              </a:pPr>
              <a:t>‹#›</a:t>
            </a:fld>
            <a:endParaRPr lang="en-US"/>
          </a:p>
        </p:txBody>
      </p:sp>
    </p:spTree>
    <p:extLst>
      <p:ext uri="{BB962C8B-B14F-4D97-AF65-F5344CB8AC3E}">
        <p14:creationId xmlns:p14="http://schemas.microsoft.com/office/powerpoint/2010/main" val="2340558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80643DA-99A4-4FA3-B745-1363F7570609}" type="slidenum">
              <a:rPr lang="en-US" altLang="en-US" smtClean="0">
                <a:solidFill>
                  <a:srgbClr val="000000"/>
                </a:solidFill>
              </a:rPr>
              <a:pPr/>
              <a:t>2</a:t>
            </a:fld>
            <a:endParaRPr lang="en-US" altLang="en-US" smtClean="0">
              <a:solidFill>
                <a:srgbClr val="000000"/>
              </a:solidFill>
            </a:endParaRPr>
          </a:p>
        </p:txBody>
      </p:sp>
    </p:spTree>
    <p:extLst>
      <p:ext uri="{BB962C8B-B14F-4D97-AF65-F5344CB8AC3E}">
        <p14:creationId xmlns:p14="http://schemas.microsoft.com/office/powerpoint/2010/main" val="295642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People with mental and/or substance use disorders have a unique capacity to help each other based on a shared affiliation and a deep understanding of this experience. In self-help and mutual support, people offer this support, strength, and hope to their peers, which allows for personal growth, wellness promotion, and recovery.</a:t>
            </a:r>
          </a:p>
          <a:p>
            <a:endParaRPr lang="en-US" dirty="0" smtClean="0"/>
          </a:p>
          <a:p>
            <a:r>
              <a:rPr lang="en-US" sz="1200" dirty="0" smtClean="0"/>
              <a:t>Peers also provide assistance that promotes a sense of belonging within the community. The ability to contribute to and enjoy one’s community is key to recovery and well-being. </a:t>
            </a:r>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23</a:t>
            </a:fld>
            <a:endParaRPr lang="en-US"/>
          </a:p>
        </p:txBody>
      </p:sp>
    </p:spTree>
    <p:extLst>
      <p:ext uri="{BB962C8B-B14F-4D97-AF65-F5344CB8AC3E}">
        <p14:creationId xmlns:p14="http://schemas.microsoft.com/office/powerpoint/2010/main" val="1043301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24</a:t>
            </a:fld>
            <a:endParaRPr lang="en-US"/>
          </a:p>
        </p:txBody>
      </p:sp>
    </p:spTree>
    <p:extLst>
      <p:ext uri="{BB962C8B-B14F-4D97-AF65-F5344CB8AC3E}">
        <p14:creationId xmlns:p14="http://schemas.microsoft.com/office/powerpoint/2010/main" val="199725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3C8512-CD0A-49A9-9C51-17677B1BB392}" type="slidenum">
              <a:rPr lang="en-US" smtClean="0"/>
              <a:pPr/>
              <a:t>25</a:t>
            </a:fld>
            <a:endParaRPr lang="en-US" dirty="0"/>
          </a:p>
        </p:txBody>
      </p:sp>
    </p:spTree>
    <p:extLst>
      <p:ext uri="{BB962C8B-B14F-4D97-AF65-F5344CB8AC3E}">
        <p14:creationId xmlns:p14="http://schemas.microsoft.com/office/powerpoint/2010/main" val="60561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26</a:t>
            </a:fld>
            <a:endParaRPr lang="en-US"/>
          </a:p>
        </p:txBody>
      </p:sp>
    </p:spTree>
    <p:extLst>
      <p:ext uri="{BB962C8B-B14F-4D97-AF65-F5344CB8AC3E}">
        <p14:creationId xmlns:p14="http://schemas.microsoft.com/office/powerpoint/2010/main" val="388817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27</a:t>
            </a:fld>
            <a:endParaRPr lang="en-US"/>
          </a:p>
        </p:txBody>
      </p:sp>
    </p:spTree>
    <p:extLst>
      <p:ext uri="{BB962C8B-B14F-4D97-AF65-F5344CB8AC3E}">
        <p14:creationId xmlns:p14="http://schemas.microsoft.com/office/powerpoint/2010/main" val="33693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there is a problem with the word “stigma”—using it tends to create or even reinforce discrimination, whether consciously or subconsciously.  Using the term reinforces the concept of the “other” – that people with behavioral health conditions are somehow different from the rest of us.  This is important as social distance measures are increasing. Words like “discrimination” and “prejudice” are better choices to describe the inappropriate actions of those who shun or demean people who experience mental illness or addiction.</a:t>
            </a:r>
          </a:p>
          <a:p>
            <a:endParaRPr lang="en-US" dirty="0" smtClean="0"/>
          </a:p>
          <a:p>
            <a:r>
              <a:rPr lang="en-US" dirty="0" smtClean="0"/>
              <a:t>Using the word “stigma” puts the burden on the illness and those who experience it rather than on all of us who need to work to understand these health conditions, and promote acceptance and inclusion of those who experience them.  Consequently, SAMHSA avoids using the word stigma as it relates to mental or substance use disorders, as much as possible.</a:t>
            </a:r>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28</a:t>
            </a:fld>
            <a:endParaRPr lang="en-US"/>
          </a:p>
        </p:txBody>
      </p:sp>
    </p:spTree>
    <p:extLst>
      <p:ext uri="{BB962C8B-B14F-4D97-AF65-F5344CB8AC3E}">
        <p14:creationId xmlns:p14="http://schemas.microsoft.com/office/powerpoint/2010/main" val="2098896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stigma, to more SAMHSA appropriate word to ‘Prejudice’. </a:t>
            </a:r>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29</a:t>
            </a:fld>
            <a:endParaRPr lang="en-US"/>
          </a:p>
        </p:txBody>
      </p:sp>
    </p:spTree>
    <p:extLst>
      <p:ext uri="{BB962C8B-B14F-4D97-AF65-F5344CB8AC3E}">
        <p14:creationId xmlns:p14="http://schemas.microsoft.com/office/powerpoint/2010/main" val="426847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30</a:t>
            </a:fld>
            <a:endParaRPr lang="en-US"/>
          </a:p>
        </p:txBody>
      </p:sp>
    </p:spTree>
    <p:extLst>
      <p:ext uri="{BB962C8B-B14F-4D97-AF65-F5344CB8AC3E}">
        <p14:creationId xmlns:p14="http://schemas.microsoft.com/office/powerpoint/2010/main" val="1390818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31</a:t>
            </a:fld>
            <a:endParaRPr lang="en-US"/>
          </a:p>
        </p:txBody>
      </p:sp>
    </p:spTree>
    <p:extLst>
      <p:ext uri="{BB962C8B-B14F-4D97-AF65-F5344CB8AC3E}">
        <p14:creationId xmlns:p14="http://schemas.microsoft.com/office/powerpoint/2010/main" val="232394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Denise Keesee holds a master’s of science in special education with a concentration in behavior. She completed her bachelors of science in special education as well with a minor in communication. After 2 years of teaching with a dual certification in New York, she moved cross country and spent the next 16 years teaching. Denise taught in a self-contained behavior classroom for grades k-3 for 7 years, before transitioning to the high school level for the next 9. Denise’s focus remained behavior as she trained to facilitate Reconnecting Youth curriculum, a program for at-risk students. She also served as the school facilitator of Positive Behavior Intervention and Supports, and initiated grants, policy change and program interventions. She has been with the CCC BEST program for the past 1.5 years. Beginning as a benefits specialist, and utilizing analytical skills and research strategies to quickly learn the ropes. She has added the role of Community Liaison, which involves training over 170 community partners on how to refer to BEST, SSA policy and providing ongoing support. Denise also enjoys her new roles as a CCC Ambassador and training facilitator to new employees.</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Denise Keesee, MS</a:t>
            </a:r>
          </a:p>
          <a:p>
            <a:pPr eaLnBrk="1" hangingPunct="1">
              <a:spcBef>
                <a:spcPct val="0"/>
              </a:spcBef>
            </a:pPr>
            <a:r>
              <a:rPr lang="en-US" altLang="en-US" dirty="0" smtClean="0"/>
              <a:t>Community Liaison </a:t>
            </a:r>
          </a:p>
          <a:p>
            <a:pPr eaLnBrk="1" hangingPunct="1">
              <a:spcBef>
                <a:spcPct val="0"/>
              </a:spcBef>
            </a:pPr>
            <a:r>
              <a:rPr lang="en-US" altLang="en-US" dirty="0" smtClean="0"/>
              <a:t>Benefits &amp; Entitlement Specialist</a:t>
            </a:r>
          </a:p>
          <a:p>
            <a:pPr eaLnBrk="1" hangingPunct="1">
              <a:spcBef>
                <a:spcPct val="0"/>
              </a:spcBef>
            </a:pPr>
            <a:r>
              <a:rPr lang="en-US" altLang="en-US" dirty="0" smtClean="0"/>
              <a:t>Central City Concern</a:t>
            </a:r>
          </a:p>
          <a:p>
            <a:pPr eaLnBrk="1" hangingPunct="1">
              <a:spcBef>
                <a:spcPct val="0"/>
              </a:spcBef>
            </a:pPr>
            <a:r>
              <a:rPr lang="en-US" altLang="en-US" dirty="0" smtClean="0"/>
              <a:t>33 NW Broadway</a:t>
            </a:r>
          </a:p>
          <a:p>
            <a:pPr eaLnBrk="1" hangingPunct="1">
              <a:spcBef>
                <a:spcPct val="0"/>
              </a:spcBef>
            </a:pPr>
            <a:r>
              <a:rPr lang="en-US" altLang="en-US" dirty="0" smtClean="0"/>
              <a:t>Portland, OR 97209</a:t>
            </a:r>
          </a:p>
          <a:p>
            <a:pPr eaLnBrk="1" hangingPunct="1">
              <a:spcBef>
                <a:spcPct val="0"/>
              </a:spcBef>
            </a:pPr>
            <a:endParaRPr lang="en-US"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80643DA-99A4-4FA3-B745-1363F7570609}" type="slidenum">
              <a:rPr lang="en-US" altLang="en-US" smtClean="0">
                <a:solidFill>
                  <a:srgbClr val="000000"/>
                </a:solidFill>
              </a:rPr>
              <a:pPr/>
              <a:t>32</a:t>
            </a:fld>
            <a:endParaRPr lang="en-US" altLang="en-US" smtClean="0">
              <a:solidFill>
                <a:srgbClr val="000000"/>
              </a:solidFill>
            </a:endParaRPr>
          </a:p>
        </p:txBody>
      </p:sp>
    </p:spTree>
    <p:extLst>
      <p:ext uri="{BB962C8B-B14F-4D97-AF65-F5344CB8AC3E}">
        <p14:creationId xmlns:p14="http://schemas.microsoft.com/office/powerpoint/2010/main" val="119160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dirty="0">
              <a:ea typeface="MS PGothic" charset="-128"/>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128"/>
              </a:defRPr>
            </a:lvl1pPr>
            <a:lvl2pPr marL="742950" indent="-285750">
              <a:defRPr sz="2400">
                <a:solidFill>
                  <a:schemeClr val="tx1"/>
                </a:solidFill>
                <a:latin typeface="Calibri" charset="0"/>
                <a:ea typeface="MS PGothic" charset="-128"/>
              </a:defRPr>
            </a:lvl2pPr>
            <a:lvl3pPr marL="1143000" indent="-228600">
              <a:defRPr sz="2400">
                <a:solidFill>
                  <a:schemeClr val="tx1"/>
                </a:solidFill>
                <a:latin typeface="Calibri" charset="0"/>
                <a:ea typeface="MS PGothic" charset="-128"/>
              </a:defRPr>
            </a:lvl3pPr>
            <a:lvl4pPr marL="1600200" indent="-228600">
              <a:defRPr sz="2400">
                <a:solidFill>
                  <a:schemeClr val="tx1"/>
                </a:solidFill>
                <a:latin typeface="Calibri" charset="0"/>
                <a:ea typeface="MS PGothic" charset="-128"/>
              </a:defRPr>
            </a:lvl4pPr>
            <a:lvl5pPr marL="2057400" indent="-22860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fld id="{3FF8C417-58AC-3145-B8C8-E47E9CCDB69D}" type="slidenum">
              <a:rPr lang="en-US" altLang="en-US" sz="1200">
                <a:solidFill>
                  <a:srgbClr val="000000"/>
                </a:solidFill>
              </a:rPr>
              <a:pPr/>
              <a:t>3</a:t>
            </a:fld>
            <a:endParaRPr lang="en-US" altLang="en-US" sz="1200">
              <a:solidFill>
                <a:srgbClr val="000000"/>
              </a:solidFill>
            </a:endParaRPr>
          </a:p>
        </p:txBody>
      </p:sp>
    </p:spTree>
    <p:extLst>
      <p:ext uri="{BB962C8B-B14F-4D97-AF65-F5344CB8AC3E}">
        <p14:creationId xmlns:p14="http://schemas.microsoft.com/office/powerpoint/2010/main" val="1859446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501(c)(3) nonprofit agency serving single adults and families in the Portland metro area who are impacted by homelessness, poverty and addictions. Founded in 1979, the agency has developed a comprehensive continuum of affordable housing options integrated with direct social services including healthcare, recovery and employment. CCC currently has a staff of 800+, an annual operating budget of $60 million, operates 1,800 units of affordable housing and serves more than 13,000 individuals annually.</a:t>
            </a:r>
          </a:p>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33</a:t>
            </a:fld>
            <a:endParaRPr lang="en-US"/>
          </a:p>
        </p:txBody>
      </p:sp>
    </p:spTree>
    <p:extLst>
      <p:ext uri="{BB962C8B-B14F-4D97-AF65-F5344CB8AC3E}">
        <p14:creationId xmlns:p14="http://schemas.microsoft.com/office/powerpoint/2010/main" val="2763860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38</a:t>
            </a:fld>
            <a:endParaRPr lang="en-US"/>
          </a:p>
        </p:txBody>
      </p:sp>
    </p:spTree>
    <p:extLst>
      <p:ext uri="{BB962C8B-B14F-4D97-AF65-F5344CB8AC3E}">
        <p14:creationId xmlns:p14="http://schemas.microsoft.com/office/powerpoint/2010/main" val="473969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Materiality = “whether we would still find you disabled if you stopped using drugs or alcohol”</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84" charset="-128"/>
              </a:defRPr>
            </a:lvl1pPr>
            <a:lvl2pPr marL="742950" indent="-285750">
              <a:spcBef>
                <a:spcPct val="30000"/>
              </a:spcBef>
              <a:defRPr sz="1200">
                <a:solidFill>
                  <a:schemeClr val="tx1"/>
                </a:solidFill>
                <a:latin typeface="Calibri" panose="020F0502020204030204" pitchFamily="34" charset="0"/>
                <a:ea typeface="ヒラギノ角ゴ Pro W3" pitchFamily="-84" charset="-128"/>
              </a:defRPr>
            </a:lvl2pPr>
            <a:lvl3pPr marL="1143000" indent="-228600">
              <a:spcBef>
                <a:spcPct val="30000"/>
              </a:spcBef>
              <a:defRPr sz="1200">
                <a:solidFill>
                  <a:schemeClr val="tx1"/>
                </a:solidFill>
                <a:latin typeface="Calibri" panose="020F0502020204030204" pitchFamily="34" charset="0"/>
                <a:ea typeface="ヒラギノ角ゴ Pro W3" pitchFamily="-84" charset="-128"/>
              </a:defRPr>
            </a:lvl3pPr>
            <a:lvl4pPr marL="1600200" indent="-228600">
              <a:spcBef>
                <a:spcPct val="30000"/>
              </a:spcBef>
              <a:defRPr sz="1200">
                <a:solidFill>
                  <a:schemeClr val="tx1"/>
                </a:solidFill>
                <a:latin typeface="Calibri" panose="020F0502020204030204" pitchFamily="34" charset="0"/>
                <a:ea typeface="ヒラギノ角ゴ Pro W3" pitchFamily="-84" charset="-128"/>
              </a:defRPr>
            </a:lvl4pPr>
            <a:lvl5pPr marL="2057400" indent="-228600">
              <a:spcBef>
                <a:spcPct val="30000"/>
              </a:spcBef>
              <a:defRPr sz="1200">
                <a:solidFill>
                  <a:schemeClr val="tx1"/>
                </a:solidFill>
                <a:latin typeface="Calibri" panose="020F0502020204030204" pitchFamily="34" charset="0"/>
                <a:ea typeface="ヒラギノ角ゴ Pro W3" pitchFamily="-8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9pPr>
          </a:lstStyle>
          <a:p>
            <a:pPr>
              <a:spcBef>
                <a:spcPct val="40000"/>
              </a:spcBef>
            </a:pPr>
            <a:fld id="{6BC5668A-87FF-447B-8402-25EB5FFB6F75}" type="slidenum">
              <a:rPr lang="en-US" altLang="en-US" smtClean="0">
                <a:solidFill>
                  <a:srgbClr val="000000"/>
                </a:solidFill>
                <a:ea typeface="MS PGothic" panose="020B0600070205080204" pitchFamily="34" charset="-128"/>
              </a:rPr>
              <a:pPr>
                <a:spcBef>
                  <a:spcPct val="40000"/>
                </a:spcBef>
              </a:pPr>
              <a:t>39</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3926792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Materiality = “whether we would still find you disabled if you stopped using drugs or alcohol”</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84" charset="-128"/>
              </a:defRPr>
            </a:lvl1pPr>
            <a:lvl2pPr marL="742950" indent="-285750">
              <a:spcBef>
                <a:spcPct val="30000"/>
              </a:spcBef>
              <a:defRPr sz="1200">
                <a:solidFill>
                  <a:schemeClr val="tx1"/>
                </a:solidFill>
                <a:latin typeface="Calibri" panose="020F0502020204030204" pitchFamily="34" charset="0"/>
                <a:ea typeface="ヒラギノ角ゴ Pro W3" pitchFamily="-84" charset="-128"/>
              </a:defRPr>
            </a:lvl2pPr>
            <a:lvl3pPr marL="1143000" indent="-228600">
              <a:spcBef>
                <a:spcPct val="30000"/>
              </a:spcBef>
              <a:defRPr sz="1200">
                <a:solidFill>
                  <a:schemeClr val="tx1"/>
                </a:solidFill>
                <a:latin typeface="Calibri" panose="020F0502020204030204" pitchFamily="34" charset="0"/>
                <a:ea typeface="ヒラギノ角ゴ Pro W3" pitchFamily="-84" charset="-128"/>
              </a:defRPr>
            </a:lvl3pPr>
            <a:lvl4pPr marL="1600200" indent="-228600">
              <a:spcBef>
                <a:spcPct val="30000"/>
              </a:spcBef>
              <a:defRPr sz="1200">
                <a:solidFill>
                  <a:schemeClr val="tx1"/>
                </a:solidFill>
                <a:latin typeface="Calibri" panose="020F0502020204030204" pitchFamily="34" charset="0"/>
                <a:ea typeface="ヒラギノ角ゴ Pro W3" pitchFamily="-84" charset="-128"/>
              </a:defRPr>
            </a:lvl4pPr>
            <a:lvl5pPr marL="2057400" indent="-228600">
              <a:spcBef>
                <a:spcPct val="30000"/>
              </a:spcBef>
              <a:defRPr sz="1200">
                <a:solidFill>
                  <a:schemeClr val="tx1"/>
                </a:solidFill>
                <a:latin typeface="Calibri" panose="020F0502020204030204" pitchFamily="34" charset="0"/>
                <a:ea typeface="ヒラギノ角ゴ Pro W3" pitchFamily="-8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9pPr>
          </a:lstStyle>
          <a:p>
            <a:pPr>
              <a:spcBef>
                <a:spcPct val="40000"/>
              </a:spcBef>
            </a:pPr>
            <a:fld id="{01A18195-22E6-409C-8DD7-DD0C2C9A6F9C}" type="slidenum">
              <a:rPr lang="en-US" altLang="en-US" smtClean="0">
                <a:solidFill>
                  <a:srgbClr val="000000"/>
                </a:solidFill>
                <a:ea typeface="MS PGothic" panose="020B0600070205080204" pitchFamily="34" charset="-128"/>
              </a:rPr>
              <a:pPr>
                <a:spcBef>
                  <a:spcPct val="40000"/>
                </a:spcBef>
              </a:pPr>
              <a:t>40</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1552709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Materiality = “whether we would still find you disabled if you stopped using drugs or alcohol”</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84" charset="-128"/>
              </a:defRPr>
            </a:lvl1pPr>
            <a:lvl2pPr marL="742950" indent="-285750">
              <a:spcBef>
                <a:spcPct val="30000"/>
              </a:spcBef>
              <a:defRPr sz="1200">
                <a:solidFill>
                  <a:schemeClr val="tx1"/>
                </a:solidFill>
                <a:latin typeface="Calibri" panose="020F0502020204030204" pitchFamily="34" charset="0"/>
                <a:ea typeface="ヒラギノ角ゴ Pro W3" pitchFamily="-84" charset="-128"/>
              </a:defRPr>
            </a:lvl2pPr>
            <a:lvl3pPr marL="1143000" indent="-228600">
              <a:spcBef>
                <a:spcPct val="30000"/>
              </a:spcBef>
              <a:defRPr sz="1200">
                <a:solidFill>
                  <a:schemeClr val="tx1"/>
                </a:solidFill>
                <a:latin typeface="Calibri" panose="020F0502020204030204" pitchFamily="34" charset="0"/>
                <a:ea typeface="ヒラギノ角ゴ Pro W3" pitchFamily="-84" charset="-128"/>
              </a:defRPr>
            </a:lvl3pPr>
            <a:lvl4pPr marL="1600200" indent="-228600">
              <a:spcBef>
                <a:spcPct val="30000"/>
              </a:spcBef>
              <a:defRPr sz="1200">
                <a:solidFill>
                  <a:schemeClr val="tx1"/>
                </a:solidFill>
                <a:latin typeface="Calibri" panose="020F0502020204030204" pitchFamily="34" charset="0"/>
                <a:ea typeface="ヒラギノ角ゴ Pro W3" pitchFamily="-84" charset="-128"/>
              </a:defRPr>
            </a:lvl4pPr>
            <a:lvl5pPr marL="2057400" indent="-228600">
              <a:spcBef>
                <a:spcPct val="30000"/>
              </a:spcBef>
              <a:defRPr sz="1200">
                <a:solidFill>
                  <a:schemeClr val="tx1"/>
                </a:solidFill>
                <a:latin typeface="Calibri" panose="020F0502020204030204" pitchFamily="34" charset="0"/>
                <a:ea typeface="ヒラギノ角ゴ Pro W3" pitchFamily="-8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9pPr>
          </a:lstStyle>
          <a:p>
            <a:pPr>
              <a:spcBef>
                <a:spcPct val="40000"/>
              </a:spcBef>
            </a:pPr>
            <a:fld id="{5DCB2324-194C-4EBB-B60C-AB6B81A9B06C}" type="slidenum">
              <a:rPr lang="en-US" altLang="en-US" smtClean="0">
                <a:solidFill>
                  <a:srgbClr val="000000"/>
                </a:solidFill>
                <a:ea typeface="MS PGothic" panose="020B0600070205080204" pitchFamily="34" charset="-128"/>
              </a:rPr>
              <a:pPr>
                <a:spcBef>
                  <a:spcPct val="40000"/>
                </a:spcBef>
              </a:pPr>
              <a:t>41</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4056507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Internally, we use a 6-step process to determine DAA materiality; however, for your purposes, the key is whether the claimant would still be disabled if they were to stop using drugs or alcohol.</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84" charset="-128"/>
              </a:defRPr>
            </a:lvl1pPr>
            <a:lvl2pPr marL="742950" indent="-285750">
              <a:spcBef>
                <a:spcPct val="30000"/>
              </a:spcBef>
              <a:defRPr sz="1200">
                <a:solidFill>
                  <a:schemeClr val="tx1"/>
                </a:solidFill>
                <a:latin typeface="Calibri" panose="020F0502020204030204" pitchFamily="34" charset="0"/>
                <a:ea typeface="ヒラギノ角ゴ Pro W3" pitchFamily="-84" charset="-128"/>
              </a:defRPr>
            </a:lvl2pPr>
            <a:lvl3pPr marL="1143000" indent="-228600">
              <a:spcBef>
                <a:spcPct val="30000"/>
              </a:spcBef>
              <a:defRPr sz="1200">
                <a:solidFill>
                  <a:schemeClr val="tx1"/>
                </a:solidFill>
                <a:latin typeface="Calibri" panose="020F0502020204030204" pitchFamily="34" charset="0"/>
                <a:ea typeface="ヒラギノ角ゴ Pro W3" pitchFamily="-84" charset="-128"/>
              </a:defRPr>
            </a:lvl3pPr>
            <a:lvl4pPr marL="1600200" indent="-228600">
              <a:spcBef>
                <a:spcPct val="30000"/>
              </a:spcBef>
              <a:defRPr sz="1200">
                <a:solidFill>
                  <a:schemeClr val="tx1"/>
                </a:solidFill>
                <a:latin typeface="Calibri" panose="020F0502020204030204" pitchFamily="34" charset="0"/>
                <a:ea typeface="ヒラギノ角ゴ Pro W3" pitchFamily="-84" charset="-128"/>
              </a:defRPr>
            </a:lvl4pPr>
            <a:lvl5pPr marL="2057400" indent="-228600">
              <a:spcBef>
                <a:spcPct val="30000"/>
              </a:spcBef>
              <a:defRPr sz="1200">
                <a:solidFill>
                  <a:schemeClr val="tx1"/>
                </a:solidFill>
                <a:latin typeface="Calibri" panose="020F0502020204030204" pitchFamily="34" charset="0"/>
                <a:ea typeface="ヒラギノ角ゴ Pro W3" pitchFamily="-8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9pPr>
          </a:lstStyle>
          <a:p>
            <a:pPr>
              <a:spcBef>
                <a:spcPct val="40000"/>
              </a:spcBef>
            </a:pPr>
            <a:fld id="{EF66B9ED-3EB7-4B3B-B148-E52C8FB0EF4D}" type="slidenum">
              <a:rPr lang="en-US" altLang="en-US" smtClean="0">
                <a:solidFill>
                  <a:srgbClr val="000000"/>
                </a:solidFill>
                <a:ea typeface="MS PGothic" panose="020B0600070205080204" pitchFamily="34" charset="-128"/>
              </a:rPr>
              <a:pPr>
                <a:spcBef>
                  <a:spcPct val="40000"/>
                </a:spcBef>
              </a:pPr>
              <a:t>42</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3563121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43</a:t>
            </a:fld>
            <a:endParaRPr lang="en-US"/>
          </a:p>
        </p:txBody>
      </p:sp>
    </p:spTree>
    <p:extLst>
      <p:ext uri="{BB962C8B-B14F-4D97-AF65-F5344CB8AC3E}">
        <p14:creationId xmlns:p14="http://schemas.microsoft.com/office/powerpoint/2010/main" val="799244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Can we just use the definition of DAA being material and use these as examples. And what is with the hearing impairment example?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336699"/>
                </a:solidFill>
                <a:latin typeface="Arial" panose="020B0604020202020204" pitchFamily="34" charset="0"/>
                <a:ea typeface="MS PGothic" panose="020B0600070205080204" pitchFamily="34" charset="-128"/>
              </a:defRPr>
            </a:lvl1pPr>
            <a:lvl2pPr marL="742950" indent="-285750">
              <a:defRPr sz="2400" b="1">
                <a:solidFill>
                  <a:srgbClr val="336699"/>
                </a:solidFill>
                <a:latin typeface="Arial" panose="020B0604020202020204" pitchFamily="34" charset="0"/>
                <a:ea typeface="MS PGothic" panose="020B0600070205080204" pitchFamily="34" charset="-128"/>
              </a:defRPr>
            </a:lvl2pPr>
            <a:lvl3pPr marL="1143000" indent="-228600">
              <a:defRPr sz="2400" b="1">
                <a:solidFill>
                  <a:srgbClr val="336699"/>
                </a:solidFill>
                <a:latin typeface="Arial" panose="020B0604020202020204" pitchFamily="34" charset="0"/>
                <a:ea typeface="MS PGothic" panose="020B0600070205080204" pitchFamily="34" charset="-128"/>
              </a:defRPr>
            </a:lvl3pPr>
            <a:lvl4pPr marL="1600200" indent="-228600">
              <a:defRPr sz="2400" b="1">
                <a:solidFill>
                  <a:srgbClr val="336699"/>
                </a:solidFill>
                <a:latin typeface="Arial" panose="020B0604020202020204" pitchFamily="34" charset="0"/>
                <a:ea typeface="MS PGothic" panose="020B0600070205080204" pitchFamily="34" charset="-128"/>
              </a:defRPr>
            </a:lvl4pPr>
            <a:lvl5pPr marL="2057400" indent="-228600">
              <a:defRPr sz="2400" b="1">
                <a:solidFill>
                  <a:srgbClr val="336699"/>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rgbClr val="336699"/>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rgbClr val="336699"/>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rgbClr val="336699"/>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rgbClr val="336699"/>
                </a:solidFill>
                <a:latin typeface="Arial" panose="020B0604020202020204" pitchFamily="34" charset="0"/>
                <a:ea typeface="MS PGothic" panose="020B0600070205080204" pitchFamily="34" charset="-128"/>
              </a:defRPr>
            </a:lvl9pPr>
          </a:lstStyle>
          <a:p>
            <a:fld id="{48002F16-C8AD-47A5-ABD1-E9622F8B2C7D}" type="slidenum">
              <a:rPr lang="en-US" altLang="en-US" sz="1200" smtClean="0"/>
              <a:pPr/>
              <a:t>47</a:t>
            </a:fld>
            <a:endParaRPr lang="en-US" altLang="en-US" sz="1200" smtClean="0"/>
          </a:p>
        </p:txBody>
      </p:sp>
    </p:spTree>
    <p:extLst>
      <p:ext uri="{BB962C8B-B14F-4D97-AF65-F5344CB8AC3E}">
        <p14:creationId xmlns:p14="http://schemas.microsoft.com/office/powerpoint/2010/main" val="4175252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ヒラギノ角ゴ Pro W3" pitchFamily="-8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84" charset="-128"/>
              </a:defRPr>
            </a:lvl1pPr>
            <a:lvl2pPr marL="742950" indent="-285750">
              <a:spcBef>
                <a:spcPct val="30000"/>
              </a:spcBef>
              <a:defRPr sz="1200">
                <a:solidFill>
                  <a:schemeClr val="tx1"/>
                </a:solidFill>
                <a:latin typeface="Calibri" panose="020F0502020204030204" pitchFamily="34" charset="0"/>
                <a:ea typeface="ヒラギノ角ゴ Pro W3" pitchFamily="-84" charset="-128"/>
              </a:defRPr>
            </a:lvl2pPr>
            <a:lvl3pPr marL="1143000" indent="-228600">
              <a:spcBef>
                <a:spcPct val="30000"/>
              </a:spcBef>
              <a:defRPr sz="1200">
                <a:solidFill>
                  <a:schemeClr val="tx1"/>
                </a:solidFill>
                <a:latin typeface="Calibri" panose="020F0502020204030204" pitchFamily="34" charset="0"/>
                <a:ea typeface="ヒラギノ角ゴ Pro W3" pitchFamily="-84" charset="-128"/>
              </a:defRPr>
            </a:lvl3pPr>
            <a:lvl4pPr marL="1600200" indent="-228600">
              <a:spcBef>
                <a:spcPct val="30000"/>
              </a:spcBef>
              <a:defRPr sz="1200">
                <a:solidFill>
                  <a:schemeClr val="tx1"/>
                </a:solidFill>
                <a:latin typeface="Calibri" panose="020F0502020204030204" pitchFamily="34" charset="0"/>
                <a:ea typeface="ヒラギノ角ゴ Pro W3" pitchFamily="-84" charset="-128"/>
              </a:defRPr>
            </a:lvl4pPr>
            <a:lvl5pPr marL="2057400" indent="-228600">
              <a:spcBef>
                <a:spcPct val="30000"/>
              </a:spcBef>
              <a:defRPr sz="1200">
                <a:solidFill>
                  <a:schemeClr val="tx1"/>
                </a:solidFill>
                <a:latin typeface="Calibri" panose="020F0502020204030204" pitchFamily="34" charset="0"/>
                <a:ea typeface="ヒラギノ角ゴ Pro W3" pitchFamily="-8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9pPr>
          </a:lstStyle>
          <a:p>
            <a:pPr>
              <a:spcBef>
                <a:spcPct val="40000"/>
              </a:spcBef>
            </a:pPr>
            <a:fld id="{28A7C74D-53C5-4473-8EB0-BFE7B8C9BB76}" type="slidenum">
              <a:rPr lang="en-US" altLang="en-US" smtClean="0">
                <a:solidFill>
                  <a:srgbClr val="000000"/>
                </a:solidFill>
                <a:ea typeface="MS PGothic" panose="020B0600070205080204" pitchFamily="34" charset="-128"/>
              </a:rPr>
              <a:pPr>
                <a:spcBef>
                  <a:spcPct val="40000"/>
                </a:spcBef>
              </a:pPr>
              <a:t>48</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841583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ヒラギノ角ゴ Pro W3" pitchFamily="-8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84" charset="-128"/>
              </a:defRPr>
            </a:lvl1pPr>
            <a:lvl2pPr marL="742950" indent="-285750">
              <a:spcBef>
                <a:spcPct val="30000"/>
              </a:spcBef>
              <a:defRPr sz="1200">
                <a:solidFill>
                  <a:schemeClr val="tx1"/>
                </a:solidFill>
                <a:latin typeface="Calibri" panose="020F0502020204030204" pitchFamily="34" charset="0"/>
                <a:ea typeface="ヒラギノ角ゴ Pro W3" pitchFamily="-84" charset="-128"/>
              </a:defRPr>
            </a:lvl2pPr>
            <a:lvl3pPr marL="1143000" indent="-228600">
              <a:spcBef>
                <a:spcPct val="30000"/>
              </a:spcBef>
              <a:defRPr sz="1200">
                <a:solidFill>
                  <a:schemeClr val="tx1"/>
                </a:solidFill>
                <a:latin typeface="Calibri" panose="020F0502020204030204" pitchFamily="34" charset="0"/>
                <a:ea typeface="ヒラギノ角ゴ Pro W3" pitchFamily="-84" charset="-128"/>
              </a:defRPr>
            </a:lvl3pPr>
            <a:lvl4pPr marL="1600200" indent="-228600">
              <a:spcBef>
                <a:spcPct val="30000"/>
              </a:spcBef>
              <a:defRPr sz="1200">
                <a:solidFill>
                  <a:schemeClr val="tx1"/>
                </a:solidFill>
                <a:latin typeface="Calibri" panose="020F0502020204030204" pitchFamily="34" charset="0"/>
                <a:ea typeface="ヒラギノ角ゴ Pro W3" pitchFamily="-84" charset="-128"/>
              </a:defRPr>
            </a:lvl4pPr>
            <a:lvl5pPr marL="2057400" indent="-228600">
              <a:spcBef>
                <a:spcPct val="30000"/>
              </a:spcBef>
              <a:defRPr sz="1200">
                <a:solidFill>
                  <a:schemeClr val="tx1"/>
                </a:solidFill>
                <a:latin typeface="Calibri" panose="020F0502020204030204" pitchFamily="34" charset="0"/>
                <a:ea typeface="ヒラギノ角ゴ Pro W3" pitchFamily="-8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9pPr>
          </a:lstStyle>
          <a:p>
            <a:pPr>
              <a:spcBef>
                <a:spcPct val="40000"/>
              </a:spcBef>
            </a:pPr>
            <a:fld id="{1CA83794-2E28-45A4-890A-6AADBBFE20CD}" type="slidenum">
              <a:rPr lang="en-US" altLang="en-US" smtClean="0">
                <a:solidFill>
                  <a:srgbClr val="000000"/>
                </a:solidFill>
                <a:ea typeface="MS PGothic" panose="020B0600070205080204" pitchFamily="34" charset="-128"/>
              </a:rPr>
              <a:pPr>
                <a:spcBef>
                  <a:spcPct val="40000"/>
                </a:spcBef>
              </a:pPr>
              <a:t>49</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416806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6</a:t>
            </a:fld>
            <a:endParaRPr lang="en-US"/>
          </a:p>
        </p:txBody>
      </p:sp>
    </p:spTree>
    <p:extLst>
      <p:ext uri="{BB962C8B-B14F-4D97-AF65-F5344CB8AC3E}">
        <p14:creationId xmlns:p14="http://schemas.microsoft.com/office/powerpoint/2010/main" val="54372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ヒラギノ角ゴ Pro W3" pitchFamily="-84" charset="-128"/>
              </a:rPr>
              <a:t>Points 2 and 4 could be substantially expanded on.  Maybe add sections specifically about those later.</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84" charset="-128"/>
              </a:defRPr>
            </a:lvl1pPr>
            <a:lvl2pPr marL="742950" indent="-285750">
              <a:spcBef>
                <a:spcPct val="30000"/>
              </a:spcBef>
              <a:defRPr sz="1200">
                <a:solidFill>
                  <a:schemeClr val="tx1"/>
                </a:solidFill>
                <a:latin typeface="Calibri" panose="020F0502020204030204" pitchFamily="34" charset="0"/>
                <a:ea typeface="ヒラギノ角ゴ Pro W3" pitchFamily="-84" charset="-128"/>
              </a:defRPr>
            </a:lvl2pPr>
            <a:lvl3pPr marL="1143000" indent="-228600">
              <a:spcBef>
                <a:spcPct val="30000"/>
              </a:spcBef>
              <a:defRPr sz="1200">
                <a:solidFill>
                  <a:schemeClr val="tx1"/>
                </a:solidFill>
                <a:latin typeface="Calibri" panose="020F0502020204030204" pitchFamily="34" charset="0"/>
                <a:ea typeface="ヒラギノ角ゴ Pro W3" pitchFamily="-84" charset="-128"/>
              </a:defRPr>
            </a:lvl3pPr>
            <a:lvl4pPr marL="1600200" indent="-228600">
              <a:spcBef>
                <a:spcPct val="30000"/>
              </a:spcBef>
              <a:defRPr sz="1200">
                <a:solidFill>
                  <a:schemeClr val="tx1"/>
                </a:solidFill>
                <a:latin typeface="Calibri" panose="020F0502020204030204" pitchFamily="34" charset="0"/>
                <a:ea typeface="ヒラギノ角ゴ Pro W3" pitchFamily="-84" charset="-128"/>
              </a:defRPr>
            </a:lvl4pPr>
            <a:lvl5pPr marL="2057400" indent="-228600">
              <a:spcBef>
                <a:spcPct val="30000"/>
              </a:spcBef>
              <a:defRPr sz="1200">
                <a:solidFill>
                  <a:schemeClr val="tx1"/>
                </a:solidFill>
                <a:latin typeface="Calibri" panose="020F0502020204030204" pitchFamily="34" charset="0"/>
                <a:ea typeface="ヒラギノ角ゴ Pro W3" pitchFamily="-8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9pPr>
          </a:lstStyle>
          <a:p>
            <a:pPr>
              <a:spcBef>
                <a:spcPct val="40000"/>
              </a:spcBef>
            </a:pPr>
            <a:fld id="{A60EF074-3B60-49C6-BDED-CF91D7A59ECD}" type="slidenum">
              <a:rPr lang="en-US" altLang="en-US" smtClean="0">
                <a:solidFill>
                  <a:srgbClr val="000000"/>
                </a:solidFill>
                <a:ea typeface="MS PGothic" panose="020B0600070205080204" pitchFamily="34" charset="-128"/>
              </a:rPr>
              <a:pPr>
                <a:spcBef>
                  <a:spcPct val="40000"/>
                </a:spcBef>
              </a:pPr>
              <a:t>50</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3708827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ヒラギノ角ゴ Pro W3" pitchFamily="-8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pitchFamily="-84" charset="-128"/>
              </a:defRPr>
            </a:lvl1pPr>
            <a:lvl2pPr marL="742950" indent="-285750">
              <a:spcBef>
                <a:spcPct val="30000"/>
              </a:spcBef>
              <a:defRPr sz="1200">
                <a:solidFill>
                  <a:schemeClr val="tx1"/>
                </a:solidFill>
                <a:latin typeface="Calibri" panose="020F0502020204030204" pitchFamily="34" charset="0"/>
                <a:ea typeface="ヒラギノ角ゴ Pro W3" pitchFamily="-84" charset="-128"/>
              </a:defRPr>
            </a:lvl2pPr>
            <a:lvl3pPr marL="1143000" indent="-228600">
              <a:spcBef>
                <a:spcPct val="30000"/>
              </a:spcBef>
              <a:defRPr sz="1200">
                <a:solidFill>
                  <a:schemeClr val="tx1"/>
                </a:solidFill>
                <a:latin typeface="Calibri" panose="020F0502020204030204" pitchFamily="34" charset="0"/>
                <a:ea typeface="ヒラギノ角ゴ Pro W3" pitchFamily="-84" charset="-128"/>
              </a:defRPr>
            </a:lvl3pPr>
            <a:lvl4pPr marL="1600200" indent="-228600">
              <a:spcBef>
                <a:spcPct val="30000"/>
              </a:spcBef>
              <a:defRPr sz="1200">
                <a:solidFill>
                  <a:schemeClr val="tx1"/>
                </a:solidFill>
                <a:latin typeface="Calibri" panose="020F0502020204030204" pitchFamily="34" charset="0"/>
                <a:ea typeface="ヒラギノ角ゴ Pro W3" pitchFamily="-84" charset="-128"/>
              </a:defRPr>
            </a:lvl4pPr>
            <a:lvl5pPr marL="2057400" indent="-228600">
              <a:spcBef>
                <a:spcPct val="30000"/>
              </a:spcBef>
              <a:defRPr sz="1200">
                <a:solidFill>
                  <a:schemeClr val="tx1"/>
                </a:solidFill>
                <a:latin typeface="Calibri" panose="020F0502020204030204" pitchFamily="34" charset="0"/>
                <a:ea typeface="ヒラギノ角ゴ Pro W3" pitchFamily="-8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pitchFamily="-84" charset="-128"/>
              </a:defRPr>
            </a:lvl9pPr>
          </a:lstStyle>
          <a:p>
            <a:pPr>
              <a:spcBef>
                <a:spcPct val="40000"/>
              </a:spcBef>
            </a:pPr>
            <a:fld id="{02350FFA-E6FB-4491-9402-039411C0CBBD}" type="slidenum">
              <a:rPr lang="en-US" altLang="en-US" smtClean="0">
                <a:solidFill>
                  <a:srgbClr val="000000"/>
                </a:solidFill>
                <a:ea typeface="MS PGothic" panose="020B0600070205080204" pitchFamily="34" charset="-128"/>
              </a:rPr>
              <a:pPr>
                <a:spcBef>
                  <a:spcPct val="40000"/>
                </a:spcBef>
              </a:pPr>
              <a:t>51</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2464469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52</a:t>
            </a:fld>
            <a:endParaRPr lang="en-US"/>
          </a:p>
        </p:txBody>
      </p:sp>
    </p:spTree>
    <p:extLst>
      <p:ext uri="{BB962C8B-B14F-4D97-AF65-F5344CB8AC3E}">
        <p14:creationId xmlns:p14="http://schemas.microsoft.com/office/powerpoint/2010/main" val="3846823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54</a:t>
            </a:fld>
            <a:endParaRPr lang="en-US"/>
          </a:p>
        </p:txBody>
      </p:sp>
    </p:spTree>
    <p:extLst>
      <p:ext uri="{BB962C8B-B14F-4D97-AF65-F5344CB8AC3E}">
        <p14:creationId xmlns:p14="http://schemas.microsoft.com/office/powerpoint/2010/main" val="1428822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56</a:t>
            </a:fld>
            <a:endParaRPr lang="en-US"/>
          </a:p>
        </p:txBody>
      </p:sp>
    </p:spTree>
    <p:extLst>
      <p:ext uri="{BB962C8B-B14F-4D97-AF65-F5344CB8AC3E}">
        <p14:creationId xmlns:p14="http://schemas.microsoft.com/office/powerpoint/2010/main" val="165153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348181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Requires Bio-Psycho-Social approach to treatment and Longitudinal management</a:t>
            </a:r>
          </a:p>
          <a:p>
            <a:r>
              <a:rPr lang="en-US" dirty="0" smtClean="0"/>
              <a:t>Current acute-care focused treatment model has failed </a:t>
            </a:r>
          </a:p>
          <a:p>
            <a:r>
              <a:rPr lang="en-US" dirty="0" smtClean="0"/>
              <a:t>Inadequate physician workforce and education</a:t>
            </a:r>
          </a:p>
          <a:p>
            <a:r>
              <a:rPr lang="en-US" dirty="0" smtClean="0"/>
              <a:t>Poor infrastructure with treatment programs which are not health care focused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9</a:t>
            </a:fld>
            <a:endParaRPr lang="en-US"/>
          </a:p>
        </p:txBody>
      </p:sp>
    </p:spTree>
    <p:extLst>
      <p:ext uri="{BB962C8B-B14F-4D97-AF65-F5344CB8AC3E}">
        <p14:creationId xmlns:p14="http://schemas.microsoft.com/office/powerpoint/2010/main" val="151124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14</a:t>
            </a:fld>
            <a:endParaRPr lang="en-US"/>
          </a:p>
        </p:txBody>
      </p:sp>
    </p:spTree>
    <p:extLst>
      <p:ext uri="{BB962C8B-B14F-4D97-AF65-F5344CB8AC3E}">
        <p14:creationId xmlns:p14="http://schemas.microsoft.com/office/powerpoint/2010/main" val="66199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C2798-012F-4BA7-8615-875762A5339A}" type="slidenum">
              <a:rPr lang="en-US" smtClean="0"/>
              <a:pPr>
                <a:defRPr/>
              </a:pPr>
              <a:t>16</a:t>
            </a:fld>
            <a:endParaRPr lang="en-US"/>
          </a:p>
        </p:txBody>
      </p:sp>
    </p:spTree>
    <p:extLst>
      <p:ext uri="{BB962C8B-B14F-4D97-AF65-F5344CB8AC3E}">
        <p14:creationId xmlns:p14="http://schemas.microsoft.com/office/powerpoint/2010/main" val="360004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20</a:t>
            </a:fld>
            <a:endParaRPr lang="en-US"/>
          </a:p>
        </p:txBody>
      </p:sp>
    </p:spTree>
    <p:extLst>
      <p:ext uri="{BB962C8B-B14F-4D97-AF65-F5344CB8AC3E}">
        <p14:creationId xmlns:p14="http://schemas.microsoft.com/office/powerpoint/2010/main" val="2659777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21</a:t>
            </a:fld>
            <a:endParaRPr lang="en-US"/>
          </a:p>
        </p:txBody>
      </p:sp>
    </p:spTree>
    <p:extLst>
      <p:ext uri="{BB962C8B-B14F-4D97-AF65-F5344CB8AC3E}">
        <p14:creationId xmlns:p14="http://schemas.microsoft.com/office/powerpoint/2010/main" val="184342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8B99F-D736-994F-A448-BD5149222785}" type="slidenum">
              <a:rPr lang="en-US" smtClean="0"/>
              <a:pPr/>
              <a:t>22</a:t>
            </a:fld>
            <a:endParaRPr lang="en-US"/>
          </a:p>
        </p:txBody>
      </p:sp>
    </p:spTree>
    <p:extLst>
      <p:ext uri="{BB962C8B-B14F-4D97-AF65-F5344CB8AC3E}">
        <p14:creationId xmlns:p14="http://schemas.microsoft.com/office/powerpoint/2010/main" val="158114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8E5A50A4-2E53-BA4D-905A-67A29D756D0C}" type="datetime1">
              <a:rPr lang="en-US" smtClean="0"/>
              <a:t>10/25/2017</a:t>
            </a:fld>
            <a:endParaRPr lang="en-US"/>
          </a:p>
        </p:txBody>
      </p:sp>
      <p:sp>
        <p:nvSpPr>
          <p:cNvPr id="8"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04EAD5E-649E-4B02-B9FE-15EE52B0F5A6}" type="slidenum">
              <a:rPr lang="en-US"/>
              <a:pPr>
                <a:defRPr/>
              </a:pPr>
              <a:t>‹#›</a:t>
            </a:fld>
            <a:endParaRPr lang="en-US"/>
          </a:p>
        </p:txBody>
      </p:sp>
    </p:spTree>
    <p:extLst>
      <p:ext uri="{BB962C8B-B14F-4D97-AF65-F5344CB8AC3E}">
        <p14:creationId xmlns:p14="http://schemas.microsoft.com/office/powerpoint/2010/main" val="161245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2E7985C-8499-1C44-A38D-4987F40F53F4}" type="datetime1">
              <a:rPr lang="en-US" smtClean="0"/>
              <a:t>10/25/2017</a:t>
            </a:fld>
            <a:endParaRPr lang="en-US"/>
          </a:p>
        </p:txBody>
      </p:sp>
      <p:sp>
        <p:nvSpPr>
          <p:cNvPr id="5"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28D922-EC30-4FF7-8710-D04836F3F3C7}" type="slidenum">
              <a:rPr lang="en-US"/>
              <a:pPr>
                <a:defRPr/>
              </a:pPr>
              <a:t>‹#›</a:t>
            </a:fld>
            <a:endParaRPr lang="en-US"/>
          </a:p>
        </p:txBody>
      </p:sp>
    </p:spTree>
    <p:extLst>
      <p:ext uri="{BB962C8B-B14F-4D97-AF65-F5344CB8AC3E}">
        <p14:creationId xmlns:p14="http://schemas.microsoft.com/office/powerpoint/2010/main" val="268510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36B955C3-5EC3-8F46-BC24-40DFBA77AD81}" type="datetime1">
              <a:rPr lang="en-US" smtClean="0"/>
              <a:t>10/25/2017</a:t>
            </a:fld>
            <a:endParaRPr lang="en-US"/>
          </a:p>
        </p:txBody>
      </p:sp>
      <p:sp>
        <p:nvSpPr>
          <p:cNvPr id="7"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0E234B-78E2-4906-BA15-70FFB749E36C}" type="slidenum">
              <a:rPr lang="en-US"/>
              <a:pPr>
                <a:defRPr/>
              </a:pPr>
              <a:t>‹#›</a:t>
            </a:fld>
            <a:endParaRPr lang="en-US"/>
          </a:p>
        </p:txBody>
      </p:sp>
    </p:spTree>
    <p:extLst>
      <p:ext uri="{BB962C8B-B14F-4D97-AF65-F5344CB8AC3E}">
        <p14:creationId xmlns:p14="http://schemas.microsoft.com/office/powerpoint/2010/main" val="189136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A for COR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78994"/>
            <a:ext cx="11328400" cy="880201"/>
          </a:xfrm>
        </p:spPr>
        <p:txBody>
          <a:bodyPr vert="horz" lIns="0" tIns="0" rIns="0" bIns="0" rtlCol="0" anchor="ctr" anchorCtr="0">
            <a:noAutofit/>
          </a:bodyPr>
          <a:lstStyle>
            <a:lvl1pPr>
              <a:defRPr lang="en-US" b="1">
                <a:solidFill>
                  <a:schemeClr val="accent1"/>
                </a:solidFill>
              </a:defRPr>
            </a:lvl1pPr>
          </a:lstStyle>
          <a:p>
            <a:pPr marL="0" lvl="0"/>
            <a:r>
              <a:rPr lang="en-US" dirty="0"/>
              <a:t>Click to edit </a:t>
            </a:r>
            <a:br>
              <a:rPr lang="en-US" dirty="0"/>
            </a:br>
            <a:r>
              <a:rPr lang="en-US" dirty="0"/>
              <a:t>Master title style</a:t>
            </a:r>
          </a:p>
        </p:txBody>
      </p:sp>
      <p:sp>
        <p:nvSpPr>
          <p:cNvPr id="3" name="Content Placeholder 2"/>
          <p:cNvSpPr>
            <a:spLocks noGrp="1"/>
          </p:cNvSpPr>
          <p:nvPr>
            <p:ph idx="1"/>
          </p:nvPr>
        </p:nvSpPr>
        <p:spPr>
          <a:xfrm>
            <a:off x="1676400" y="1248079"/>
            <a:ext cx="10515600" cy="3967370"/>
          </a:xfrm>
        </p:spPr>
        <p:txBody>
          <a:bodyPr vert="horz" lIns="0" tIns="0" rIns="0" bIns="0" rtlCol="0" anchor="t" anchorCtr="0">
            <a:noAutofit/>
          </a:bodyPr>
          <a:lstStyle>
            <a:lvl1pPr>
              <a:defRPr lang="en-US" sz="2400" dirty="0" smtClean="0"/>
            </a:lvl1pPr>
            <a:lvl2pPr>
              <a:defRPr lang="en-US" sz="1800" dirty="0" smtClean="0"/>
            </a:lvl2pPr>
            <a:lvl3pPr>
              <a:defRPr lang="en-US" dirty="0" smtClean="0"/>
            </a:lvl3pPr>
            <a:lvl4pPr>
              <a:defRPr lang="en-US" sz="1400" dirty="0" smtClean="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762001" y="0"/>
            <a:ext cx="3522617"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762001" y="0"/>
            <a:ext cx="3243943"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91440" rtlCol="0" anchor="b" anchorCtr="0">
            <a:noAutofit/>
          </a:bodyPr>
          <a:lstStyle/>
          <a:p>
            <a:pPr>
              <a:spcAft>
                <a:spcPts val="400"/>
              </a:spcAft>
            </a:pPr>
            <a:endParaRPr lang="en-US" sz="1200" b="1" dirty="0">
              <a:solidFill>
                <a:schemeClr val="tx2">
                  <a:lumMod val="75000"/>
                </a:schemeClr>
              </a:solidFill>
            </a:endParaRPr>
          </a:p>
        </p:txBody>
      </p:sp>
      <p:cxnSp>
        <p:nvCxnSpPr>
          <p:cNvPr id="11" name="Straight Connector 10"/>
          <p:cNvCxnSpPr/>
          <p:nvPr userDrawn="1"/>
        </p:nvCxnSpPr>
        <p:spPr>
          <a:xfrm>
            <a:off x="762001" y="1159194"/>
            <a:ext cx="11000377"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212276"/>
      </p:ext>
    </p:extLst>
  </p:cSld>
  <p:clrMapOvr>
    <a:masterClrMapping/>
  </p:clrMapOvr>
  <p:extLst mod="1">
    <p:ext uri="{DCECCB84-F9BA-43D5-87BE-67443E8EF086}">
      <p15:sldGuideLst xmlns:p15="http://schemas.microsoft.com/office/powerpoint/2012/main">
        <p15:guide id="1" pos="3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74B8A10-8156-49F8-9832-B0513949A046}"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D5A9CE-483E-4FF4-A496-2FC66AE81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717266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9129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0163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172482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179485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879690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83816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C9FD22A0-8D9A-354F-BB74-0B76BBBB4F9E}" type="datetime1">
              <a:rPr lang="en-US" smtClean="0"/>
              <a:t>10/25/2017</a:t>
            </a:fld>
            <a:endParaRPr lang="en-US"/>
          </a:p>
        </p:txBody>
      </p:sp>
      <p:sp>
        <p:nvSpPr>
          <p:cNvPr id="7"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CF871B-243F-4595-9473-F2F160DA6F28}" type="slidenum">
              <a:rPr lang="en-US"/>
              <a:pPr>
                <a:defRPr/>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7070" y="6446866"/>
            <a:ext cx="1344930" cy="344302"/>
          </a:xfrm>
          <a:prstGeom prst="rect">
            <a:avLst/>
          </a:prstGeom>
        </p:spPr>
      </p:pic>
    </p:spTree>
    <p:extLst>
      <p:ext uri="{BB962C8B-B14F-4D97-AF65-F5344CB8AC3E}">
        <p14:creationId xmlns:p14="http://schemas.microsoft.com/office/powerpoint/2010/main" val="699717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5148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CC2037-5D46-40A6-9754-6EF3B0D510C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1BBB50D-4E12-4D2D-81C1-EA10D67BD819}"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892953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302804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CC2037-5D46-40A6-9754-6EF3B0D510C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1BBB50D-4E12-4D2D-81C1-EA10D67BD819}"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877655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371851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46634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75352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992506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89058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21703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6D27BF71-A9DB-C841-A362-97C71DDAEF57}" type="datetime1">
              <a:rPr lang="en-US" smtClean="0"/>
              <a:t>10/25/2017</a:t>
            </a:fld>
            <a:endParaRPr lang="en-US"/>
          </a:p>
        </p:txBody>
      </p:sp>
      <p:sp>
        <p:nvSpPr>
          <p:cNvPr id="8"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0EC257-54DA-46B0-8343-6EC745FFC26B}" type="slidenum">
              <a:rPr lang="en-US"/>
              <a:pPr>
                <a:defRPr/>
              </a:pPr>
              <a:t>‹#›</a:t>
            </a:fld>
            <a:endParaRPr lang="en-US"/>
          </a:p>
        </p:txBody>
      </p:sp>
    </p:spTree>
    <p:extLst>
      <p:ext uri="{BB962C8B-B14F-4D97-AF65-F5344CB8AC3E}">
        <p14:creationId xmlns:p14="http://schemas.microsoft.com/office/powerpoint/2010/main" val="337233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10524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97F468-AA77-43FF-A97F-30C659B9D60D}" type="datetimeFigureOut">
              <a:rPr lang="en-US">
                <a:solidFill>
                  <a:prstClr val="white">
                    <a:tint val="75000"/>
                    <a:alpha val="60000"/>
                  </a:prstClr>
                </a:solidFill>
              </a:rPr>
              <a:pPr>
                <a:defRPr/>
              </a:pPr>
              <a:t>10/25/2017</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B69C38-AB77-4D42-94B4-34497A94AF7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96667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F03CC96-09E6-574C-9035-3AB162C5473A}" type="datetime1">
              <a:rPr lang="en-US" smtClean="0"/>
              <a:t>10/25/2017</a:t>
            </a:fld>
            <a:endParaRPr lang="en-US"/>
          </a:p>
        </p:txBody>
      </p:sp>
      <p:sp>
        <p:nvSpPr>
          <p:cNvPr id="6"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EB095B-33FE-4DD7-838B-DC53D4DA3D5F}" type="slidenum">
              <a:rPr lang="en-US"/>
              <a:pPr>
                <a:defRPr/>
              </a:pPr>
              <a:t>‹#›</a:t>
            </a:fld>
            <a:endParaRPr lang="en-US"/>
          </a:p>
        </p:txBody>
      </p:sp>
    </p:spTree>
    <p:extLst>
      <p:ext uri="{BB962C8B-B14F-4D97-AF65-F5344CB8AC3E}">
        <p14:creationId xmlns:p14="http://schemas.microsoft.com/office/powerpoint/2010/main" val="187933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995698F-1FF4-754C-9B08-712FAC7770D1}" type="datetime1">
              <a:rPr lang="en-US" smtClean="0"/>
              <a:t>10/25/2017</a:t>
            </a:fld>
            <a:endParaRPr lang="en-US"/>
          </a:p>
        </p:txBody>
      </p:sp>
      <p:sp>
        <p:nvSpPr>
          <p:cNvPr id="8"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F76BAB-8E3E-4EBE-9D56-3DF38CD702AC}" type="slidenum">
              <a:rPr lang="en-US"/>
              <a:pPr>
                <a:defRPr/>
              </a:pPr>
              <a:t>‹#›</a:t>
            </a:fld>
            <a:endParaRPr lang="en-US"/>
          </a:p>
        </p:txBody>
      </p:sp>
    </p:spTree>
    <p:extLst>
      <p:ext uri="{BB962C8B-B14F-4D97-AF65-F5344CB8AC3E}">
        <p14:creationId xmlns:p14="http://schemas.microsoft.com/office/powerpoint/2010/main" val="355520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92D183B-3DEB-4C48-96EF-3649B8CA76CC}" type="datetime1">
              <a:rPr lang="en-US" smtClean="0"/>
              <a:t>10/25/2017</a:t>
            </a:fld>
            <a:endParaRPr lang="en-US"/>
          </a:p>
        </p:txBody>
      </p:sp>
      <p:sp>
        <p:nvSpPr>
          <p:cNvPr id="4"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86759F-10A3-4B6E-BAE2-3E2DE0FF6726}" type="slidenum">
              <a:rPr lang="en-US"/>
              <a:pPr>
                <a:defRPr/>
              </a:pPr>
              <a:t>‹#›</a:t>
            </a:fld>
            <a:endParaRPr lang="en-US"/>
          </a:p>
        </p:txBody>
      </p:sp>
    </p:spTree>
    <p:extLst>
      <p:ext uri="{BB962C8B-B14F-4D97-AF65-F5344CB8AC3E}">
        <p14:creationId xmlns:p14="http://schemas.microsoft.com/office/powerpoint/2010/main" val="316607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BC156EC5-D1C0-B54B-8D6E-45325762825B}" type="datetime1">
              <a:rPr lang="en-US" smtClean="0"/>
              <a:t>10/25/2017</a:t>
            </a:fld>
            <a:endParaRPr lang="en-US"/>
          </a:p>
        </p:txBody>
      </p:sp>
      <p:sp>
        <p:nvSpPr>
          <p:cNvPr id="5" name="Footer Placeholder 7"/>
          <p:cNvSpPr>
            <a:spLocks noGrp="1"/>
          </p:cNvSpPr>
          <p:nvPr>
            <p:ph type="ftr" sz="quarter" idx="11"/>
          </p:nvPr>
        </p:nvSpPr>
        <p:spPr>
          <a:xfrm>
            <a:off x="3686175" y="6459538"/>
            <a:ext cx="4822825" cy="365125"/>
          </a:xfrm>
          <a:prstGeom prst="rect">
            <a:avLst/>
          </a:prstGeom>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E4627AA0-7D9C-4AB2-8240-8D453A115FBA}" type="slidenum">
              <a:rPr lang="en-US"/>
              <a:pPr>
                <a:defRPr/>
              </a:pPr>
              <a:t>‹#›</a:t>
            </a:fld>
            <a:endParaRPr lang="en-US"/>
          </a:p>
        </p:txBody>
      </p:sp>
      <p:pic>
        <p:nvPicPr>
          <p:cNvPr id="7"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01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465138" y="6459538"/>
            <a:ext cx="2619375" cy="365125"/>
          </a:xfrm>
        </p:spPr>
        <p:txBody>
          <a:bodyPr/>
          <a:lstStyle>
            <a:lvl1pPr>
              <a:defRPr/>
            </a:lvl1pPr>
          </a:lstStyle>
          <a:p>
            <a:pPr>
              <a:defRPr/>
            </a:pPr>
            <a:fld id="{645337D6-3645-3E42-AE09-D2FC2777C8D7}" type="datetime1">
              <a:rPr lang="en-US" smtClean="0"/>
              <a:t>10/25/2017</a:t>
            </a:fld>
            <a:endParaRPr lang="en-US"/>
          </a:p>
        </p:txBody>
      </p:sp>
      <p:sp>
        <p:nvSpPr>
          <p:cNvPr id="8" name="Footer Placeholder 5"/>
          <p:cNvSpPr>
            <a:spLocks noGrp="1"/>
          </p:cNvSpPr>
          <p:nvPr>
            <p:ph type="ftr" sz="quarter" idx="11"/>
          </p:nvPr>
        </p:nvSpPr>
        <p:spPr>
          <a:xfrm>
            <a:off x="4800600" y="6459538"/>
            <a:ext cx="4648200" cy="365125"/>
          </a:xfrm>
          <a:prstGeom prst="rect">
            <a:avLst/>
          </a:prstGeo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BE10C233-9DDA-4051-B802-B4B9F4BECCBC}" type="slidenum">
              <a:rPr lang="en-US"/>
              <a:pPr>
                <a:defRPr/>
              </a:pPr>
              <a:t>‹#›</a:t>
            </a:fld>
            <a:endParaRPr lang="en-US"/>
          </a:p>
        </p:txBody>
      </p:sp>
    </p:spTree>
    <p:extLst>
      <p:ext uri="{BB962C8B-B14F-4D97-AF65-F5344CB8AC3E}">
        <p14:creationId xmlns:p14="http://schemas.microsoft.com/office/powerpoint/2010/main" val="286279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BE7168B1-C25B-E349-8B9D-033FCCA5B084}" type="datetime1">
              <a:rPr lang="en-US" smtClean="0"/>
              <a:t>10/25/2017</a:t>
            </a:fld>
            <a:endParaRPr lang="en-US"/>
          </a:p>
        </p:txBody>
      </p:sp>
      <p:sp>
        <p:nvSpPr>
          <p:cNvPr id="8" name="Footer Placeholder 5"/>
          <p:cNvSpPr>
            <a:spLocks noGrp="1"/>
          </p:cNvSpPr>
          <p:nvPr>
            <p:ph type="ftr" sz="quarter" idx="11"/>
          </p:nvPr>
        </p:nvSpPr>
        <p:spPr>
          <a:xfrm>
            <a:off x="3686175" y="6459538"/>
            <a:ext cx="4822825" cy="365125"/>
          </a:xfrm>
          <a:prstGeom prst="rect">
            <a:avLst/>
          </a:prstGeo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19FCCBF-1249-48F3-B275-85135D904966}" type="slidenum">
              <a:rPr lang="en-US"/>
              <a:pPr>
                <a:defRPr/>
              </a:pPr>
              <a:t>‹#›</a:t>
            </a:fld>
            <a:endParaRPr lang="en-US"/>
          </a:p>
        </p:txBody>
      </p:sp>
    </p:spTree>
    <p:extLst>
      <p:ext uri="{BB962C8B-B14F-4D97-AF65-F5344CB8AC3E}">
        <p14:creationId xmlns:p14="http://schemas.microsoft.com/office/powerpoint/2010/main" val="15300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FFFFFF"/>
                </a:solidFill>
              </a:defRPr>
            </a:lvl1pPr>
          </a:lstStyle>
          <a:p>
            <a:pPr>
              <a:defRPr/>
            </a:pPr>
            <a:fld id="{35430E0A-BF49-A74F-96E6-CAF4CF64C859}" type="datetime1">
              <a:rPr lang="en-US" smtClean="0"/>
              <a:t>10/25/2017</a:t>
            </a:fld>
            <a:endParaRPr lang="en-US"/>
          </a:p>
        </p:txBody>
      </p:sp>
      <p:sp>
        <p:nvSpPr>
          <p:cNvPr id="6" name="Slide Number Placeholder 5"/>
          <p:cNvSpPr>
            <a:spLocks noGrp="1"/>
          </p:cNvSpPr>
          <p:nvPr>
            <p:ph type="sldNum" sz="quarter" idx="4"/>
          </p:nvPr>
        </p:nvSpPr>
        <p:spPr>
          <a:xfrm>
            <a:off x="5438774" y="6446837"/>
            <a:ext cx="131127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a:solidFill>
                  <a:srgbClr val="FFFFFF"/>
                </a:solidFill>
              </a:defRPr>
            </a:lvl1pPr>
          </a:lstStyle>
          <a:p>
            <a:pPr>
              <a:defRPr/>
            </a:pPr>
            <a:fld id="{5116E469-8AD3-4B08-B7BC-EDACD5F50A09}" type="slidenum">
              <a:rPr lang="en-US" smtClean="0"/>
              <a:pPr>
                <a:defRPr/>
              </a:pPr>
              <a:t>‹#›</a:t>
            </a:fld>
            <a:endParaRPr lang="en-US" dirty="0"/>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205" r:id="rId1"/>
    <p:sldLayoutId id="2147485206" r:id="rId2"/>
    <p:sldLayoutId id="2147485207" r:id="rId3"/>
    <p:sldLayoutId id="2147485201" r:id="rId4"/>
    <p:sldLayoutId id="2147485202" r:id="rId5"/>
    <p:sldLayoutId id="2147485203" r:id="rId6"/>
    <p:sldLayoutId id="2147485208" r:id="rId7"/>
    <p:sldLayoutId id="2147485209" r:id="rId8"/>
    <p:sldLayoutId id="2147485210" r:id="rId9"/>
    <p:sldLayoutId id="2147485204" r:id="rId10"/>
    <p:sldLayoutId id="2147485211" r:id="rId11"/>
    <p:sldLayoutId id="2147485329" r:id="rId12"/>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S PGothic" panose="020B0600070205080204" pitchFamily="34" charset="-128"/>
          <a:cs typeface="MS PGothic" charset="0"/>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anose="020B0600070205080204" pitchFamily="34" charset="-128"/>
          <a:cs typeface="MS PGothic"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S PGothic" panose="020B0600070205080204" pitchFamily="34" charset="-128"/>
          <a:cs typeface="MS PGothic" charset="0"/>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S PGothic" panose="020B0600070205080204" pitchFamily="34" charset="-128"/>
          <a:cs typeface="MS PGothic" charset="0"/>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S PGothic" panose="020B0600070205080204" pitchFamily="34" charset="-128"/>
          <a:cs typeface="MS P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3804445267"/>
      </p:ext>
    </p:extLst>
  </p:cSld>
  <p:clrMap bg1="dk1" tx1="lt1" bg2="dk2" tx2="lt2" accent1="accent1" accent2="accent2" accent3="accent3" accent4="accent4" accent5="accent5" accent6="accent6" hlink="hlink" folHlink="folHlink"/>
  <p:sldLayoutIdLst>
    <p:sldLayoutId id="2147485305"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3726175022"/>
      </p:ext>
    </p:extLst>
  </p:cSld>
  <p:clrMap bg1="dk1" tx1="lt1" bg2="dk2" tx2="lt2" accent1="accent1" accent2="accent2" accent3="accent3" accent4="accent4" accent5="accent5" accent6="accent6" hlink="hlink" folHlink="folHlink"/>
  <p:sldLayoutIdLst>
    <p:sldLayoutId id="2147485307"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525317171"/>
      </p:ext>
    </p:extLst>
  </p:cSld>
  <p:clrMap bg1="dk1" tx1="lt1" bg2="dk2" tx2="lt2" accent1="accent1" accent2="accent2" accent3="accent3" accent4="accent4" accent5="accent5" accent6="accent6" hlink="hlink" folHlink="folHlink"/>
  <p:sldLayoutIdLst>
    <p:sldLayoutId id="2147485309"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2329177712"/>
      </p:ext>
    </p:extLst>
  </p:cSld>
  <p:clrMap bg1="dk1" tx1="lt1" bg2="dk2" tx2="lt2" accent1="accent1" accent2="accent2" accent3="accent3" accent4="accent4" accent5="accent5" accent6="accent6" hlink="hlink" folHlink="folHlink"/>
  <p:sldLayoutIdLst>
    <p:sldLayoutId id="2147485311"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1815763868"/>
      </p:ext>
    </p:extLst>
  </p:cSld>
  <p:clrMap bg1="dk1" tx1="lt1" bg2="dk2" tx2="lt2" accent1="accent1" accent2="accent2" accent3="accent3" accent4="accent4" accent5="accent5" accent6="accent6" hlink="hlink" folHlink="folHlink"/>
  <p:sldLayoutIdLst>
    <p:sldLayoutId id="2147485313"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3839161338"/>
      </p:ext>
    </p:extLst>
  </p:cSld>
  <p:clrMap bg1="dk1" tx1="lt1" bg2="dk2" tx2="lt2" accent1="accent1" accent2="accent2" accent3="accent3" accent4="accent4" accent5="accent5" accent6="accent6" hlink="hlink" folHlink="folHlink"/>
  <p:sldLayoutIdLst>
    <p:sldLayoutId id="2147485315"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3161589460"/>
      </p:ext>
    </p:extLst>
  </p:cSld>
  <p:clrMap bg1="dk1" tx1="lt1" bg2="dk2" tx2="lt2" accent1="accent1" accent2="accent2" accent3="accent3" accent4="accent4" accent5="accent5" accent6="accent6" hlink="hlink" folHlink="folHlink"/>
  <p:sldLayoutIdLst>
    <p:sldLayoutId id="2147485317"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578141352"/>
      </p:ext>
    </p:extLst>
  </p:cSld>
  <p:clrMap bg1="dk1" tx1="lt1" bg2="dk2" tx2="lt2" accent1="accent1" accent2="accent2" accent3="accent3" accent4="accent4" accent5="accent5" accent6="accent6" hlink="hlink" folHlink="folHlink"/>
  <p:sldLayoutIdLst>
    <p:sldLayoutId id="2147485319"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4094935908"/>
      </p:ext>
    </p:extLst>
  </p:cSld>
  <p:clrMap bg1="dk1" tx1="lt1" bg2="dk2" tx2="lt2" accent1="accent1" accent2="accent2" accent3="accent3" accent4="accent4" accent5="accent5" accent6="accent6" hlink="hlink" folHlink="folHlink"/>
  <p:sldLayoutIdLst>
    <p:sldLayoutId id="2147485321"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1626668935"/>
      </p:ext>
    </p:extLst>
  </p:cSld>
  <p:clrMap bg1="dk1" tx1="lt1" bg2="dk2" tx2="lt2" accent1="accent1" accent2="accent2" accent3="accent3" accent4="accent4" accent5="accent5" accent6="accent6" hlink="hlink" folHlink="folHlink"/>
  <p:sldLayoutIdLst>
    <p:sldLayoutId id="2147485323"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12192000" cy="1447800"/>
          </a:xfrm>
          <a:prstGeom prst="rect">
            <a:avLst/>
          </a:prstGeom>
          <a:solidFill>
            <a:schemeClr val="accent2"/>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01600" y="1447800"/>
            <a:ext cx="11887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4" name="Date Placeholder 3"/>
          <p:cNvSpPr>
            <a:spLocks noGrp="1"/>
          </p:cNvSpPr>
          <p:nvPr>
            <p:ph type="dt" sz="half" idx="2"/>
          </p:nvPr>
        </p:nvSpPr>
        <p:spPr>
          <a:xfrm>
            <a:off x="1219200" y="632460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78FDD309-B547-49A9-9A9B-2FCFA49A7E3D}" type="datetimeFigureOut">
              <a:rPr lang="en-US">
                <a:solidFill>
                  <a:prstClr val="black">
                    <a:tint val="75000"/>
                  </a:prstClr>
                </a:solidFill>
                <a:ea typeface="+mn-ea"/>
              </a:rPr>
              <a:pPr eaLnBrk="1" hangingPunct="1">
                <a:defRPr/>
              </a:pPr>
              <a:t>10/25/2017</a:t>
            </a:fld>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8839200" y="632460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0730970B-468D-415B-A402-5CF328411B97}"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graphicFrame>
        <p:nvGraphicFramePr>
          <p:cNvPr id="7" name="Table 6"/>
          <p:cNvGraphicFramePr>
            <a:graphicFrameLocks noGrp="1"/>
          </p:cNvGraphicFramePr>
          <p:nvPr/>
        </p:nvGraphicFramePr>
        <p:xfrm>
          <a:off x="1" y="1219200"/>
          <a:ext cx="12192001" cy="192786"/>
        </p:xfrm>
        <a:graphic>
          <a:graphicData uri="http://schemas.openxmlformats.org/drawingml/2006/table">
            <a:tbl>
              <a:tblPr/>
              <a:tblGrid>
                <a:gridCol w="1512737"/>
                <a:gridCol w="587581"/>
                <a:gridCol w="1474664"/>
                <a:gridCol w="687839"/>
                <a:gridCol w="1467051"/>
                <a:gridCol w="4048349"/>
                <a:gridCol w="672611"/>
                <a:gridCol w="1741169"/>
              </a:tblGrid>
              <a:tr h="192646">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chemeClr val="bg1">
                        <a:lumMod val="85000"/>
                      </a:schemeClr>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7FADAF"/>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86839A"/>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6A187"/>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80797E"/>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507282"/>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7F7"/>
                    </a:solidFill>
                  </a:tcPr>
                </a:tc>
                <a:tc>
                  <a:txBody>
                    <a:bodyPr/>
                    <a:lstStyle/>
                    <a:p>
                      <a:pPr marL="0" marR="0" algn="l">
                        <a:lnSpc>
                          <a:spcPct val="115000"/>
                        </a:lnSpc>
                        <a:spcBef>
                          <a:spcPts val="0"/>
                        </a:spcBef>
                        <a:spcAft>
                          <a:spcPts val="0"/>
                        </a:spcAft>
                      </a:pPr>
                      <a:endParaRPr lang="en-US" sz="1100" dirty="0">
                        <a:latin typeface="Calibri"/>
                        <a:ea typeface="Calibri"/>
                        <a:cs typeface="Times New Roman"/>
                      </a:endParaRPr>
                    </a:p>
                  </a:txBody>
                  <a:tcPr marL="91373" marR="91373" marT="0" marB="0">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C8866"/>
                    </a:solidFill>
                  </a:tcPr>
                </a:tc>
              </a:tr>
            </a:tbl>
          </a:graphicData>
        </a:graphic>
      </p:graphicFrame>
      <p:pic>
        <p:nvPicPr>
          <p:cNvPr id="2068" name="Picture 7" descr="G:\GAINS BHJTC ('11-)\Logos &amp; Letterhead\New GAINS Logo\GAINS BHJTC Logo_box.png"/>
          <p:cNvPicPr>
            <a:picLocks noChangeAspect="1" noChangeArrowheads="1"/>
          </p:cNvPicPr>
          <p:nvPr/>
        </p:nvPicPr>
        <p:blipFill>
          <a:blip r:embed="rId2" cstate="print"/>
          <a:srcRect/>
          <a:stretch>
            <a:fillRect/>
          </a:stretch>
        </p:blipFill>
        <p:spPr bwMode="auto">
          <a:xfrm>
            <a:off x="203200" y="6134100"/>
            <a:ext cx="914400" cy="617538"/>
          </a:xfrm>
          <a:prstGeom prst="rect">
            <a:avLst/>
          </a:prstGeom>
          <a:noFill/>
          <a:ln w="9525">
            <a:noFill/>
            <a:miter lim="800000"/>
            <a:headEnd/>
            <a:tailEnd/>
          </a:ln>
        </p:spPr>
      </p:pic>
      <p:sp>
        <p:nvSpPr>
          <p:cNvPr id="10" name="Footer Placeholder 4"/>
          <p:cNvSpPr txBox="1">
            <a:spLocks/>
          </p:cNvSpPr>
          <p:nvPr userDrawn="1"/>
        </p:nvSpPr>
        <p:spPr>
          <a:xfrm>
            <a:off x="4165600" y="6324601"/>
            <a:ext cx="4572000" cy="365125"/>
          </a:xfrm>
          <a:prstGeom prst="rect">
            <a:avLst/>
          </a:prstGeom>
        </p:spPr>
        <p:txBody>
          <a:bodyPr vert="horz" lIns="91440" tIns="45720" rIns="91440" bIns="45720" rtlCol="0" anchor="ctr"/>
          <a:lstStyle>
            <a:lvl1pPr algn="ctr" fontAlgn="auto">
              <a:spcBef>
                <a:spcPts val="0"/>
              </a:spcBef>
              <a:spcAft>
                <a:spcPts val="0"/>
              </a:spcAft>
              <a:defRPr sz="1200" b="1" dirty="0">
                <a:solidFill>
                  <a:schemeClr val="tx1">
                    <a:tint val="75000"/>
                  </a:schemeClr>
                </a:solidFill>
                <a:effectLst>
                  <a:outerShdw blurRad="50800" dist="38100" dir="5400000" algn="t" rotWithShape="0">
                    <a:prstClr val="black">
                      <a:alpha val="40000"/>
                    </a:prstClr>
                  </a:outerShdw>
                </a:effectLst>
                <a:latin typeface="+mn-lt"/>
                <a:cs typeface="+mn-cs"/>
              </a:defRPr>
            </a:lvl1pPr>
          </a:lstStyle>
          <a:p>
            <a:pPr eaLnBrk="1" hangingPunct="1">
              <a:defRPr/>
            </a:pPr>
            <a:r>
              <a:rPr lang="en-US" smtClean="0">
                <a:solidFill>
                  <a:srgbClr val="86839A"/>
                </a:solidFill>
                <a:ea typeface="+mn-ea"/>
              </a:rPr>
              <a:t>http://gainscenter.samhsa.gov</a:t>
            </a:r>
          </a:p>
        </p:txBody>
      </p:sp>
    </p:spTree>
    <p:extLst>
      <p:ext uri="{BB962C8B-B14F-4D97-AF65-F5344CB8AC3E}">
        <p14:creationId xmlns:p14="http://schemas.microsoft.com/office/powerpoint/2010/main" val="3864316272"/>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000" kern="1200">
          <a:solidFill>
            <a:schemeClr val="bg1"/>
          </a:solidFill>
          <a:latin typeface="Arial Black" pitchFamily="34" charset="0"/>
          <a:ea typeface="+mj-ea"/>
          <a:cs typeface="+mj-cs"/>
        </a:defRPr>
      </a:lvl1pPr>
      <a:lvl2pPr algn="ctr" rtl="0" eaLnBrk="0" fontAlgn="base" hangingPunct="0">
        <a:spcBef>
          <a:spcPct val="0"/>
        </a:spcBef>
        <a:spcAft>
          <a:spcPct val="0"/>
        </a:spcAft>
        <a:defRPr sz="4000">
          <a:solidFill>
            <a:schemeClr val="bg1"/>
          </a:solidFill>
          <a:latin typeface="Arial Black" pitchFamily="34" charset="0"/>
        </a:defRPr>
      </a:lvl2pPr>
      <a:lvl3pPr algn="ctr" rtl="0" eaLnBrk="0" fontAlgn="base" hangingPunct="0">
        <a:spcBef>
          <a:spcPct val="0"/>
        </a:spcBef>
        <a:spcAft>
          <a:spcPct val="0"/>
        </a:spcAft>
        <a:defRPr sz="4000">
          <a:solidFill>
            <a:schemeClr val="bg1"/>
          </a:solidFill>
          <a:latin typeface="Arial Black" pitchFamily="34" charset="0"/>
        </a:defRPr>
      </a:lvl3pPr>
      <a:lvl4pPr algn="ctr" rtl="0" eaLnBrk="0" fontAlgn="base" hangingPunct="0">
        <a:spcBef>
          <a:spcPct val="0"/>
        </a:spcBef>
        <a:spcAft>
          <a:spcPct val="0"/>
        </a:spcAft>
        <a:defRPr sz="4000">
          <a:solidFill>
            <a:schemeClr val="bg1"/>
          </a:solidFill>
          <a:latin typeface="Arial Black" pitchFamily="34" charset="0"/>
        </a:defRPr>
      </a:lvl4pPr>
      <a:lvl5pPr algn="ctr" rtl="0" eaLnBrk="0" fontAlgn="base" hangingPunct="0">
        <a:spcBef>
          <a:spcPct val="0"/>
        </a:spcBef>
        <a:spcAft>
          <a:spcPct val="0"/>
        </a:spcAft>
        <a:defRPr sz="4000">
          <a:solidFill>
            <a:schemeClr val="bg1"/>
          </a:solidFill>
          <a:latin typeface="Arial Black"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accent1"/>
        </a:buClr>
        <a:buFont typeface="Wingdings" charset="2"/>
        <a:defRPr sz="2900" kern="1200">
          <a:solidFill>
            <a:srgbClr val="507282"/>
          </a:solidFill>
          <a:latin typeface="Arial Black" pitchFamily="34" charset="0"/>
          <a:ea typeface="+mn-ea"/>
          <a:cs typeface="+mn-cs"/>
        </a:defRPr>
      </a:lvl1pPr>
      <a:lvl2pPr marL="971550" indent="-514350" algn="l" rtl="0" eaLnBrk="0" fontAlgn="base" hangingPunct="0">
        <a:spcBef>
          <a:spcPct val="20000"/>
        </a:spcBef>
        <a:spcAft>
          <a:spcPct val="0"/>
        </a:spcAft>
        <a:buClr>
          <a:srgbClr val="96A187"/>
        </a:buClr>
        <a:buFont typeface="Courier New" pitchFamily="49" charset="0"/>
        <a:buChar char="o"/>
        <a:defRPr sz="2700" kern="1200">
          <a:solidFill>
            <a:srgbClr val="96A187"/>
          </a:solidFill>
          <a:latin typeface="+mj-lt"/>
          <a:ea typeface="+mn-ea"/>
          <a:cs typeface="+mn-cs"/>
        </a:defRPr>
      </a:lvl2pPr>
      <a:lvl3pPr marL="1143000" indent="-228600" algn="l" rtl="0" eaLnBrk="0" fontAlgn="base" hangingPunct="0">
        <a:spcBef>
          <a:spcPct val="20000"/>
        </a:spcBef>
        <a:spcAft>
          <a:spcPct val="0"/>
        </a:spcAft>
        <a:buClr>
          <a:schemeClr val="accent1"/>
        </a:buClr>
        <a:buFont typeface="Wingdings" charset="2"/>
        <a:buChar char="§"/>
        <a:defRPr sz="2300" kern="1200">
          <a:solidFill>
            <a:srgbClr val="86839A"/>
          </a:solidFill>
          <a:latin typeface="+mj-lt"/>
          <a:ea typeface="+mn-ea"/>
          <a:cs typeface="+mn-cs"/>
        </a:defRPr>
      </a:lvl3pPr>
      <a:lvl4pPr marL="1600200" indent="-228600" algn="l" rtl="0" eaLnBrk="0" fontAlgn="base" hangingPunct="0">
        <a:spcBef>
          <a:spcPct val="20000"/>
        </a:spcBef>
        <a:spcAft>
          <a:spcPct val="0"/>
        </a:spcAft>
        <a:buClr>
          <a:schemeClr val="accent2"/>
        </a:buClr>
        <a:buFont typeface="Arial" charset="0"/>
        <a:buChar char="•"/>
        <a:defRPr sz="2000" kern="1200">
          <a:solidFill>
            <a:schemeClr val="accent2"/>
          </a:solidFill>
          <a:latin typeface="+mj-lt"/>
          <a:ea typeface="+mn-ea"/>
          <a:cs typeface="+mn-cs"/>
        </a:defRPr>
      </a:lvl4pPr>
      <a:lvl5pPr marL="2057400" indent="-228600" algn="l" rtl="0" eaLnBrk="0" fontAlgn="base" hangingPunct="0">
        <a:spcBef>
          <a:spcPct val="20000"/>
        </a:spcBef>
        <a:spcAft>
          <a:spcPct val="0"/>
        </a:spcAft>
        <a:buClr>
          <a:schemeClr val="accent1"/>
        </a:buClr>
        <a:buFont typeface="Wingdings" charset="2"/>
        <a:buChar char="§"/>
        <a:defRPr sz="2000" kern="1200">
          <a:solidFill>
            <a:srgbClr val="96A187"/>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2285344587"/>
      </p:ext>
    </p:extLst>
  </p:cSld>
  <p:clrMap bg1="dk1" tx1="lt1" bg2="dk2" tx2="lt2" accent1="accent1" accent2="accent2" accent3="accent3" accent4="accent4" accent5="accent5" accent6="accent6" hlink="hlink" folHlink="folHlink"/>
  <p:sldLayoutIdLst>
    <p:sldLayoutId id="2147485325"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2651041934"/>
      </p:ext>
    </p:extLst>
  </p:cSld>
  <p:clrMap bg1="dk1" tx1="lt1" bg2="dk2" tx2="lt2" accent1="accent1" accent2="accent2" accent3="accent3" accent4="accent4" accent5="accent5" accent6="accent6" hlink="hlink" folHlink="folHlink"/>
  <p:sldLayoutIdLst>
    <p:sldLayoutId id="2147485327"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3240420092"/>
      </p:ext>
    </p:extLst>
  </p:cSld>
  <p:clrMap bg1="dk1" tx1="lt1" bg2="dk2" tx2="lt2" accent1="accent1" accent2="accent2" accent3="accent3" accent4="accent4" accent5="accent5" accent6="accent6" hlink="hlink" folHlink="folHlink"/>
  <p:sldLayoutIdLst>
    <p:sldLayoutId id="2147485291"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4235582781"/>
      </p:ext>
    </p:extLst>
  </p:cSld>
  <p:clrMap bg1="dk1" tx1="lt1" bg2="dk2" tx2="lt2" accent1="accent1" accent2="accent2" accent3="accent3" accent4="accent4" accent5="accent5" accent6="accent6" hlink="hlink" folHlink="folHlink"/>
  <p:sldLayoutIdLst>
    <p:sldLayoutId id="2147485293"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409244429"/>
      </p:ext>
    </p:extLst>
  </p:cSld>
  <p:clrMap bg1="dk1" tx1="lt1" bg2="dk2" tx2="lt2" accent1="accent1" accent2="accent2" accent3="accent3" accent4="accent4" accent5="accent5" accent6="accent6" hlink="hlink" folHlink="folHlink"/>
  <p:sldLayoutIdLst>
    <p:sldLayoutId id="2147485295"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2757124632"/>
      </p:ext>
    </p:extLst>
  </p:cSld>
  <p:clrMap bg1="dk1" tx1="lt1" bg2="dk2" tx2="lt2" accent1="accent1" accent2="accent2" accent3="accent3" accent4="accent4" accent5="accent5" accent6="accent6" hlink="hlink" folHlink="folHlink"/>
  <p:sldLayoutIdLst>
    <p:sldLayoutId id="2147485297"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2969222873"/>
      </p:ext>
    </p:extLst>
  </p:cSld>
  <p:clrMap bg1="dk1" tx1="lt1" bg2="dk2" tx2="lt2" accent1="accent1" accent2="accent2" accent3="accent3" accent4="accent4" accent5="accent5" accent6="accent6" hlink="hlink" folHlink="folHlink"/>
  <p:sldLayoutIdLst>
    <p:sldLayoutId id="2147485299"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3909033201"/>
      </p:ext>
    </p:extLst>
  </p:cSld>
  <p:clrMap bg1="dk1" tx1="lt1" bg2="dk2" tx2="lt2" accent1="accent1" accent2="accent2" accent3="accent3" accent4="accent4" accent5="accent5" accent6="accent6" hlink="hlink" folHlink="folHlink"/>
  <p:sldLayoutIdLst>
    <p:sldLayoutId id="2147485301"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14"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15"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B4EF3C0C-A61A-4E7F-A433-C9323F55C9C4}" type="datetimeFigureOut">
              <a:rPr lang="en-US">
                <a:solidFill>
                  <a:prstClr val="white">
                    <a:tint val="75000"/>
                    <a:alpha val="60000"/>
                  </a:prstClr>
                </a:solidFill>
                <a:latin typeface="Arial" panose="020B0604020202020204" pitchFamily="34" charset="0"/>
              </a:rPr>
              <a:pPr>
                <a:defRPr/>
              </a:pPr>
              <a:t>10/25/2017</a:t>
            </a:fld>
            <a:endParaRPr lang="en-US">
              <a:solidFill>
                <a:prstClr val="white">
                  <a:tint val="75000"/>
                  <a:alpha val="60000"/>
                </a:prstClr>
              </a:solidFill>
              <a:latin typeface="Arial" panose="020B0604020202020204" pitchFamily="34" charset="0"/>
            </a:endParaRPr>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solidFill>
                <a:prstClr val="white">
                  <a:tint val="75000"/>
                  <a:alpha val="60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DBFDC75-96D9-4C22-8B3D-732CBD09E72D}" type="slidenum">
              <a:rPr lang="en-US">
                <a:solidFill>
                  <a:prstClr val="white">
                    <a:tint val="75000"/>
                  </a:prstClr>
                </a:solidFill>
                <a:latin typeface="Arial" panose="020B0604020202020204" pitchFamily="34" charset="0"/>
              </a:rPr>
              <a:pPr>
                <a:defRPr/>
              </a:pPr>
              <a:t>‹#›</a:t>
            </a:fld>
            <a:endParaRPr lang="en-US">
              <a:solidFill>
                <a:prstClr val="white">
                  <a:tint val="75000"/>
                </a:prstClr>
              </a:solidFill>
              <a:latin typeface="Arial" panose="020B0604020202020204" pitchFamily="34" charset="0"/>
            </a:endParaRPr>
          </a:p>
        </p:txBody>
      </p:sp>
    </p:spTree>
    <p:extLst>
      <p:ext uri="{BB962C8B-B14F-4D97-AF65-F5344CB8AC3E}">
        <p14:creationId xmlns:p14="http://schemas.microsoft.com/office/powerpoint/2010/main" val="3852216673"/>
      </p:ext>
    </p:extLst>
  </p:cSld>
  <p:clrMap bg1="dk1" tx1="lt1" bg2="dk2" tx2="lt2" accent1="accent1" accent2="accent2" accent3="accent3" accent4="accent4" accent5="accent5" accent6="accent6" hlink="hlink" folHlink="folHlink"/>
  <p:sldLayoutIdLst>
    <p:sldLayoutId id="2147485303" r:id="rId1"/>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guerin@prainc.com?subject=MSR%20Webinar" TargetMode="External"/><Relationship Id="rId2" Type="http://schemas.openxmlformats.org/officeDocument/2006/relationships/hyperlink" Target="https://soarworks.prainc.com/article/soar-webinar-opiod-us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amhsa/disorders/co-occur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cbi.nlm.nih.gov/pubmed/26823295"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amhsa.gov/recovery/peer-support-social-inclus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83" y="-15240"/>
            <a:ext cx="10058400" cy="1135525"/>
          </a:xfrm>
        </p:spPr>
        <p:txBody>
          <a:bodyPr>
            <a:normAutofit/>
          </a:bodyPr>
          <a:lstStyle/>
          <a:p>
            <a:pPr algn="ctr"/>
            <a:r>
              <a:rPr lang="en-US" sz="4000" dirty="0" smtClean="0">
                <a:solidFill>
                  <a:srgbClr val="2683C6"/>
                </a:solidFill>
              </a:rPr>
              <a:t>Welcome! The Webinar will </a:t>
            </a:r>
            <a:r>
              <a:rPr lang="en-US" sz="4000" dirty="0">
                <a:solidFill>
                  <a:srgbClr val="2683C6"/>
                </a:solidFill>
              </a:rPr>
              <a:t>B</a:t>
            </a:r>
            <a:r>
              <a:rPr lang="en-US" sz="4000" dirty="0" smtClean="0">
                <a:solidFill>
                  <a:srgbClr val="2683C6"/>
                </a:solidFill>
              </a:rPr>
              <a:t>egin Shortly</a:t>
            </a:r>
            <a:endParaRPr lang="en-US" dirty="0"/>
          </a:p>
        </p:txBody>
      </p:sp>
      <p:sp>
        <p:nvSpPr>
          <p:cNvPr id="3" name="Content Placeholder 2"/>
          <p:cNvSpPr>
            <a:spLocks noGrp="1"/>
          </p:cNvSpPr>
          <p:nvPr>
            <p:ph idx="1"/>
          </p:nvPr>
        </p:nvSpPr>
        <p:spPr>
          <a:xfrm>
            <a:off x="802256" y="1294457"/>
            <a:ext cx="10834777" cy="5193429"/>
          </a:xfrm>
        </p:spPr>
        <p:txBody>
          <a:bodyPr/>
          <a:lstStyle/>
          <a:p>
            <a:pPr algn="ctr"/>
            <a:r>
              <a:rPr lang="en-US" sz="2800" b="1" dirty="0" smtClean="0">
                <a:solidFill>
                  <a:srgbClr val="000000"/>
                </a:solidFill>
                <a:ea typeface="ヒラギノ角ゴ Pro W3" charset="-128"/>
              </a:rPr>
              <a:t>Technical Assistance FAQs</a:t>
            </a:r>
          </a:p>
          <a:p>
            <a:r>
              <a:rPr lang="en-US" sz="2400" b="1" dirty="0" smtClean="0">
                <a:solidFill>
                  <a:schemeClr val="tx1"/>
                </a:solidFill>
                <a:ea typeface="ヒラギノ角ゴ Pro W3" charset="-128"/>
              </a:rPr>
              <a:t>1. Why can’t I hear anything?</a:t>
            </a:r>
          </a:p>
          <a:p>
            <a:pPr lvl="1"/>
            <a:r>
              <a:rPr lang="en-US" dirty="0" smtClean="0">
                <a:solidFill>
                  <a:schemeClr val="tx1"/>
                </a:solidFill>
                <a:ea typeface="ヒラギノ角ゴ Pro W3" charset="-128"/>
              </a:rPr>
              <a:t>To hear audio, use your phone to call toll-free</a:t>
            </a:r>
            <a:r>
              <a:rPr lang="en-US" sz="2000" dirty="0" smtClean="0">
                <a:solidFill>
                  <a:schemeClr val="tx1"/>
                </a:solidFill>
                <a:ea typeface="ヒラギノ角ゴ Pro W3" charset="-128"/>
              </a:rPr>
              <a:t>:</a:t>
            </a:r>
            <a:r>
              <a:rPr lang="en-US" dirty="0" smtClean="0">
                <a:solidFill>
                  <a:schemeClr val="tx1"/>
                </a:solidFill>
              </a:rPr>
              <a:t> 1-855-749-4750</a:t>
            </a:r>
          </a:p>
          <a:p>
            <a:pPr lvl="2"/>
            <a:r>
              <a:rPr lang="en-US" sz="1600" dirty="0" smtClean="0">
                <a:solidFill>
                  <a:schemeClr val="tx1"/>
                </a:solidFill>
              </a:rPr>
              <a:t>Enter Access code: 665 823 882</a:t>
            </a:r>
          </a:p>
          <a:p>
            <a:pPr lvl="2"/>
            <a:r>
              <a:rPr lang="en-US" sz="1600" dirty="0" smtClean="0">
                <a:solidFill>
                  <a:schemeClr val="tx1"/>
                </a:solidFill>
              </a:rPr>
              <a:t>Enter Unique Attendee ID#: This can be found under the </a:t>
            </a:r>
            <a:r>
              <a:rPr lang="ja-JP" altLang="en-US" sz="1600" dirty="0" smtClean="0">
                <a:solidFill>
                  <a:schemeClr val="tx1"/>
                </a:solidFill>
              </a:rPr>
              <a:t>“</a:t>
            </a:r>
            <a:r>
              <a:rPr lang="en-US" altLang="ja-JP" sz="1600" dirty="0" smtClean="0">
                <a:solidFill>
                  <a:schemeClr val="tx1"/>
                </a:solidFill>
              </a:rPr>
              <a:t>Event Info</a:t>
            </a:r>
            <a:r>
              <a:rPr lang="ja-JP" altLang="en-US" sz="1600" dirty="0" smtClean="0">
                <a:solidFill>
                  <a:schemeClr val="tx1"/>
                </a:solidFill>
              </a:rPr>
              <a:t>”</a:t>
            </a:r>
            <a:r>
              <a:rPr lang="en-US" altLang="ja-JP" sz="1600" dirty="0" smtClean="0">
                <a:solidFill>
                  <a:schemeClr val="tx1"/>
                </a:solidFill>
              </a:rPr>
              <a:t> tab on WebEx screen</a:t>
            </a:r>
          </a:p>
          <a:p>
            <a:pPr lvl="1"/>
            <a:r>
              <a:rPr lang="en-US" altLang="ja-JP" b="1" dirty="0" smtClean="0">
                <a:solidFill>
                  <a:schemeClr val="tx1"/>
                </a:solidFill>
              </a:rPr>
              <a:t>There is NO hold music</a:t>
            </a:r>
            <a:r>
              <a:rPr lang="en-US" altLang="ja-JP" dirty="0" smtClean="0">
                <a:solidFill>
                  <a:schemeClr val="tx1"/>
                </a:solidFill>
              </a:rPr>
              <a:t>, </a:t>
            </a:r>
            <a:r>
              <a:rPr lang="en-US" altLang="ja-JP" b="1" dirty="0" smtClean="0">
                <a:solidFill>
                  <a:schemeClr val="tx1"/>
                </a:solidFill>
              </a:rPr>
              <a:t>so you will not hear anything until the webinar begins.</a:t>
            </a:r>
            <a:endParaRPr lang="en-US" altLang="ja-JP" b="1" dirty="0">
              <a:solidFill>
                <a:schemeClr val="tx1"/>
              </a:solidFill>
            </a:endParaRPr>
          </a:p>
          <a:p>
            <a:r>
              <a:rPr lang="en-US" altLang="ja-JP" sz="2400" b="1" dirty="0" smtClean="0">
                <a:solidFill>
                  <a:schemeClr val="tx1"/>
                </a:solidFill>
              </a:rPr>
              <a:t>2. Can I get the slides/materials for today’s webinar?</a:t>
            </a:r>
            <a:endParaRPr lang="en-US" altLang="ja-JP" sz="2400" b="1" dirty="0">
              <a:solidFill>
                <a:schemeClr val="tx1"/>
              </a:solidFill>
            </a:endParaRPr>
          </a:p>
          <a:p>
            <a:pPr lvl="1"/>
            <a:r>
              <a:rPr lang="en-US" sz="1600" dirty="0" smtClean="0">
                <a:solidFill>
                  <a:schemeClr val="tx1"/>
                </a:solidFill>
                <a:ea typeface="ヒラギノ角ゴ Pro W3" charset="-128"/>
              </a:rPr>
              <a:t>Download this presentation from: </a:t>
            </a:r>
            <a:r>
              <a:rPr lang="en-US" sz="1600" dirty="0">
                <a:solidFill>
                  <a:srgbClr val="FF0000"/>
                </a:solidFill>
                <a:ea typeface="ヒラギノ角ゴ Pro W3" charset="-128"/>
                <a:hlinkClick r:id="rId2"/>
              </a:rPr>
              <a:t>https://</a:t>
            </a:r>
            <a:r>
              <a:rPr lang="en-US" sz="1600" dirty="0" smtClean="0">
                <a:solidFill>
                  <a:srgbClr val="FF0000"/>
                </a:solidFill>
                <a:ea typeface="ヒラギノ角ゴ Pro W3" charset="-128"/>
                <a:hlinkClick r:id="rId2"/>
              </a:rPr>
              <a:t>soarworks.prainc.com/article/soar-webinar-opiod-use</a:t>
            </a:r>
            <a:endParaRPr lang="en-US" sz="1600" dirty="0" smtClean="0">
              <a:solidFill>
                <a:srgbClr val="FF0000"/>
              </a:solidFill>
              <a:ea typeface="ヒラギノ角ゴ Pro W3" charset="-128"/>
            </a:endParaRPr>
          </a:p>
          <a:p>
            <a:pPr lvl="1"/>
            <a:r>
              <a:rPr lang="en-US" sz="1600" dirty="0" smtClean="0">
                <a:solidFill>
                  <a:schemeClr val="tx1"/>
                </a:solidFill>
              </a:rPr>
              <a:t>Or, at top left of this screen, click File: Document: Save</a:t>
            </a:r>
          </a:p>
          <a:p>
            <a:r>
              <a:rPr lang="en-US" sz="2400" b="1" dirty="0" smtClean="0">
                <a:solidFill>
                  <a:schemeClr val="tx1"/>
                </a:solidFill>
              </a:rPr>
              <a:t>3. Will this webinar be recorded?</a:t>
            </a:r>
          </a:p>
          <a:p>
            <a:pPr lvl="1">
              <a:buClr>
                <a:srgbClr val="1CADE4"/>
              </a:buClr>
            </a:pPr>
            <a:r>
              <a:rPr lang="en-US" altLang="ja-JP" dirty="0" smtClean="0">
                <a:solidFill>
                  <a:schemeClr val="tx1"/>
                </a:solidFill>
                <a:ea typeface="ヒラギノ角ゴ Pro W3" charset="-128"/>
              </a:rPr>
              <a:t>YES, this webinar is being recorded and will be available at the above link within 1 week of this presentation. </a:t>
            </a:r>
            <a:endParaRPr lang="en-US" altLang="ja-JP" dirty="0" smtClean="0">
              <a:solidFill>
                <a:schemeClr val="tx1"/>
              </a:solidFill>
            </a:endParaRPr>
          </a:p>
          <a:p>
            <a:pPr>
              <a:buClr>
                <a:srgbClr val="1CADE4"/>
              </a:buClr>
            </a:pPr>
            <a:r>
              <a:rPr lang="en-US" altLang="ja-JP" sz="2400" b="1" dirty="0" smtClean="0">
                <a:solidFill>
                  <a:schemeClr val="tx1"/>
                </a:solidFill>
                <a:ea typeface="ヒラギノ角ゴ Pro W3" charset="-128"/>
              </a:rPr>
              <a:t>4. Who can I call for technical assistance?</a:t>
            </a:r>
          </a:p>
          <a:p>
            <a:pPr lvl="1">
              <a:buClr>
                <a:srgbClr val="1CADE4"/>
              </a:buClr>
            </a:pPr>
            <a:r>
              <a:rPr lang="en-US" altLang="ja-JP" dirty="0" smtClean="0">
                <a:solidFill>
                  <a:schemeClr val="tx1"/>
                </a:solidFill>
                <a:ea typeface="ヒラギノ角ゴ Pro W3" charset="-128"/>
              </a:rPr>
              <a:t>Contact Lisa Guerin at </a:t>
            </a:r>
            <a:r>
              <a:rPr lang="en-US" altLang="ja-JP" dirty="0" smtClean="0">
                <a:solidFill>
                  <a:srgbClr val="28C4CC"/>
                </a:solidFill>
                <a:ea typeface="ヒラギノ角ゴ Pro W3" charset="-128"/>
                <a:hlinkClick r:id="rId3"/>
              </a:rPr>
              <a:t>lguerin@prainc.com</a:t>
            </a:r>
            <a:r>
              <a:rPr lang="en-US" altLang="ja-JP" dirty="0" smtClean="0">
                <a:solidFill>
                  <a:srgbClr val="000000"/>
                </a:solidFill>
                <a:ea typeface="ヒラギノ角ゴ Pro W3" charset="-128"/>
              </a:rPr>
              <a:t> </a:t>
            </a:r>
            <a:r>
              <a:rPr lang="en-US" altLang="ja-JP" dirty="0" smtClean="0">
                <a:solidFill>
                  <a:schemeClr val="tx1"/>
                </a:solidFill>
                <a:ea typeface="ヒラギノ角ゴ Pro W3" charset="-128"/>
              </a:rPr>
              <a:t>or 518-439-74155 x5242 if you experience technical difficulties.</a:t>
            </a:r>
            <a:r>
              <a:rPr lang="en-US" altLang="ja-JP" b="1" dirty="0" smtClean="0">
                <a:solidFill>
                  <a:srgbClr val="000000"/>
                </a:solidFill>
                <a:ea typeface="ヒラギノ角ゴ Pro W3" charset="-128"/>
              </a:rPr>
              <a:t/>
            </a:r>
            <a:br>
              <a:rPr lang="en-US" altLang="ja-JP" b="1" dirty="0" smtClean="0">
                <a:solidFill>
                  <a:srgbClr val="000000"/>
                </a:solidFill>
                <a:ea typeface="ヒラギノ角ゴ Pro W3" charset="-128"/>
              </a:rPr>
            </a:br>
            <a:r>
              <a:rPr lang="en-US" altLang="ja-JP" b="1" dirty="0" smtClean="0">
                <a:solidFill>
                  <a:srgbClr val="000000"/>
                </a:solidFill>
                <a:ea typeface="ヒラギノ角ゴ Pro W3" charset="-128"/>
              </a:rPr>
              <a:t/>
            </a:r>
            <a:br>
              <a:rPr lang="en-US" altLang="ja-JP" b="1" dirty="0" smtClean="0">
                <a:solidFill>
                  <a:srgbClr val="000000"/>
                </a:solidFill>
                <a:ea typeface="ヒラギノ角ゴ Pro W3" charset="-128"/>
              </a:rPr>
            </a:br>
            <a:endParaRPr lang="en-US" dirty="0"/>
          </a:p>
        </p:txBody>
      </p:sp>
    </p:spTree>
    <p:extLst>
      <p:ext uri="{BB962C8B-B14F-4D97-AF65-F5344CB8AC3E}">
        <p14:creationId xmlns:p14="http://schemas.microsoft.com/office/powerpoint/2010/main" val="2571521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General Considerations</a:t>
            </a:r>
            <a:endParaRPr lang="en-US" dirty="0">
              <a:solidFill>
                <a:schemeClr val="accent2"/>
              </a:solidFill>
            </a:endParaRPr>
          </a:p>
        </p:txBody>
      </p:sp>
      <p:sp>
        <p:nvSpPr>
          <p:cNvPr id="3" name="Content Placeholder 2"/>
          <p:cNvSpPr>
            <a:spLocks noGrp="1"/>
          </p:cNvSpPr>
          <p:nvPr>
            <p:ph idx="1"/>
          </p:nvPr>
        </p:nvSpPr>
        <p:spPr/>
        <p:txBody>
          <a:bodyPr/>
          <a:lstStyle/>
          <a:p>
            <a:r>
              <a:rPr lang="en-US" sz="3200" dirty="0" smtClean="0"/>
              <a:t>1. Addiction is a chronic brain disease</a:t>
            </a:r>
          </a:p>
          <a:p>
            <a:endParaRPr lang="en-US" sz="3200" dirty="0" smtClean="0"/>
          </a:p>
          <a:p>
            <a:r>
              <a:rPr lang="en-US" sz="3200" dirty="0" smtClean="0"/>
              <a:t>2. Science continues to improve our understanding of brain function and response to both prescription and illicit drugs and alcohol</a:t>
            </a:r>
          </a:p>
          <a:p>
            <a:pPr lvl="1"/>
            <a:endParaRPr lang="en-US" sz="3200" dirty="0"/>
          </a:p>
        </p:txBody>
      </p:sp>
    </p:spTree>
    <p:extLst>
      <p:ext uri="{BB962C8B-B14F-4D97-AF65-F5344CB8AC3E}">
        <p14:creationId xmlns:p14="http://schemas.microsoft.com/office/powerpoint/2010/main" val="96617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General Considerations</a:t>
            </a:r>
            <a:endParaRPr lang="en-US" dirty="0">
              <a:solidFill>
                <a:schemeClr val="accent2"/>
              </a:solidFill>
            </a:endParaRPr>
          </a:p>
        </p:txBody>
      </p:sp>
      <p:sp>
        <p:nvSpPr>
          <p:cNvPr id="3" name="Content Placeholder 2"/>
          <p:cNvSpPr>
            <a:spLocks noGrp="1"/>
          </p:cNvSpPr>
          <p:nvPr>
            <p:ph idx="1"/>
          </p:nvPr>
        </p:nvSpPr>
        <p:spPr/>
        <p:txBody>
          <a:bodyPr/>
          <a:lstStyle/>
          <a:p>
            <a:r>
              <a:rPr lang="en-US" sz="2800" dirty="0" smtClean="0"/>
              <a:t>3. Population outcome data for substance use disorder treatment indicate:</a:t>
            </a:r>
          </a:p>
          <a:p>
            <a:pPr lvl="1">
              <a:buFont typeface="Wingdings" panose="05000000000000000000" pitchFamily="2" charset="2"/>
              <a:buChar char="§"/>
            </a:pPr>
            <a:r>
              <a:rPr lang="en-US" sz="2800" dirty="0" smtClean="0"/>
              <a:t>Relapse is common</a:t>
            </a:r>
          </a:p>
          <a:p>
            <a:pPr lvl="1">
              <a:buFont typeface="Wingdings" panose="05000000000000000000" pitchFamily="2" charset="2"/>
              <a:buChar char="§"/>
            </a:pPr>
            <a:r>
              <a:rPr lang="en-US" sz="2800" dirty="0" smtClean="0"/>
              <a:t>Outcomes are generally poor at 12 months</a:t>
            </a:r>
          </a:p>
          <a:p>
            <a:pPr lvl="1">
              <a:buFont typeface="Wingdings" panose="05000000000000000000" pitchFamily="2" charset="2"/>
              <a:buChar char="§"/>
            </a:pPr>
            <a:r>
              <a:rPr lang="en-US" sz="2800" dirty="0" smtClean="0"/>
              <a:t>Opioid epidemic has created a highlight on the need for a diversity of treatment options</a:t>
            </a:r>
          </a:p>
          <a:p>
            <a:pPr lvl="1">
              <a:buFont typeface="Wingdings" panose="05000000000000000000" pitchFamily="2" charset="2"/>
              <a:buChar char="§"/>
            </a:pPr>
            <a:r>
              <a:rPr lang="en-US" sz="2800" dirty="0" smtClean="0"/>
              <a:t>Cultural barriers and beliefs continue to impede access to evidence-based clinical practices</a:t>
            </a:r>
          </a:p>
          <a:p>
            <a:pPr lvl="1"/>
            <a:endParaRPr lang="en-US" sz="2100" dirty="0"/>
          </a:p>
          <a:p>
            <a:endParaRPr lang="en-US" sz="2100" dirty="0" smtClean="0"/>
          </a:p>
          <a:p>
            <a:pPr lvl="1"/>
            <a:endParaRPr lang="en-US" sz="2200" dirty="0"/>
          </a:p>
        </p:txBody>
      </p:sp>
    </p:spTree>
    <p:extLst>
      <p:ext uri="{BB962C8B-B14F-4D97-AF65-F5344CB8AC3E}">
        <p14:creationId xmlns:p14="http://schemas.microsoft.com/office/powerpoint/2010/main" val="300873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General Considerations</a:t>
            </a:r>
            <a:endParaRPr lang="en-US" dirty="0">
              <a:solidFill>
                <a:schemeClr val="accent2"/>
              </a:solidFill>
            </a:endParaRPr>
          </a:p>
        </p:txBody>
      </p:sp>
      <p:sp>
        <p:nvSpPr>
          <p:cNvPr id="3" name="Content Placeholder 2"/>
          <p:cNvSpPr>
            <a:spLocks noGrp="1"/>
          </p:cNvSpPr>
          <p:nvPr>
            <p:ph idx="1"/>
          </p:nvPr>
        </p:nvSpPr>
        <p:spPr/>
        <p:txBody>
          <a:bodyPr/>
          <a:lstStyle/>
          <a:p>
            <a:pPr marL="0" indent="0">
              <a:buNone/>
            </a:pPr>
            <a:r>
              <a:rPr lang="en-US" sz="2100" dirty="0" smtClean="0"/>
              <a:t>4</a:t>
            </a:r>
            <a:r>
              <a:rPr lang="en-US" sz="2800" dirty="0" smtClean="0"/>
              <a:t>. Goal for all clinicians is to help more people get into Recovery</a:t>
            </a:r>
            <a:endParaRPr lang="en-US" sz="2800" dirty="0"/>
          </a:p>
          <a:p>
            <a:pPr marL="0" indent="0">
              <a:buNone/>
            </a:pPr>
            <a:endParaRPr lang="en-US" sz="2800" dirty="0" smtClean="0"/>
          </a:p>
          <a:p>
            <a:pPr lvl="1">
              <a:buFont typeface="Wingdings" panose="05000000000000000000" pitchFamily="2" charset="2"/>
              <a:buChar char="§"/>
            </a:pPr>
            <a:r>
              <a:rPr lang="en-US" sz="2800" dirty="0" smtClean="0"/>
              <a:t>Medication for Alcohol Use Disorders</a:t>
            </a:r>
          </a:p>
          <a:p>
            <a:pPr lvl="1">
              <a:buFont typeface="Wingdings" panose="05000000000000000000" pitchFamily="2" charset="2"/>
              <a:buChar char="§"/>
            </a:pPr>
            <a:r>
              <a:rPr lang="en-US" sz="2800" dirty="0" smtClean="0"/>
              <a:t>Medication for Opioid Use Disorders</a:t>
            </a:r>
          </a:p>
          <a:p>
            <a:pPr lvl="1">
              <a:buFont typeface="Wingdings" panose="05000000000000000000" pitchFamily="2" charset="2"/>
              <a:buChar char="§"/>
            </a:pPr>
            <a:r>
              <a:rPr lang="en-US" sz="2800" dirty="0" smtClean="0"/>
              <a:t>Co-occurring Disorders </a:t>
            </a:r>
            <a:r>
              <a:rPr lang="en-US" sz="2800" dirty="0" smtClean="0">
                <a:sym typeface="Wingdings" panose="05000000000000000000" pitchFamily="2" charset="2"/>
              </a:rPr>
              <a:t> SSRI’s, SNRI’s, Mood-stabilizers</a:t>
            </a:r>
            <a:endParaRPr lang="en-US" sz="2800" dirty="0" smtClean="0"/>
          </a:p>
          <a:p>
            <a:pPr lvl="1"/>
            <a:endParaRPr lang="en-US" sz="2800" dirty="0"/>
          </a:p>
        </p:txBody>
      </p:sp>
    </p:spTree>
    <p:extLst>
      <p:ext uri="{BB962C8B-B14F-4D97-AF65-F5344CB8AC3E}">
        <p14:creationId xmlns:p14="http://schemas.microsoft.com/office/powerpoint/2010/main" val="281739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83" y="731520"/>
            <a:ext cx="10058400" cy="947651"/>
          </a:xfrm>
        </p:spPr>
        <p:txBody>
          <a:bodyPr>
            <a:normAutofit/>
          </a:bodyPr>
          <a:lstStyle/>
          <a:p>
            <a:pPr algn="ctr"/>
            <a:r>
              <a:rPr lang="en-US" dirty="0" smtClean="0">
                <a:solidFill>
                  <a:srgbClr val="2683C6"/>
                </a:solidFill>
              </a:rPr>
              <a:t>Co-Occurring Disorders</a:t>
            </a:r>
            <a:endParaRPr lang="en-US" dirty="0"/>
          </a:p>
        </p:txBody>
      </p:sp>
      <p:sp>
        <p:nvSpPr>
          <p:cNvPr id="3" name="Content Placeholder 2"/>
          <p:cNvSpPr>
            <a:spLocks noGrp="1"/>
          </p:cNvSpPr>
          <p:nvPr>
            <p:ph idx="1"/>
          </p:nvPr>
        </p:nvSpPr>
        <p:spPr>
          <a:xfrm>
            <a:off x="1066483" y="1961804"/>
            <a:ext cx="10570550" cy="4049528"/>
          </a:xfrm>
        </p:spPr>
        <p:txBody>
          <a:bodyPr/>
          <a:lstStyle/>
          <a:p>
            <a:pPr>
              <a:spcBef>
                <a:spcPts val="0"/>
              </a:spcBef>
              <a:spcAft>
                <a:spcPts val="0"/>
              </a:spcAft>
              <a:buClr>
                <a:schemeClr val="accent2"/>
              </a:buClr>
              <a:buFont typeface="Wingdings" panose="05000000000000000000" pitchFamily="2" charset="2"/>
              <a:buChar char="§"/>
            </a:pPr>
            <a:r>
              <a:rPr lang="en-US" altLang="ja-JP" sz="3200" dirty="0" smtClean="0">
                <a:solidFill>
                  <a:schemeClr val="tx1"/>
                </a:solidFill>
                <a:ea typeface="ヒラギノ角ゴ Pro W3" charset="-128"/>
              </a:rPr>
              <a:t>Definition: The co-existence of both a serious mental illness and a substance use disorder.</a:t>
            </a:r>
          </a:p>
          <a:p>
            <a:pPr>
              <a:spcBef>
                <a:spcPts val="0"/>
              </a:spcBef>
              <a:spcAft>
                <a:spcPts val="0"/>
              </a:spcAft>
              <a:buClr>
                <a:schemeClr val="accent2"/>
              </a:buClr>
              <a:buFont typeface="Wingdings" panose="05000000000000000000" pitchFamily="2" charset="2"/>
              <a:buChar char="§"/>
            </a:pPr>
            <a:endParaRPr lang="en-US" altLang="ja-JP" sz="3200" dirty="0">
              <a:solidFill>
                <a:schemeClr val="tx1"/>
              </a:solidFill>
              <a:ea typeface="ヒラギノ角ゴ Pro W3" charset="-128"/>
            </a:endParaRPr>
          </a:p>
          <a:p>
            <a:pPr>
              <a:spcBef>
                <a:spcPts val="0"/>
              </a:spcBef>
              <a:spcAft>
                <a:spcPts val="0"/>
              </a:spcAft>
              <a:buClr>
                <a:schemeClr val="accent2"/>
              </a:buClr>
              <a:buFont typeface="Wingdings" panose="05000000000000000000" pitchFamily="2" charset="2"/>
              <a:buChar char="§"/>
            </a:pPr>
            <a:r>
              <a:rPr lang="en-US" altLang="ja-JP" sz="3200" dirty="0" smtClean="0">
                <a:solidFill>
                  <a:schemeClr val="tx1"/>
                </a:solidFill>
                <a:ea typeface="ヒラギノ角ゴ Pro W3" charset="-128"/>
              </a:rPr>
              <a:t>“ In many cases, people receive treatment for one disorder while the other disorder remains untreated. This may occur because both mental and substance use disorders can have biological, psychological and social components.”</a:t>
            </a:r>
          </a:p>
          <a:p>
            <a:pPr>
              <a:spcBef>
                <a:spcPts val="0"/>
              </a:spcBef>
              <a:spcAft>
                <a:spcPts val="0"/>
              </a:spcAft>
              <a:buClr>
                <a:schemeClr val="accent2"/>
              </a:buClr>
              <a:buFont typeface="Wingdings" panose="05000000000000000000" pitchFamily="2" charset="2"/>
              <a:buChar char="§"/>
            </a:pPr>
            <a:endParaRPr lang="en-US" altLang="ja-JP" sz="3200" dirty="0">
              <a:solidFill>
                <a:schemeClr val="tx1"/>
              </a:solidFill>
              <a:ea typeface="ヒラギノ角ゴ Pro W3" charset="-128"/>
            </a:endParaRPr>
          </a:p>
          <a:p>
            <a:pPr>
              <a:spcBef>
                <a:spcPts val="0"/>
              </a:spcBef>
              <a:spcAft>
                <a:spcPts val="0"/>
              </a:spcAft>
              <a:buClr>
                <a:schemeClr val="accent2"/>
              </a:buClr>
              <a:buFont typeface="Wingdings" panose="05000000000000000000" pitchFamily="2" charset="2"/>
              <a:buChar char="§"/>
            </a:pPr>
            <a:r>
              <a:rPr lang="en-US" altLang="ja-JP" sz="3200" dirty="0" smtClean="0">
                <a:solidFill>
                  <a:schemeClr val="tx1"/>
                </a:solidFill>
                <a:ea typeface="ヒラギノ角ゴ Pro W3" charset="-128"/>
                <a:hlinkClick r:id="rId2"/>
              </a:rPr>
              <a:t>www.samhsa/disorders/co-occuring</a:t>
            </a:r>
            <a:endParaRPr lang="en-US" altLang="ja-JP" sz="3200" dirty="0" smtClean="0">
              <a:solidFill>
                <a:schemeClr val="tx1"/>
              </a:solidFill>
              <a:ea typeface="ヒラギノ角ゴ Pro W3" charset="-128"/>
            </a:endParaRPr>
          </a:p>
          <a:p>
            <a:pPr>
              <a:spcBef>
                <a:spcPts val="0"/>
              </a:spcBef>
              <a:spcAft>
                <a:spcPts val="0"/>
              </a:spcAft>
              <a:buClr>
                <a:schemeClr val="accent2"/>
              </a:buClr>
              <a:buFont typeface="Wingdings" panose="05000000000000000000" pitchFamily="2" charset="2"/>
              <a:buChar char="§"/>
            </a:pPr>
            <a:endParaRPr lang="en-US" altLang="ja-JP" sz="3200" dirty="0" smtClean="0">
              <a:solidFill>
                <a:schemeClr val="tx1"/>
              </a:solidFill>
              <a:ea typeface="ヒラギノ角ゴ Pro W3" charset="-128"/>
            </a:endParaRPr>
          </a:p>
          <a:p>
            <a:pPr marL="0" indent="0">
              <a:spcBef>
                <a:spcPts val="0"/>
              </a:spcBef>
              <a:spcAft>
                <a:spcPts val="0"/>
              </a:spcAft>
              <a:buClr>
                <a:srgbClr val="000000"/>
              </a:buClr>
              <a:buNone/>
            </a:pPr>
            <a:endParaRPr lang="en-US" sz="3200" b="1" dirty="0">
              <a:solidFill>
                <a:schemeClr val="tx1"/>
              </a:solidFill>
              <a:ea typeface="ヒラギノ角ゴ Pro W3" charset="-128"/>
            </a:endParaRPr>
          </a:p>
          <a:p>
            <a:pPr marL="0" indent="0">
              <a:spcBef>
                <a:spcPts val="0"/>
              </a:spcBef>
              <a:spcAft>
                <a:spcPts val="0"/>
              </a:spcAft>
              <a:buClr>
                <a:srgbClr val="000000"/>
              </a:buClr>
              <a:buNone/>
            </a:pPr>
            <a:endParaRPr lang="en-US" sz="3200" dirty="0">
              <a:solidFill>
                <a:schemeClr val="tx1"/>
              </a:solidFill>
            </a:endParaRPr>
          </a:p>
        </p:txBody>
      </p:sp>
    </p:spTree>
    <p:extLst>
      <p:ext uri="{BB962C8B-B14F-4D97-AF65-F5344CB8AC3E}">
        <p14:creationId xmlns:p14="http://schemas.microsoft.com/office/powerpoint/2010/main" val="1826764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686" y="720832"/>
            <a:ext cx="10058400" cy="590335"/>
          </a:xfrm>
        </p:spPr>
        <p:txBody>
          <a:bodyPr>
            <a:noAutofit/>
          </a:bodyPr>
          <a:lstStyle/>
          <a:p>
            <a:pPr algn="ctr"/>
            <a:r>
              <a:rPr lang="en-US" sz="4400" dirty="0" smtClean="0">
                <a:solidFill>
                  <a:schemeClr val="accent2"/>
                </a:solidFill>
              </a:rPr>
              <a:t>The Efficacy of Opioid Agonist Treatments</a:t>
            </a:r>
            <a:endParaRPr lang="en-US" sz="4400" dirty="0">
              <a:solidFill>
                <a:schemeClr val="accent2"/>
              </a:solidFill>
            </a:endParaRPr>
          </a:p>
        </p:txBody>
      </p:sp>
      <p:pic>
        <p:nvPicPr>
          <p:cNvPr id="4" name="Content Placeholder 3"/>
          <p:cNvPicPr>
            <a:picLocks noGrp="1" noChangeAspect="1"/>
          </p:cNvPicPr>
          <p:nvPr>
            <p:ph idx="1"/>
          </p:nvPr>
        </p:nvPicPr>
        <p:blipFill>
          <a:blip r:embed="rId3"/>
          <a:stretch>
            <a:fillRect/>
          </a:stretch>
        </p:blipFill>
        <p:spPr>
          <a:xfrm>
            <a:off x="1096963" y="1503680"/>
            <a:ext cx="10058400" cy="3816636"/>
          </a:xfrm>
          <a:prstGeom prst="rect">
            <a:avLst/>
          </a:prstGeom>
        </p:spPr>
      </p:pic>
      <p:sp>
        <p:nvSpPr>
          <p:cNvPr id="5" name="TextBox 4"/>
          <p:cNvSpPr txBox="1"/>
          <p:nvPr/>
        </p:nvSpPr>
        <p:spPr>
          <a:xfrm>
            <a:off x="1532586" y="5705341"/>
            <a:ext cx="8623771" cy="369332"/>
          </a:xfrm>
          <a:prstGeom prst="rect">
            <a:avLst/>
          </a:prstGeom>
          <a:noFill/>
        </p:spPr>
        <p:txBody>
          <a:bodyPr wrap="none" rtlCol="0">
            <a:spAutoFit/>
          </a:bodyPr>
          <a:lstStyle/>
          <a:p>
            <a:r>
              <a:rPr lang="en-US" dirty="0"/>
              <a:t>J </a:t>
            </a:r>
            <a:r>
              <a:rPr lang="en-US" dirty="0" err="1"/>
              <a:t>Subst</a:t>
            </a:r>
            <a:r>
              <a:rPr lang="en-US" dirty="0"/>
              <a:t> Abuse Treat. 2015 Oct;57:75-80. </a:t>
            </a:r>
            <a:r>
              <a:rPr lang="en-US" dirty="0" err="1"/>
              <a:t>doi</a:t>
            </a:r>
            <a:r>
              <a:rPr lang="en-US" dirty="0"/>
              <a:t>: 10.1016/j.jsat.2015.05.001. </a:t>
            </a:r>
            <a:r>
              <a:rPr lang="en-US" dirty="0" err="1"/>
              <a:t>Epub</a:t>
            </a:r>
            <a:r>
              <a:rPr lang="en-US" dirty="0"/>
              <a:t> 2015 May 7</a:t>
            </a:r>
          </a:p>
        </p:txBody>
      </p:sp>
    </p:spTree>
    <p:extLst>
      <p:ext uri="{BB962C8B-B14F-4D97-AF65-F5344CB8AC3E}">
        <p14:creationId xmlns:p14="http://schemas.microsoft.com/office/powerpoint/2010/main" val="159474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467640"/>
            <a:ext cx="10058400" cy="961913"/>
          </a:xfrm>
        </p:spPr>
        <p:txBody>
          <a:bodyPr>
            <a:normAutofit/>
          </a:bodyPr>
          <a:lstStyle/>
          <a:p>
            <a:pPr algn="ctr"/>
            <a:r>
              <a:rPr lang="en-US" sz="4400" dirty="0">
                <a:solidFill>
                  <a:schemeClr val="accent2"/>
                </a:solidFill>
              </a:rPr>
              <a:t>The Efficacy of Opioid Agonist Treatments</a:t>
            </a:r>
          </a:p>
        </p:txBody>
      </p:sp>
      <p:pic>
        <p:nvPicPr>
          <p:cNvPr id="2050" name="Picture 2" descr="Fig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0614" y="1700010"/>
            <a:ext cx="9944749" cy="38765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0163" y="5847008"/>
            <a:ext cx="8623771" cy="646331"/>
          </a:xfrm>
          <a:prstGeom prst="rect">
            <a:avLst/>
          </a:prstGeom>
          <a:noFill/>
        </p:spPr>
        <p:txBody>
          <a:bodyPr wrap="none" rtlCol="0">
            <a:spAutoFit/>
          </a:bodyPr>
          <a:lstStyle/>
          <a:p>
            <a:r>
              <a:rPr lang="en-US" dirty="0"/>
              <a:t>J </a:t>
            </a:r>
            <a:r>
              <a:rPr lang="en-US" dirty="0" err="1"/>
              <a:t>Subst</a:t>
            </a:r>
            <a:r>
              <a:rPr lang="en-US" dirty="0"/>
              <a:t> Abuse Treat. 2015 Oct;57:75-80. </a:t>
            </a:r>
            <a:r>
              <a:rPr lang="en-US" dirty="0" err="1"/>
              <a:t>doi</a:t>
            </a:r>
            <a:r>
              <a:rPr lang="en-US" dirty="0"/>
              <a:t>: 10.1016/j.jsat.2015.05.001. </a:t>
            </a:r>
            <a:r>
              <a:rPr lang="en-US" dirty="0" err="1"/>
              <a:t>Epub</a:t>
            </a:r>
            <a:r>
              <a:rPr lang="en-US" dirty="0"/>
              <a:t> 2015 May 7</a:t>
            </a:r>
          </a:p>
          <a:p>
            <a:endParaRPr lang="en-US" dirty="0"/>
          </a:p>
        </p:txBody>
      </p:sp>
    </p:spTree>
    <p:extLst>
      <p:ext uri="{BB962C8B-B14F-4D97-AF65-F5344CB8AC3E}">
        <p14:creationId xmlns:p14="http://schemas.microsoft.com/office/powerpoint/2010/main" val="130700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760" y="568960"/>
            <a:ext cx="10378330" cy="1333864"/>
          </a:xfrm>
        </p:spPr>
        <p:txBody>
          <a:bodyPr>
            <a:normAutofit fontScale="90000"/>
          </a:bodyPr>
          <a:lstStyle/>
          <a:p>
            <a:r>
              <a:rPr lang="en-US" sz="2200" b="1" dirty="0" smtClean="0"/>
              <a:t/>
            </a:r>
            <a:br>
              <a:rPr lang="en-US" sz="2200" b="1" dirty="0" smtClean="0"/>
            </a:br>
            <a:r>
              <a:rPr lang="en-US" sz="2200" b="1" dirty="0"/>
              <a:t/>
            </a:r>
            <a:br>
              <a:rPr lang="en-US" sz="2200" b="1" dirty="0"/>
            </a:br>
            <a:r>
              <a:rPr lang="en-US" sz="2200" b="1" dirty="0" smtClean="0"/>
              <a:t/>
            </a:r>
            <a:br>
              <a:rPr lang="en-US" sz="2200" b="1" dirty="0" smtClean="0"/>
            </a:br>
            <a:r>
              <a:rPr lang="en-US" dirty="0"/>
              <a:t/>
            </a:r>
            <a:br>
              <a:rPr lang="en-US" dirty="0"/>
            </a:br>
            <a:endParaRPr lang="en-US" dirty="0"/>
          </a:p>
        </p:txBody>
      </p:sp>
      <p:pic>
        <p:nvPicPr>
          <p:cNvPr id="9218"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5047" y="1808680"/>
            <a:ext cx="10096717" cy="4037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87707" y="5718136"/>
            <a:ext cx="9550436" cy="400110"/>
          </a:xfrm>
          <a:prstGeom prst="rect">
            <a:avLst/>
          </a:prstGeom>
          <a:noFill/>
        </p:spPr>
        <p:txBody>
          <a:bodyPr wrap="square" rtlCol="0">
            <a:spAutoFit/>
          </a:bodyPr>
          <a:lstStyle/>
          <a:p>
            <a:r>
              <a:rPr lang="en-US" sz="2000" u="sng" dirty="0">
                <a:hlinkClick r:id="rId4" tooltip="Journal of substance abuse treatment."/>
              </a:rPr>
              <a:t>J </a:t>
            </a:r>
            <a:r>
              <a:rPr lang="en-US" sz="2000" u="sng" dirty="0" err="1">
                <a:hlinkClick r:id="rId4" tooltip="Journal of substance abuse treatment."/>
              </a:rPr>
              <a:t>Subst</a:t>
            </a:r>
            <a:r>
              <a:rPr lang="en-US" sz="2000" u="sng" dirty="0">
                <a:hlinkClick r:id="rId4" tooltip="Journal of substance abuse treatment."/>
              </a:rPr>
              <a:t> Abuse Treat.</a:t>
            </a:r>
            <a:r>
              <a:rPr lang="en-US" sz="2000" dirty="0"/>
              <a:t> 2016 Apr;63:66-71. </a:t>
            </a:r>
            <a:r>
              <a:rPr lang="en-US" sz="2000" dirty="0" err="1"/>
              <a:t>doi</a:t>
            </a:r>
            <a:r>
              <a:rPr lang="en-US" sz="2000" dirty="0"/>
              <a:t>: 10.1016/j.jsat.2015.12.004. </a:t>
            </a:r>
            <a:r>
              <a:rPr lang="en-US" sz="2000" dirty="0" err="1"/>
              <a:t>Epub</a:t>
            </a:r>
            <a:r>
              <a:rPr lang="en-US" sz="2000" dirty="0"/>
              <a:t> 2015 Dec 29</a:t>
            </a:r>
          </a:p>
        </p:txBody>
      </p:sp>
      <p:sp>
        <p:nvSpPr>
          <p:cNvPr id="3" name="TextBox 2"/>
          <p:cNvSpPr txBox="1"/>
          <p:nvPr/>
        </p:nvSpPr>
        <p:spPr>
          <a:xfrm>
            <a:off x="984086" y="239020"/>
            <a:ext cx="10157678" cy="1569660"/>
          </a:xfrm>
          <a:prstGeom prst="rect">
            <a:avLst/>
          </a:prstGeom>
          <a:noFill/>
        </p:spPr>
        <p:txBody>
          <a:bodyPr wrap="square" rtlCol="0">
            <a:spAutoFit/>
          </a:bodyPr>
          <a:lstStyle/>
          <a:p>
            <a:pPr algn="ctr"/>
            <a:r>
              <a:rPr lang="en-US" sz="4800" dirty="0" smtClean="0">
                <a:solidFill>
                  <a:schemeClr val="accent2"/>
                </a:solidFill>
                <a:latin typeface="+mj-lt"/>
              </a:rPr>
              <a:t>Injectable Antagonist Therapy</a:t>
            </a:r>
          </a:p>
          <a:p>
            <a:pPr algn="ctr"/>
            <a:r>
              <a:rPr lang="en-US" sz="4800" dirty="0" smtClean="0">
                <a:solidFill>
                  <a:schemeClr val="accent2"/>
                </a:solidFill>
                <a:latin typeface="+mj-lt"/>
              </a:rPr>
              <a:t>Review of Best Practices and Outcomes</a:t>
            </a:r>
            <a:endParaRPr lang="en-US" sz="4800" dirty="0">
              <a:solidFill>
                <a:schemeClr val="accent2"/>
              </a:solidFill>
              <a:latin typeface="+mj-lt"/>
            </a:endParaRPr>
          </a:p>
        </p:txBody>
      </p:sp>
    </p:spTree>
    <p:extLst>
      <p:ext uri="{BB962C8B-B14F-4D97-AF65-F5344CB8AC3E}">
        <p14:creationId xmlns:p14="http://schemas.microsoft.com/office/powerpoint/2010/main" val="3548701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681" y="1045556"/>
            <a:ext cx="11196319" cy="643657"/>
          </a:xfrm>
        </p:spPr>
        <p:txBody>
          <a:bodyPr>
            <a:normAutofit fontScale="90000"/>
          </a:bodyPr>
          <a:lstStyle/>
          <a:p>
            <a:pPr algn="ctr"/>
            <a:r>
              <a:rPr lang="en-US" dirty="0" smtClean="0">
                <a:solidFill>
                  <a:schemeClr val="accent2"/>
                </a:solidFill>
              </a:rPr>
              <a:t>Depo-Naltrexone and Alcohol Use Disorder</a:t>
            </a:r>
            <a:endParaRPr lang="en-US" dirty="0">
              <a:solidFill>
                <a:schemeClr val="accent2"/>
              </a:solidFill>
            </a:endParaRPr>
          </a:p>
        </p:txBody>
      </p:sp>
      <p:pic>
        <p:nvPicPr>
          <p:cNvPr id="10242" name="Picture 2" descr="Image result for naltrexone and heavy drinking grap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040" y="1887469"/>
            <a:ext cx="6894286" cy="427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67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215" y="875871"/>
            <a:ext cx="10225539" cy="772160"/>
          </a:xfrm>
        </p:spPr>
        <p:txBody>
          <a:bodyPr>
            <a:normAutofit/>
          </a:bodyPr>
          <a:lstStyle/>
          <a:p>
            <a:pPr algn="ctr"/>
            <a:r>
              <a:rPr lang="en-US" sz="4400" dirty="0" smtClean="0">
                <a:solidFill>
                  <a:schemeClr val="accent2"/>
                </a:solidFill>
              </a:rPr>
              <a:t>Oral Naltrexone and Alcohol Use Disorder</a:t>
            </a:r>
            <a:endParaRPr lang="en-US" sz="4400" dirty="0">
              <a:solidFill>
                <a:schemeClr val="accent2"/>
              </a:solidFill>
            </a:endParaRPr>
          </a:p>
        </p:txBody>
      </p:sp>
      <p:pic>
        <p:nvPicPr>
          <p:cNvPr id="11266" name="Picture 2" descr="Image result for naltrexone and heavy drinking grap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1301" y="1823523"/>
            <a:ext cx="9172123" cy="447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4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680" y="840246"/>
            <a:ext cx="9651683" cy="873760"/>
          </a:xfrm>
        </p:spPr>
        <p:txBody>
          <a:bodyPr/>
          <a:lstStyle/>
          <a:p>
            <a:pPr algn="ctr"/>
            <a:r>
              <a:rPr lang="en-US" dirty="0" smtClean="0">
                <a:solidFill>
                  <a:schemeClr val="accent2"/>
                </a:solidFill>
              </a:rPr>
              <a:t>Other Considerations</a:t>
            </a:r>
            <a:endParaRPr lang="en-US" dirty="0">
              <a:solidFill>
                <a:schemeClr val="accent2"/>
              </a:solidFill>
            </a:endParaRPr>
          </a:p>
        </p:txBody>
      </p:sp>
      <p:sp>
        <p:nvSpPr>
          <p:cNvPr id="3" name="Content Placeholder 2"/>
          <p:cNvSpPr>
            <a:spLocks noGrp="1"/>
          </p:cNvSpPr>
          <p:nvPr>
            <p:ph idx="1"/>
          </p:nvPr>
        </p:nvSpPr>
        <p:spPr>
          <a:xfrm>
            <a:off x="1096963" y="1846263"/>
            <a:ext cx="10058400" cy="4452937"/>
          </a:xfrm>
        </p:spPr>
        <p:txBody>
          <a:bodyPr/>
          <a:lstStyle/>
          <a:p>
            <a:pPr>
              <a:buFont typeface="Wingdings" panose="05000000000000000000" pitchFamily="2" charset="2"/>
              <a:buChar char="§"/>
            </a:pPr>
            <a:r>
              <a:rPr lang="en-US" sz="2200" dirty="0" err="1" smtClean="0"/>
              <a:t>Acamprosate</a:t>
            </a:r>
            <a:r>
              <a:rPr lang="en-US" sz="2200" dirty="0" smtClean="0"/>
              <a:t> (</a:t>
            </a:r>
            <a:r>
              <a:rPr lang="en-US" sz="2200" dirty="0" err="1" smtClean="0"/>
              <a:t>Campril</a:t>
            </a:r>
            <a:r>
              <a:rPr lang="en-US" sz="2200" dirty="0" smtClean="0"/>
              <a:t>) </a:t>
            </a:r>
            <a:r>
              <a:rPr lang="en-US" sz="2200" dirty="0" smtClean="0">
                <a:sym typeface="Wingdings" panose="05000000000000000000" pitchFamily="2" charset="2"/>
              </a:rPr>
              <a:t> Alcohol Use Disorder</a:t>
            </a:r>
          </a:p>
          <a:p>
            <a:pPr>
              <a:buFont typeface="Wingdings" panose="05000000000000000000" pitchFamily="2" charset="2"/>
              <a:buChar char="§"/>
            </a:pPr>
            <a:r>
              <a:rPr lang="en-US" sz="2200" dirty="0" smtClean="0">
                <a:sym typeface="Wingdings" panose="05000000000000000000" pitchFamily="2" charset="2"/>
              </a:rPr>
              <a:t>Disulfiram (Antabuse)  Alcohol Use Disorder</a:t>
            </a:r>
          </a:p>
          <a:p>
            <a:pPr>
              <a:buFont typeface="Wingdings" panose="05000000000000000000" pitchFamily="2" charset="2"/>
              <a:buChar char="§"/>
            </a:pPr>
            <a:r>
              <a:rPr lang="en-US" sz="2200" dirty="0" smtClean="0">
                <a:sym typeface="Wingdings" panose="05000000000000000000" pitchFamily="2" charset="2"/>
              </a:rPr>
              <a:t>Off Label Usage:</a:t>
            </a:r>
          </a:p>
          <a:p>
            <a:pPr lvl="1">
              <a:buFont typeface="Wingdings" panose="05000000000000000000" pitchFamily="2" charset="2"/>
              <a:buChar char="§"/>
            </a:pPr>
            <a:r>
              <a:rPr lang="en-US" sz="2200" dirty="0" smtClean="0">
                <a:sym typeface="Wingdings" panose="05000000000000000000" pitchFamily="2" charset="2"/>
              </a:rPr>
              <a:t>Baclofen  AUD</a:t>
            </a:r>
          </a:p>
          <a:p>
            <a:pPr lvl="1">
              <a:buFont typeface="Wingdings" panose="05000000000000000000" pitchFamily="2" charset="2"/>
              <a:buChar char="§"/>
            </a:pPr>
            <a:r>
              <a:rPr lang="en-US" sz="2200" dirty="0" err="1" smtClean="0">
                <a:sym typeface="Wingdings" panose="05000000000000000000" pitchFamily="2" charset="2"/>
              </a:rPr>
              <a:t>Topiramate</a:t>
            </a:r>
            <a:r>
              <a:rPr lang="en-US" sz="2200" dirty="0" smtClean="0">
                <a:sym typeface="Wingdings" panose="05000000000000000000" pitchFamily="2" charset="2"/>
              </a:rPr>
              <a:t>  AUD</a:t>
            </a:r>
          </a:p>
          <a:p>
            <a:pPr lvl="1">
              <a:buFont typeface="Wingdings" panose="05000000000000000000" pitchFamily="2" charset="2"/>
              <a:buChar char="§"/>
            </a:pPr>
            <a:r>
              <a:rPr lang="en-US" sz="2200" dirty="0" smtClean="0">
                <a:sym typeface="Wingdings" panose="05000000000000000000" pitchFamily="2" charset="2"/>
              </a:rPr>
              <a:t>Gabapentin  AUD</a:t>
            </a:r>
          </a:p>
          <a:p>
            <a:pPr>
              <a:buFont typeface="Wingdings" panose="05000000000000000000" pitchFamily="2" charset="2"/>
              <a:buChar char="§"/>
            </a:pPr>
            <a:r>
              <a:rPr lang="en-US" sz="2200" dirty="0" smtClean="0">
                <a:sym typeface="Wingdings" panose="05000000000000000000" pitchFamily="2" charset="2"/>
              </a:rPr>
              <a:t>New/Experimental  Gabapentin, N-Acetyl Cysteine for Cannabis Use </a:t>
            </a:r>
            <a:r>
              <a:rPr lang="en-US" sz="2200" dirty="0" err="1" smtClean="0">
                <a:sym typeface="Wingdings" panose="05000000000000000000" pitchFamily="2" charset="2"/>
              </a:rPr>
              <a:t>Disorde</a:t>
            </a:r>
            <a:endParaRPr lang="en-US" sz="2200" dirty="0" smtClean="0">
              <a:sym typeface="Wingdings" panose="05000000000000000000" pitchFamily="2" charset="2"/>
            </a:endParaRPr>
          </a:p>
          <a:p>
            <a:pPr>
              <a:buFont typeface="Wingdings" panose="05000000000000000000" pitchFamily="2" charset="2"/>
              <a:buChar char="§"/>
            </a:pPr>
            <a:r>
              <a:rPr lang="en-US" sz="2200" dirty="0" smtClean="0">
                <a:sym typeface="Wingdings" panose="05000000000000000000" pitchFamily="2" charset="2"/>
              </a:rPr>
              <a:t>“Medical Cannabis”  Exit Drug Strategies for Opioid Use Disorder</a:t>
            </a:r>
          </a:p>
          <a:p>
            <a:pPr lvl="1">
              <a:buFont typeface="Wingdings" panose="05000000000000000000" pitchFamily="2" charset="2"/>
              <a:buChar char="§"/>
            </a:pPr>
            <a:r>
              <a:rPr lang="en-US" sz="2200" dirty="0" smtClean="0">
                <a:sym typeface="Wingdings" panose="05000000000000000000" pitchFamily="2" charset="2"/>
              </a:rPr>
              <a:t>Other diagnoses  Pain Management, MS Related Spasticity, Wasting Syndromes</a:t>
            </a:r>
          </a:p>
          <a:p>
            <a:pPr lvl="1">
              <a:buFont typeface="Wingdings" panose="05000000000000000000" pitchFamily="2" charset="2"/>
              <a:buChar char="§"/>
            </a:pPr>
            <a:endParaRPr lang="en-US" sz="2200" dirty="0" smtClean="0">
              <a:sym typeface="Wingdings" panose="05000000000000000000" pitchFamily="2" charset="2"/>
            </a:endParaRPr>
          </a:p>
          <a:p>
            <a:pPr marL="200025" lvl="1" indent="0">
              <a:buNone/>
            </a:pPr>
            <a:r>
              <a:rPr lang="fr-FR" dirty="0" smtClean="0">
                <a:sym typeface="Wingdings" panose="05000000000000000000" pitchFamily="2" charset="2"/>
              </a:rPr>
              <a:t>JAMA</a:t>
            </a:r>
            <a:r>
              <a:rPr lang="fr-FR" dirty="0">
                <a:sym typeface="Wingdings" panose="05000000000000000000" pitchFamily="2" charset="2"/>
              </a:rPr>
              <a:t>. 2015 Jun 23-30;313(24):2456-73. </a:t>
            </a:r>
            <a:r>
              <a:rPr lang="fr-FR" dirty="0" err="1">
                <a:sym typeface="Wingdings" panose="05000000000000000000" pitchFamily="2" charset="2"/>
              </a:rPr>
              <a:t>doi</a:t>
            </a:r>
            <a:r>
              <a:rPr lang="fr-FR" dirty="0">
                <a:sym typeface="Wingdings" panose="05000000000000000000" pitchFamily="2" charset="2"/>
              </a:rPr>
              <a:t>: 10.1001/jama.2015.6358</a:t>
            </a:r>
          </a:p>
          <a:p>
            <a:pPr lvl="1"/>
            <a:endParaRPr lang="en-US" dirty="0">
              <a:sym typeface="Wingdings" panose="05000000000000000000" pitchFamily="2" charset="2"/>
            </a:endParaRPr>
          </a:p>
          <a:p>
            <a:pPr lvl="1"/>
            <a:endParaRPr lang="en-US" dirty="0" smtClean="0">
              <a:sym typeface="Wingdings" panose="05000000000000000000" pitchFamily="2" charset="2"/>
            </a:endParaRPr>
          </a:p>
          <a:p>
            <a:pPr lvl="1"/>
            <a:endParaRPr lang="en-US" dirty="0"/>
          </a:p>
        </p:txBody>
      </p:sp>
    </p:spTree>
    <p:extLst>
      <p:ext uri="{BB962C8B-B14F-4D97-AF65-F5344CB8AC3E}">
        <p14:creationId xmlns:p14="http://schemas.microsoft.com/office/powerpoint/2010/main" val="348238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138" y="1562476"/>
            <a:ext cx="9783210" cy="2778876"/>
          </a:xfrm>
        </p:spPr>
        <p:txBody>
          <a:bodyPr>
            <a:normAutofit/>
          </a:bodyPr>
          <a:lstStyle/>
          <a:p>
            <a:pPr fontAlgn="auto">
              <a:spcAft>
                <a:spcPts val="0"/>
              </a:spcAft>
              <a:defRPr/>
            </a:pPr>
            <a:r>
              <a:rPr lang="en-US" sz="4800" dirty="0">
                <a:solidFill>
                  <a:schemeClr val="accent2"/>
                </a:solidFill>
              </a:rPr>
              <a:t>Understanding Opioids and Other Drugs: How Usage Impacts SOAR Applications</a:t>
            </a:r>
            <a:endParaRPr lang="en-US" sz="4800" i="1" dirty="0">
              <a:solidFill>
                <a:schemeClr val="accent2"/>
              </a:solidFill>
              <a:ea typeface="+mj-ea"/>
              <a:cs typeface="+mj-cs"/>
            </a:endParaRPr>
          </a:p>
        </p:txBody>
      </p:sp>
      <p:sp>
        <p:nvSpPr>
          <p:cNvPr id="3" name="Subtitle 2"/>
          <p:cNvSpPr>
            <a:spLocks noGrp="1"/>
          </p:cNvSpPr>
          <p:nvPr>
            <p:ph type="subTitle" idx="1"/>
          </p:nvPr>
        </p:nvSpPr>
        <p:spPr>
          <a:xfrm>
            <a:off x="1100138" y="4456113"/>
            <a:ext cx="10036175" cy="1738312"/>
          </a:xfrm>
        </p:spPr>
        <p:txBody>
          <a:bodyPr rtlCol="0">
            <a:normAutofit fontScale="77500" lnSpcReduction="20000"/>
          </a:bodyPr>
          <a:lstStyle/>
          <a:p>
            <a:pPr eaLnBrk="1" fontAlgn="auto" hangingPunct="1">
              <a:lnSpc>
                <a:spcPct val="110000"/>
              </a:lnSpc>
              <a:spcBef>
                <a:spcPts val="0"/>
              </a:spcBef>
              <a:spcAft>
                <a:spcPts val="0"/>
              </a:spcAft>
              <a:defRPr/>
            </a:pPr>
            <a:r>
              <a:rPr lang="en-US" sz="2100" b="1" dirty="0" smtClean="0">
                <a:solidFill>
                  <a:schemeClr val="accent2"/>
                </a:solidFill>
                <a:latin typeface="+mn-lt"/>
                <a:ea typeface="ヒラギノ角ゴ Pro W3" pitchFamily="-84" charset="-128"/>
                <a:cs typeface="+mn-cs"/>
              </a:rPr>
              <a:t>Presented BY: </a:t>
            </a:r>
          </a:p>
          <a:p>
            <a:pPr eaLnBrk="1" fontAlgn="auto" hangingPunct="1">
              <a:lnSpc>
                <a:spcPct val="110000"/>
              </a:lnSpc>
              <a:spcBef>
                <a:spcPts val="0"/>
              </a:spcBef>
              <a:spcAft>
                <a:spcPts val="0"/>
              </a:spcAft>
              <a:defRPr/>
            </a:pPr>
            <a:r>
              <a:rPr lang="en-US" sz="2100" dirty="0" smtClean="0">
                <a:solidFill>
                  <a:schemeClr val="accent2"/>
                </a:solidFill>
                <a:ea typeface="ヒラギノ角ゴ Pro W3" pitchFamily="-84" charset="-128"/>
                <a:cs typeface="+mn-cs"/>
              </a:rPr>
              <a:t>SAMHSA SOAR </a:t>
            </a:r>
            <a:r>
              <a:rPr lang="en-US" sz="2100" dirty="0">
                <a:solidFill>
                  <a:schemeClr val="accent2"/>
                </a:solidFill>
                <a:ea typeface="ヒラギノ角ゴ Pro W3" pitchFamily="-84" charset="-128"/>
                <a:cs typeface="+mn-cs"/>
              </a:rPr>
              <a:t>Technical Assistance Center</a:t>
            </a:r>
          </a:p>
          <a:p>
            <a:pPr eaLnBrk="1" fontAlgn="auto" hangingPunct="1">
              <a:lnSpc>
                <a:spcPct val="110000"/>
              </a:lnSpc>
              <a:spcBef>
                <a:spcPts val="0"/>
              </a:spcBef>
              <a:spcAft>
                <a:spcPts val="0"/>
              </a:spcAft>
              <a:defRPr/>
            </a:pPr>
            <a:r>
              <a:rPr lang="en-US" sz="2100" dirty="0">
                <a:solidFill>
                  <a:schemeClr val="accent2"/>
                </a:solidFill>
                <a:ea typeface="ヒラギノ角ゴ Pro W3" pitchFamily="-84" charset="-128"/>
                <a:cs typeface="+mn-cs"/>
              </a:rPr>
              <a:t>Policy Research Associates, </a:t>
            </a:r>
            <a:r>
              <a:rPr lang="en-US" sz="2100" dirty="0" smtClean="0">
                <a:solidFill>
                  <a:schemeClr val="accent2"/>
                </a:solidFill>
                <a:ea typeface="ヒラギノ角ゴ Pro W3" pitchFamily="-84" charset="-128"/>
                <a:cs typeface="+mn-cs"/>
              </a:rPr>
              <a:t>Inc.</a:t>
            </a:r>
          </a:p>
          <a:p>
            <a:pPr eaLnBrk="1" fontAlgn="auto" hangingPunct="1">
              <a:lnSpc>
                <a:spcPct val="110000"/>
              </a:lnSpc>
              <a:spcBef>
                <a:spcPts val="0"/>
              </a:spcBef>
              <a:spcAft>
                <a:spcPts val="0"/>
              </a:spcAft>
              <a:defRPr/>
            </a:pPr>
            <a:endParaRPr lang="en-US" sz="2100" dirty="0" smtClean="0">
              <a:solidFill>
                <a:schemeClr val="accent2"/>
              </a:solidFill>
              <a:latin typeface="+mn-lt"/>
              <a:ea typeface="ヒラギノ角ゴ Pro W3" pitchFamily="-84" charset="-128"/>
              <a:cs typeface="+mn-cs"/>
            </a:endParaRPr>
          </a:p>
          <a:p>
            <a:pPr eaLnBrk="1" fontAlgn="auto" hangingPunct="1">
              <a:lnSpc>
                <a:spcPct val="110000"/>
              </a:lnSpc>
              <a:spcBef>
                <a:spcPts val="0"/>
              </a:spcBef>
              <a:spcAft>
                <a:spcPts val="0"/>
              </a:spcAft>
              <a:defRPr/>
            </a:pPr>
            <a:r>
              <a:rPr lang="en-US" sz="2100" b="1" dirty="0" smtClean="0">
                <a:solidFill>
                  <a:schemeClr val="accent2"/>
                </a:solidFill>
                <a:latin typeface="+mn-lt"/>
                <a:ea typeface="ヒラギノ角ゴ Pro W3" pitchFamily="-84" charset="-128"/>
                <a:cs typeface="+mn-cs"/>
              </a:rPr>
              <a:t>Under Contract TO: </a:t>
            </a:r>
          </a:p>
          <a:p>
            <a:pPr eaLnBrk="1" fontAlgn="auto" hangingPunct="1">
              <a:lnSpc>
                <a:spcPct val="110000"/>
              </a:lnSpc>
              <a:spcBef>
                <a:spcPts val="0"/>
              </a:spcBef>
              <a:spcAft>
                <a:spcPts val="0"/>
              </a:spcAft>
              <a:defRPr/>
            </a:pPr>
            <a:r>
              <a:rPr lang="en-US" sz="2100" dirty="0" smtClean="0">
                <a:solidFill>
                  <a:schemeClr val="accent2"/>
                </a:solidFill>
                <a:ea typeface="ヒラギノ角ゴ Pro W3" pitchFamily="-84" charset="-128"/>
                <a:cs typeface="+mn-cs"/>
              </a:rPr>
              <a:t>Substance </a:t>
            </a:r>
            <a:r>
              <a:rPr lang="en-US" sz="2100" dirty="0">
                <a:solidFill>
                  <a:schemeClr val="accent2"/>
                </a:solidFill>
                <a:ea typeface="ヒラギノ角ゴ Pro W3" pitchFamily="-84" charset="-128"/>
                <a:cs typeface="+mn-cs"/>
              </a:rPr>
              <a:t>Abuse and Mental Health Services </a:t>
            </a:r>
            <a:r>
              <a:rPr lang="en-US" sz="2100" dirty="0" smtClean="0">
                <a:solidFill>
                  <a:schemeClr val="accent2"/>
                </a:solidFill>
                <a:ea typeface="ヒラギノ角ゴ Pro W3" pitchFamily="-84" charset="-128"/>
                <a:cs typeface="+mn-cs"/>
              </a:rPr>
              <a:t>Administration</a:t>
            </a:r>
          </a:p>
          <a:p>
            <a:pPr eaLnBrk="1" fontAlgn="auto" hangingPunct="1">
              <a:lnSpc>
                <a:spcPct val="110000"/>
              </a:lnSpc>
              <a:spcBef>
                <a:spcPts val="0"/>
              </a:spcBef>
              <a:spcAft>
                <a:spcPts val="0"/>
              </a:spcAft>
              <a:defRPr/>
            </a:pPr>
            <a:r>
              <a:rPr lang="en-US" sz="2100" dirty="0" smtClean="0">
                <a:solidFill>
                  <a:schemeClr val="accent2"/>
                </a:solidFill>
                <a:ea typeface="ヒラギノ角ゴ Pro W3" pitchFamily="-84" charset="-128"/>
                <a:cs typeface="+mn-cs"/>
              </a:rPr>
              <a:t>U.S</a:t>
            </a:r>
            <a:r>
              <a:rPr lang="en-US" sz="2100" dirty="0">
                <a:solidFill>
                  <a:schemeClr val="accent2"/>
                </a:solidFill>
                <a:ea typeface="ヒラギノ角ゴ Pro W3" pitchFamily="-84" charset="-128"/>
                <a:cs typeface="+mn-cs"/>
              </a:rPr>
              <a:t>. Department of Health and Human Services</a:t>
            </a:r>
            <a:endParaRPr lang="en-US" sz="2100" dirty="0">
              <a:solidFill>
                <a:schemeClr val="accent2"/>
              </a:solidFill>
              <a:ea typeface="+mn-ea"/>
              <a:cs typeface="+mn-cs"/>
            </a:endParaRPr>
          </a:p>
          <a:p>
            <a:pPr eaLnBrk="1" fontAlgn="auto" hangingPunct="1">
              <a:lnSpc>
                <a:spcPct val="80000"/>
              </a:lnSpc>
              <a:defRPr/>
            </a:pPr>
            <a:endParaRPr lang="en-US" dirty="0">
              <a:solidFill>
                <a:schemeClr val="accent2"/>
              </a:solidFill>
              <a:ea typeface="ヒラギノ角ゴ Pro W3" pitchFamily="-84" charset="-128"/>
              <a:cs typeface="+mn-cs"/>
            </a:endParaRPr>
          </a:p>
          <a:p>
            <a:pPr eaLnBrk="1" fontAlgn="auto" hangingPunct="1">
              <a:defRPr/>
            </a:pPr>
            <a:endParaRPr lang="en-US" dirty="0">
              <a:ea typeface="+mn-ea"/>
              <a:cs typeface="+mn-cs"/>
            </a:endParaRP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247650" y="317500"/>
            <a:ext cx="4476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7070" y="6446866"/>
            <a:ext cx="1344930" cy="34430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2910" y="1825625"/>
            <a:ext cx="10515600" cy="4808856"/>
          </a:xfrm>
        </p:spPr>
        <p:txBody>
          <a:bodyPr>
            <a:normAutofit/>
          </a:bodyPr>
          <a:lstStyle/>
          <a:p>
            <a:pPr>
              <a:buFont typeface="Wingdings" panose="05000000000000000000" pitchFamily="2" charset="2"/>
              <a:buChar char="§"/>
            </a:pPr>
            <a:r>
              <a:rPr lang="en-US" sz="3600" dirty="0"/>
              <a:t>Addiction is a Chronic Brain </a:t>
            </a:r>
            <a:r>
              <a:rPr lang="en-US" sz="3600" dirty="0" smtClean="0"/>
              <a:t>Disease </a:t>
            </a:r>
            <a:r>
              <a:rPr lang="en-US" sz="3600" dirty="0" smtClean="0">
                <a:sym typeface="Wingdings" panose="05000000000000000000" pitchFamily="2" charset="2"/>
              </a:rPr>
              <a:t> Do we treat it as one?</a:t>
            </a:r>
          </a:p>
          <a:p>
            <a:pPr marL="0" indent="0">
              <a:buNone/>
            </a:pPr>
            <a:endParaRPr lang="en-US" sz="3600" dirty="0" smtClean="0">
              <a:sym typeface="Wingdings" panose="05000000000000000000" pitchFamily="2" charset="2"/>
            </a:endParaRPr>
          </a:p>
          <a:p>
            <a:pPr lvl="1">
              <a:buFont typeface="Wingdings" panose="05000000000000000000" pitchFamily="2" charset="2"/>
              <a:buChar char="§"/>
            </a:pPr>
            <a:r>
              <a:rPr lang="en-US" sz="3600" dirty="0" smtClean="0">
                <a:sym typeface="Wingdings" panose="05000000000000000000" pitchFamily="2" charset="2"/>
              </a:rPr>
              <a:t>Care silos</a:t>
            </a:r>
          </a:p>
          <a:p>
            <a:pPr lvl="1">
              <a:buFont typeface="Wingdings" panose="05000000000000000000" pitchFamily="2" charset="2"/>
              <a:buChar char="§"/>
            </a:pPr>
            <a:r>
              <a:rPr lang="en-US" sz="3600" dirty="0" smtClean="0">
                <a:sym typeface="Wingdings" panose="05000000000000000000" pitchFamily="2" charset="2"/>
              </a:rPr>
              <a:t>Treatment episodes</a:t>
            </a:r>
          </a:p>
          <a:p>
            <a:pPr lvl="1">
              <a:buFont typeface="Wingdings" panose="05000000000000000000" pitchFamily="2" charset="2"/>
              <a:buChar char="§"/>
            </a:pPr>
            <a:r>
              <a:rPr lang="en-US" sz="3600" dirty="0" smtClean="0">
                <a:sym typeface="Wingdings" panose="05000000000000000000" pitchFamily="2" charset="2"/>
              </a:rPr>
              <a:t>Continuum of care</a:t>
            </a:r>
            <a:endParaRPr lang="en-US" sz="3600" dirty="0"/>
          </a:p>
          <a:p>
            <a:endParaRPr lang="en-US" sz="2400" dirty="0"/>
          </a:p>
          <a:p>
            <a:pPr marL="0" indent="0">
              <a:buNone/>
            </a:pPr>
            <a:endParaRPr lang="en-US" dirty="0"/>
          </a:p>
        </p:txBody>
      </p:sp>
      <p:sp>
        <p:nvSpPr>
          <p:cNvPr id="3" name="Title 2"/>
          <p:cNvSpPr>
            <a:spLocks noGrp="1"/>
          </p:cNvSpPr>
          <p:nvPr>
            <p:ph type="title"/>
          </p:nvPr>
        </p:nvSpPr>
        <p:spPr>
          <a:xfrm>
            <a:off x="1251510" y="589280"/>
            <a:ext cx="10058400" cy="1036320"/>
          </a:xfrm>
        </p:spPr>
        <p:txBody>
          <a:bodyPr/>
          <a:lstStyle/>
          <a:p>
            <a:pPr algn="ctr"/>
            <a:r>
              <a:rPr lang="en-US" dirty="0" smtClean="0">
                <a:solidFill>
                  <a:schemeClr val="accent2"/>
                </a:solidFill>
              </a:rPr>
              <a:t>Continued Evolution of Treatment</a:t>
            </a:r>
            <a:endParaRPr lang="en-US" dirty="0">
              <a:solidFill>
                <a:schemeClr val="accent2"/>
              </a:solidFill>
            </a:endParaRPr>
          </a:p>
        </p:txBody>
      </p:sp>
    </p:spTree>
    <p:extLst>
      <p:ext uri="{BB962C8B-B14F-4D97-AF65-F5344CB8AC3E}">
        <p14:creationId xmlns:p14="http://schemas.microsoft.com/office/powerpoint/2010/main" val="307898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2910" y="1825625"/>
            <a:ext cx="10515600" cy="4371975"/>
          </a:xfrm>
        </p:spPr>
        <p:txBody>
          <a:bodyPr>
            <a:normAutofit/>
          </a:bodyPr>
          <a:lstStyle/>
          <a:p>
            <a:pPr>
              <a:buFont typeface="Wingdings" panose="05000000000000000000" pitchFamily="2" charset="2"/>
              <a:buChar char="§"/>
            </a:pPr>
            <a:r>
              <a:rPr lang="en-US" sz="3200" dirty="0" smtClean="0"/>
              <a:t>Opportunity and Need for our evolving healthcare delivery  system:</a:t>
            </a:r>
          </a:p>
          <a:p>
            <a:pPr lvl="1">
              <a:buFont typeface="Wingdings" panose="05000000000000000000" pitchFamily="2" charset="2"/>
              <a:buChar char="§"/>
            </a:pPr>
            <a:r>
              <a:rPr lang="en-US" sz="2800" dirty="0" smtClean="0"/>
              <a:t>Quality </a:t>
            </a:r>
            <a:r>
              <a:rPr lang="en-US" sz="2800" dirty="0"/>
              <a:t>becoming a data-driven </a:t>
            </a:r>
            <a:r>
              <a:rPr lang="en-US" sz="2800" dirty="0" smtClean="0"/>
              <a:t>construct</a:t>
            </a:r>
          </a:p>
          <a:p>
            <a:pPr lvl="1">
              <a:buFont typeface="Wingdings" panose="05000000000000000000" pitchFamily="2" charset="2"/>
              <a:buChar char="§"/>
            </a:pPr>
            <a:r>
              <a:rPr lang="en-US" sz="2800" dirty="0" smtClean="0"/>
              <a:t>Evidence-Based Treatment</a:t>
            </a:r>
          </a:p>
          <a:p>
            <a:pPr lvl="1">
              <a:buFont typeface="Wingdings" panose="05000000000000000000" pitchFamily="2" charset="2"/>
              <a:buChar char="§"/>
            </a:pPr>
            <a:r>
              <a:rPr lang="en-US" sz="2800" dirty="0" smtClean="0"/>
              <a:t>Outcomes:   i.e. “Completion”, “Warm Handoff”, “Longitudinal Care”</a:t>
            </a:r>
            <a:endParaRPr lang="en-US" sz="2800" dirty="0"/>
          </a:p>
          <a:p>
            <a:pPr lvl="1">
              <a:buFont typeface="Wingdings" panose="05000000000000000000" pitchFamily="2" charset="2"/>
              <a:buChar char="§"/>
            </a:pPr>
            <a:r>
              <a:rPr lang="en-US" sz="2800" dirty="0"/>
              <a:t>New markets / customers as payers and purchasers shift risk</a:t>
            </a:r>
          </a:p>
          <a:p>
            <a:pPr lvl="1">
              <a:buFont typeface="Wingdings" panose="05000000000000000000" pitchFamily="2" charset="2"/>
              <a:buChar char="§"/>
            </a:pPr>
            <a:r>
              <a:rPr lang="en-US" sz="2800" dirty="0" smtClean="0"/>
              <a:t>Increased </a:t>
            </a:r>
            <a:r>
              <a:rPr lang="en-US" sz="2800" b="1" dirty="0"/>
              <a:t>provider </a:t>
            </a:r>
            <a:r>
              <a:rPr lang="en-US" sz="2800" b="1" dirty="0" smtClean="0"/>
              <a:t>accountability for outcome</a:t>
            </a:r>
          </a:p>
          <a:p>
            <a:endParaRPr lang="en-US" dirty="0"/>
          </a:p>
        </p:txBody>
      </p:sp>
      <p:sp>
        <p:nvSpPr>
          <p:cNvPr id="3" name="Title 2"/>
          <p:cNvSpPr>
            <a:spLocks noGrp="1"/>
          </p:cNvSpPr>
          <p:nvPr>
            <p:ph type="title"/>
          </p:nvPr>
        </p:nvSpPr>
        <p:spPr>
          <a:xfrm>
            <a:off x="1251510" y="589280"/>
            <a:ext cx="10058400" cy="1036320"/>
          </a:xfrm>
        </p:spPr>
        <p:txBody>
          <a:bodyPr/>
          <a:lstStyle/>
          <a:p>
            <a:pPr algn="ctr"/>
            <a:r>
              <a:rPr lang="en-US" dirty="0" smtClean="0">
                <a:solidFill>
                  <a:schemeClr val="accent2"/>
                </a:solidFill>
              </a:rPr>
              <a:t>Continued Evolution of Treatment</a:t>
            </a:r>
            <a:endParaRPr lang="en-US" dirty="0">
              <a:solidFill>
                <a:schemeClr val="accent2"/>
              </a:solidFill>
            </a:endParaRPr>
          </a:p>
        </p:txBody>
      </p:sp>
    </p:spTree>
    <p:extLst>
      <p:ext uri="{BB962C8B-B14F-4D97-AF65-F5344CB8AC3E}">
        <p14:creationId xmlns:p14="http://schemas.microsoft.com/office/powerpoint/2010/main" val="2077810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2910" y="2174240"/>
            <a:ext cx="10515600" cy="3779520"/>
          </a:xfrm>
        </p:spPr>
        <p:txBody>
          <a:bodyPr>
            <a:normAutofit/>
          </a:bodyPr>
          <a:lstStyle/>
          <a:p>
            <a:pPr>
              <a:buFont typeface="Wingdings" panose="05000000000000000000" pitchFamily="2" charset="2"/>
              <a:buChar char="§"/>
            </a:pPr>
            <a:r>
              <a:rPr lang="en-US" sz="3200" dirty="0" smtClean="0"/>
              <a:t>How to create value for our patients and payer-partners through our own care delivery transformation?</a:t>
            </a:r>
          </a:p>
          <a:p>
            <a:pPr marL="0" indent="0">
              <a:buNone/>
            </a:pPr>
            <a:endParaRPr lang="en-US" sz="3200" dirty="0" smtClean="0"/>
          </a:p>
          <a:p>
            <a:pPr>
              <a:buFont typeface="Wingdings" panose="05000000000000000000" pitchFamily="2" charset="2"/>
              <a:buChar char="§"/>
            </a:pPr>
            <a:r>
              <a:rPr lang="en-US" sz="3200" dirty="0" smtClean="0"/>
              <a:t>What must we do and/or risk in order to transform care delivery?</a:t>
            </a:r>
            <a:endParaRPr lang="en-US" sz="3200" dirty="0"/>
          </a:p>
          <a:p>
            <a:endParaRPr lang="en-US" dirty="0"/>
          </a:p>
        </p:txBody>
      </p:sp>
      <p:sp>
        <p:nvSpPr>
          <p:cNvPr id="3" name="Title 2"/>
          <p:cNvSpPr>
            <a:spLocks noGrp="1"/>
          </p:cNvSpPr>
          <p:nvPr>
            <p:ph type="title"/>
          </p:nvPr>
        </p:nvSpPr>
        <p:spPr>
          <a:xfrm>
            <a:off x="1251510" y="589280"/>
            <a:ext cx="10058400" cy="1036320"/>
          </a:xfrm>
        </p:spPr>
        <p:txBody>
          <a:bodyPr/>
          <a:lstStyle/>
          <a:p>
            <a:pPr algn="ctr"/>
            <a:r>
              <a:rPr lang="en-US" dirty="0" smtClean="0">
                <a:solidFill>
                  <a:schemeClr val="accent2"/>
                </a:solidFill>
              </a:rPr>
              <a:t>Continued Evolution of Treatment</a:t>
            </a:r>
            <a:endParaRPr lang="en-US" dirty="0">
              <a:solidFill>
                <a:schemeClr val="accent2"/>
              </a:solidFill>
            </a:endParaRPr>
          </a:p>
        </p:txBody>
      </p:sp>
    </p:spTree>
    <p:extLst>
      <p:ext uri="{BB962C8B-B14F-4D97-AF65-F5344CB8AC3E}">
        <p14:creationId xmlns:p14="http://schemas.microsoft.com/office/powerpoint/2010/main" val="1697026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E532F4-6AE7-46AF-BFD4-7446C0121D61}"/>
              </a:ext>
            </a:extLst>
          </p:cNvPr>
          <p:cNvSpPr>
            <a:spLocks noGrp="1"/>
          </p:cNvSpPr>
          <p:nvPr>
            <p:ph type="title"/>
          </p:nvPr>
        </p:nvSpPr>
        <p:spPr>
          <a:xfrm>
            <a:off x="1229966" y="680720"/>
            <a:ext cx="10058400" cy="1026160"/>
          </a:xfrm>
        </p:spPr>
        <p:txBody>
          <a:bodyPr>
            <a:normAutofit/>
          </a:bodyPr>
          <a:lstStyle/>
          <a:p>
            <a:pPr algn="ctr"/>
            <a:r>
              <a:rPr lang="en-US" dirty="0">
                <a:solidFill>
                  <a:schemeClr val="accent2"/>
                </a:solidFill>
              </a:rPr>
              <a:t>Peer </a:t>
            </a:r>
            <a:r>
              <a:rPr lang="en-US" dirty="0" smtClean="0">
                <a:solidFill>
                  <a:schemeClr val="accent2"/>
                </a:solidFill>
              </a:rPr>
              <a:t>Support at CCC</a:t>
            </a:r>
            <a:endParaRPr lang="en-US" dirty="0">
              <a:solidFill>
                <a:schemeClr val="accent2"/>
              </a:solidFill>
            </a:endParaRPr>
          </a:p>
        </p:txBody>
      </p:sp>
      <p:sp>
        <p:nvSpPr>
          <p:cNvPr id="3" name="Content Placeholder 2">
            <a:extLst>
              <a:ext uri="{FF2B5EF4-FFF2-40B4-BE49-F238E27FC236}">
                <a16:creationId xmlns="" xmlns:a16="http://schemas.microsoft.com/office/drawing/2014/main" id="{AFDE9661-63D1-41C9-857B-8DFBC7E5F49B}"/>
              </a:ext>
            </a:extLst>
          </p:cNvPr>
          <p:cNvSpPr>
            <a:spLocks noGrp="1"/>
          </p:cNvSpPr>
          <p:nvPr>
            <p:ph idx="1"/>
          </p:nvPr>
        </p:nvSpPr>
        <p:spPr>
          <a:xfrm>
            <a:off x="1199169" y="1859280"/>
            <a:ext cx="10089197" cy="4267199"/>
          </a:xfrm>
        </p:spPr>
        <p:txBody>
          <a:bodyPr>
            <a:noAutofit/>
          </a:bodyPr>
          <a:lstStyle/>
          <a:p>
            <a:pPr marL="457200" indent="-457200">
              <a:buFont typeface="Wingdings" panose="05000000000000000000" pitchFamily="2" charset="2"/>
              <a:buChar char="§"/>
            </a:pPr>
            <a:r>
              <a:rPr lang="en-US" sz="3000" dirty="0"/>
              <a:t>Peer support services are delivered by individuals who have common life experiences with the people they are </a:t>
            </a:r>
            <a:r>
              <a:rPr lang="en-US" sz="3000" dirty="0" smtClean="0"/>
              <a:t>serving</a:t>
            </a:r>
          </a:p>
          <a:p>
            <a:pPr marL="457200" indent="-457200">
              <a:buFont typeface="Wingdings" panose="05000000000000000000" pitchFamily="2" charset="2"/>
              <a:buChar char="§"/>
            </a:pPr>
            <a:r>
              <a:rPr lang="en-US" sz="3000" dirty="0" smtClean="0"/>
              <a:t>Research </a:t>
            </a:r>
            <a:r>
              <a:rPr lang="en-US" sz="3000" dirty="0"/>
              <a:t>has shown that peer support </a:t>
            </a:r>
            <a:r>
              <a:rPr lang="en-US" sz="3000" i="1" dirty="0"/>
              <a:t>facilitates</a:t>
            </a:r>
            <a:r>
              <a:rPr lang="en-US" sz="3000" dirty="0"/>
              <a:t> recovery and reduces health care </a:t>
            </a:r>
            <a:r>
              <a:rPr lang="en-US" sz="3000" dirty="0" smtClean="0"/>
              <a:t>costs</a:t>
            </a:r>
          </a:p>
          <a:p>
            <a:pPr marL="457200" indent="-457200">
              <a:buFont typeface="Wingdings" panose="05000000000000000000" pitchFamily="2" charset="2"/>
              <a:buChar char="§"/>
            </a:pPr>
            <a:r>
              <a:rPr lang="en-US" sz="3000" dirty="0" smtClean="0"/>
              <a:t>Another </a:t>
            </a:r>
            <a:r>
              <a:rPr lang="en-US" sz="3000" i="1" dirty="0"/>
              <a:t>critical component </a:t>
            </a:r>
            <a:r>
              <a:rPr lang="en-US" sz="3000" dirty="0"/>
              <a:t>that peers provide is the </a:t>
            </a:r>
            <a:r>
              <a:rPr lang="en-US" sz="3000" i="1" dirty="0"/>
              <a:t>development of self-efficacy through role modeling and assisting peers with ongoing recovery </a:t>
            </a:r>
            <a:r>
              <a:rPr lang="en-US" sz="3000" dirty="0"/>
              <a:t>through mastery of experiences</a:t>
            </a:r>
          </a:p>
          <a:p>
            <a:pPr marL="457200" indent="-457200">
              <a:buFont typeface="Wingdings" panose="05000000000000000000" pitchFamily="2" charset="2"/>
              <a:buChar char="§"/>
            </a:pPr>
            <a:r>
              <a:rPr lang="en-US" sz="2800" dirty="0" smtClean="0">
                <a:hlinkClick r:id="rId3"/>
              </a:rPr>
              <a:t>https</a:t>
            </a:r>
            <a:r>
              <a:rPr lang="en-US" sz="2800" dirty="0">
                <a:hlinkClick r:id="rId3"/>
              </a:rPr>
              <a:t>://</a:t>
            </a:r>
            <a:r>
              <a:rPr lang="en-US" sz="2800" dirty="0" smtClean="0">
                <a:hlinkClick r:id="rId3"/>
              </a:rPr>
              <a:t>www.samhsa.gov/recovery/peer-support-social-inclusion</a:t>
            </a:r>
            <a:endParaRPr lang="en-US" sz="2800" dirty="0"/>
          </a:p>
        </p:txBody>
      </p:sp>
    </p:spTree>
    <p:extLst>
      <p:ext uri="{BB962C8B-B14F-4D97-AF65-F5344CB8AC3E}">
        <p14:creationId xmlns:p14="http://schemas.microsoft.com/office/powerpoint/2010/main" val="1659996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882" y="739738"/>
            <a:ext cx="10058400" cy="947643"/>
          </a:xfrm>
        </p:spPr>
        <p:txBody>
          <a:bodyPr>
            <a:normAutofit/>
          </a:bodyPr>
          <a:lstStyle/>
          <a:p>
            <a:r>
              <a:rPr lang="en-US" dirty="0" smtClean="0">
                <a:solidFill>
                  <a:schemeClr val="accent2"/>
                </a:solidFill>
              </a:rPr>
              <a:t>Defining Treatment Phases/Programming</a:t>
            </a:r>
            <a:endParaRPr lang="en-US" dirty="0">
              <a:solidFill>
                <a:schemeClr val="accent2"/>
              </a:solidFill>
            </a:endParaRPr>
          </a:p>
        </p:txBody>
      </p:sp>
      <p:sp>
        <p:nvSpPr>
          <p:cNvPr id="4" name="Content Placeholder 3"/>
          <p:cNvSpPr>
            <a:spLocks noGrp="1"/>
          </p:cNvSpPr>
          <p:nvPr>
            <p:ph idx="1"/>
          </p:nvPr>
        </p:nvSpPr>
        <p:spPr>
          <a:xfrm>
            <a:off x="960117" y="3018855"/>
            <a:ext cx="1608909" cy="58665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600" dirty="0" smtClean="0">
                <a:solidFill>
                  <a:schemeClr val="tx1"/>
                </a:solidFill>
              </a:rPr>
              <a:t>Opioid positive</a:t>
            </a:r>
            <a:endParaRPr lang="en-US" sz="1600" dirty="0">
              <a:solidFill>
                <a:schemeClr val="tx1"/>
              </a:solidFill>
            </a:endParaRPr>
          </a:p>
        </p:txBody>
      </p:sp>
      <p:sp>
        <p:nvSpPr>
          <p:cNvPr id="7" name="Content Placeholder 3"/>
          <p:cNvSpPr txBox="1">
            <a:spLocks/>
          </p:cNvSpPr>
          <p:nvPr/>
        </p:nvSpPr>
        <p:spPr>
          <a:xfrm>
            <a:off x="960118" y="3904227"/>
            <a:ext cx="1608909" cy="1182914"/>
          </a:xfrm>
          <a:prstGeom prst="roundRect">
            <a:avLst/>
          </a:prstGeom>
          <a:solidFill>
            <a:srgbClr val="FF0000"/>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buFont typeface="Arial"/>
              <a:buNone/>
            </a:pPr>
            <a:r>
              <a:rPr lang="en-US" sz="1600" dirty="0" smtClean="0">
                <a:solidFill>
                  <a:schemeClr val="tx1"/>
                </a:solidFill>
              </a:rPr>
              <a:t>Opioid negative</a:t>
            </a:r>
          </a:p>
          <a:p>
            <a:pPr marL="0" indent="0" algn="ctr">
              <a:buFont typeface="Arial"/>
              <a:buNone/>
            </a:pPr>
            <a:r>
              <a:rPr lang="en-US" sz="1600" dirty="0" smtClean="0">
                <a:solidFill>
                  <a:schemeClr val="tx1"/>
                </a:solidFill>
              </a:rPr>
              <a:t>+ Impairment from other substances</a:t>
            </a:r>
            <a:endParaRPr lang="en-US" sz="1600" dirty="0">
              <a:solidFill>
                <a:schemeClr val="tx1"/>
              </a:solidFill>
            </a:endParaRPr>
          </a:p>
        </p:txBody>
      </p:sp>
      <p:sp>
        <p:nvSpPr>
          <p:cNvPr id="8" name="Content Placeholder 3"/>
          <p:cNvSpPr txBox="1">
            <a:spLocks/>
          </p:cNvSpPr>
          <p:nvPr/>
        </p:nvSpPr>
        <p:spPr>
          <a:xfrm>
            <a:off x="3352796" y="2999676"/>
            <a:ext cx="1608909" cy="2068286"/>
          </a:xfrm>
          <a:prstGeom prst="roundRect">
            <a:avLst/>
          </a:prstGeom>
          <a:solidFill>
            <a:schemeClr val="accent2"/>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buFont typeface="Arial"/>
              <a:buNone/>
            </a:pPr>
            <a:r>
              <a:rPr lang="en-US" sz="1600" dirty="0" smtClean="0">
                <a:solidFill>
                  <a:schemeClr val="tx1"/>
                </a:solidFill>
              </a:rPr>
              <a:t>Opioid negative</a:t>
            </a:r>
          </a:p>
          <a:p>
            <a:pPr marL="0" indent="0" algn="ctr">
              <a:buFont typeface="Arial"/>
              <a:buNone/>
            </a:pPr>
            <a:r>
              <a:rPr lang="en-US" sz="1600" dirty="0" smtClean="0">
                <a:solidFill>
                  <a:schemeClr val="tx1"/>
                </a:solidFill>
              </a:rPr>
              <a:t>Early Recovery</a:t>
            </a:r>
          </a:p>
          <a:p>
            <a:pPr marL="0" indent="0" algn="ctr">
              <a:buFont typeface="Arial"/>
              <a:buNone/>
            </a:pPr>
            <a:r>
              <a:rPr lang="en-US" sz="1600" dirty="0" smtClean="0">
                <a:solidFill>
                  <a:schemeClr val="tx1"/>
                </a:solidFill>
              </a:rPr>
              <a:t>Use of substances without impairment</a:t>
            </a:r>
            <a:endParaRPr lang="en-US" sz="1600" dirty="0">
              <a:solidFill>
                <a:schemeClr val="tx1"/>
              </a:solidFill>
            </a:endParaRPr>
          </a:p>
        </p:txBody>
      </p:sp>
      <p:sp>
        <p:nvSpPr>
          <p:cNvPr id="9" name="Content Placeholder 3"/>
          <p:cNvSpPr txBox="1">
            <a:spLocks/>
          </p:cNvSpPr>
          <p:nvPr/>
        </p:nvSpPr>
        <p:spPr>
          <a:xfrm>
            <a:off x="6172198" y="3007227"/>
            <a:ext cx="1608909" cy="2068286"/>
          </a:xfrm>
          <a:prstGeom prst="roundRect">
            <a:avLst/>
          </a:prstGeom>
          <a:solidFill>
            <a:srgbClr val="FFFF00"/>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buFont typeface="Arial"/>
              <a:buNone/>
            </a:pPr>
            <a:r>
              <a:rPr lang="en-US" sz="1600" dirty="0" smtClean="0">
                <a:solidFill>
                  <a:schemeClr val="tx1"/>
                </a:solidFill>
              </a:rPr>
              <a:t>Opioid negative</a:t>
            </a:r>
          </a:p>
          <a:p>
            <a:pPr marL="0" indent="0" algn="ctr">
              <a:buFont typeface="Arial"/>
              <a:buNone/>
            </a:pPr>
            <a:r>
              <a:rPr lang="en-US" sz="1600" dirty="0" smtClean="0">
                <a:solidFill>
                  <a:schemeClr val="tx1"/>
                </a:solidFill>
              </a:rPr>
              <a:t>With Rare use of ETOH or Cannabis</a:t>
            </a:r>
          </a:p>
          <a:p>
            <a:pPr marL="0" indent="0" algn="ctr">
              <a:buFont typeface="Arial"/>
              <a:buNone/>
            </a:pPr>
            <a:endParaRPr lang="en-US" sz="1600" dirty="0">
              <a:solidFill>
                <a:schemeClr val="tx1"/>
              </a:solidFill>
            </a:endParaRPr>
          </a:p>
        </p:txBody>
      </p:sp>
      <p:sp>
        <p:nvSpPr>
          <p:cNvPr id="10" name="Content Placeholder 3"/>
          <p:cNvSpPr txBox="1">
            <a:spLocks/>
          </p:cNvSpPr>
          <p:nvPr/>
        </p:nvSpPr>
        <p:spPr>
          <a:xfrm>
            <a:off x="9085215" y="3007227"/>
            <a:ext cx="1608909" cy="2068286"/>
          </a:xfrm>
          <a:prstGeom prst="roundRect">
            <a:avLst/>
          </a:prstGeom>
          <a:solidFill>
            <a:schemeClr val="accent6">
              <a:lumMod val="75000"/>
            </a:schemeClr>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buFont typeface="Arial"/>
              <a:buNone/>
            </a:pPr>
            <a:r>
              <a:rPr lang="en-US" sz="1600" dirty="0" smtClean="0">
                <a:solidFill>
                  <a:schemeClr val="tx1"/>
                </a:solidFill>
              </a:rPr>
              <a:t>Opioid negative</a:t>
            </a:r>
          </a:p>
          <a:p>
            <a:pPr marL="0" indent="0" algn="ctr">
              <a:buFont typeface="Arial"/>
              <a:buNone/>
            </a:pPr>
            <a:r>
              <a:rPr lang="en-US" sz="1600" dirty="0" smtClean="0">
                <a:solidFill>
                  <a:schemeClr val="tx1"/>
                </a:solidFill>
              </a:rPr>
              <a:t>And totally clean and sober</a:t>
            </a:r>
            <a:endParaRPr lang="en-US" sz="1600" dirty="0">
              <a:solidFill>
                <a:schemeClr val="tx1"/>
              </a:solidFill>
            </a:endParaRPr>
          </a:p>
        </p:txBody>
      </p:sp>
      <p:sp>
        <p:nvSpPr>
          <p:cNvPr id="12" name="Content Placeholder 3"/>
          <p:cNvSpPr txBox="1">
            <a:spLocks/>
          </p:cNvSpPr>
          <p:nvPr/>
        </p:nvSpPr>
        <p:spPr>
          <a:xfrm>
            <a:off x="6976652" y="1934690"/>
            <a:ext cx="4455522" cy="384856"/>
          </a:xfrm>
          <a:prstGeom prst="roundRect">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buFont typeface="Arial"/>
              <a:buNone/>
            </a:pPr>
            <a:r>
              <a:rPr lang="en-US" sz="1600" dirty="0" smtClean="0">
                <a:solidFill>
                  <a:schemeClr val="tx1"/>
                </a:solidFill>
              </a:rPr>
              <a:t>Maintenance for 6+ months</a:t>
            </a:r>
            <a:endParaRPr lang="en-US" sz="1600" dirty="0">
              <a:solidFill>
                <a:schemeClr val="tx1"/>
              </a:solidFill>
            </a:endParaRPr>
          </a:p>
        </p:txBody>
      </p:sp>
      <p:sp>
        <p:nvSpPr>
          <p:cNvPr id="13" name="Content Placeholder 3"/>
          <p:cNvSpPr txBox="1">
            <a:spLocks/>
          </p:cNvSpPr>
          <p:nvPr/>
        </p:nvSpPr>
        <p:spPr>
          <a:xfrm>
            <a:off x="912940" y="1974076"/>
            <a:ext cx="4062548" cy="384856"/>
          </a:xfrm>
          <a:prstGeom prst="roundRect">
            <a:avLst/>
          </a:prstGeom>
          <a:solidFill>
            <a:schemeClr val="bg1"/>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buFont typeface="Arial"/>
              <a:buNone/>
            </a:pPr>
            <a:r>
              <a:rPr lang="en-US" sz="1600" dirty="0" smtClean="0">
                <a:solidFill>
                  <a:schemeClr val="tx1"/>
                </a:solidFill>
              </a:rPr>
              <a:t>Stabilization for 3-6 months</a:t>
            </a:r>
            <a:endParaRPr lang="en-US" sz="1600" dirty="0">
              <a:solidFill>
                <a:schemeClr val="tx1"/>
              </a:solidFill>
            </a:endParaRPr>
          </a:p>
        </p:txBody>
      </p:sp>
      <p:sp>
        <p:nvSpPr>
          <p:cNvPr id="16" name="Right Arrow 15"/>
          <p:cNvSpPr/>
          <p:nvPr/>
        </p:nvSpPr>
        <p:spPr>
          <a:xfrm>
            <a:off x="2725564" y="3773435"/>
            <a:ext cx="559960" cy="33586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336828" y="3761807"/>
            <a:ext cx="559960" cy="335861"/>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153181" y="3761807"/>
            <a:ext cx="559960" cy="33586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12940" y="5150801"/>
            <a:ext cx="10689252" cy="1200329"/>
          </a:xfrm>
          <a:prstGeom prst="rect">
            <a:avLst/>
          </a:prstGeom>
          <a:noFill/>
        </p:spPr>
        <p:txBody>
          <a:bodyPr wrap="square" rtlCol="0">
            <a:spAutoFit/>
          </a:bodyPr>
          <a:lstStyle/>
          <a:p>
            <a:pPr marL="285750" indent="-285750">
              <a:buFont typeface="Wingdings" charset="2"/>
              <a:buChar char="§"/>
            </a:pPr>
            <a:r>
              <a:rPr lang="en-US" dirty="0" smtClean="0"/>
              <a:t>It is critical to consider clinical stage of change and your program’s threshold for management of a pre-contemplative</a:t>
            </a:r>
            <a:r>
              <a:rPr lang="en-US" dirty="0"/>
              <a:t> </a:t>
            </a:r>
            <a:r>
              <a:rPr lang="en-US" dirty="0" smtClean="0"/>
              <a:t>patient population.  This is particularly important considering cannabis and/or episodic alcohol use. </a:t>
            </a:r>
          </a:p>
          <a:p>
            <a:pPr marL="285750" indent="-285750">
              <a:buFont typeface="Wingdings" charset="2"/>
              <a:buChar char="§"/>
            </a:pPr>
            <a:r>
              <a:rPr lang="en-US" dirty="0" smtClean="0"/>
              <a:t>It is ALSO critical to have an expedited pathway for clinical non-responders to Medication Support</a:t>
            </a:r>
            <a:endParaRPr lang="en-US" dirty="0"/>
          </a:p>
        </p:txBody>
      </p:sp>
    </p:spTree>
    <p:extLst>
      <p:ext uri="{BB962C8B-B14F-4D97-AF65-F5344CB8AC3E}">
        <p14:creationId xmlns:p14="http://schemas.microsoft.com/office/powerpoint/2010/main" val="623748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8758" y="374680"/>
            <a:ext cx="11883242" cy="879475"/>
          </a:xfrm>
        </p:spPr>
        <p:txBody>
          <a:bodyPr/>
          <a:lstStyle/>
          <a:p>
            <a:pPr algn="ctr"/>
            <a:r>
              <a:rPr lang="en-US" b="0" dirty="0" smtClean="0">
                <a:solidFill>
                  <a:schemeClr val="accent2"/>
                </a:solidFill>
              </a:rPr>
              <a:t>A Fully Integrated </a:t>
            </a:r>
            <a:r>
              <a:rPr lang="en-US" b="0" u="sng" dirty="0" smtClean="0">
                <a:solidFill>
                  <a:schemeClr val="accent2"/>
                </a:solidFill>
              </a:rPr>
              <a:t>Medical Home for Recovery</a:t>
            </a:r>
            <a:endParaRPr lang="en-US" b="0" u="sng" dirty="0">
              <a:solidFill>
                <a:schemeClr val="accent2"/>
              </a:solidFill>
            </a:endParaRPr>
          </a:p>
        </p:txBody>
      </p:sp>
      <p:sp>
        <p:nvSpPr>
          <p:cNvPr id="4" name="Text Placeholder 3"/>
          <p:cNvSpPr>
            <a:spLocks noGrp="1"/>
          </p:cNvSpPr>
          <p:nvPr>
            <p:ph idx="4294967295"/>
          </p:nvPr>
        </p:nvSpPr>
        <p:spPr>
          <a:xfrm>
            <a:off x="1694931" y="1235494"/>
            <a:ext cx="8799513" cy="3867150"/>
          </a:xfrm>
        </p:spPr>
        <p:txBody>
          <a:bodyPr/>
          <a:lstStyle/>
          <a:p>
            <a:pPr marL="0" indent="0">
              <a:buNone/>
            </a:pPr>
            <a:r>
              <a:rPr lang="en-US" sz="2000" dirty="0"/>
              <a:t>A FULLY DEVELOPED SYSTEM: Accountable Care Organization</a:t>
            </a:r>
          </a:p>
        </p:txBody>
      </p:sp>
      <p:sp>
        <p:nvSpPr>
          <p:cNvPr id="6" name="Rounded Rectangle 5"/>
          <p:cNvSpPr/>
          <p:nvPr/>
        </p:nvSpPr>
        <p:spPr>
          <a:xfrm>
            <a:off x="1778001" y="2218267"/>
            <a:ext cx="914400" cy="9144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ER</a:t>
            </a:r>
          </a:p>
        </p:txBody>
      </p:sp>
      <p:sp>
        <p:nvSpPr>
          <p:cNvPr id="7" name="Rounded Rectangle 6"/>
          <p:cNvSpPr/>
          <p:nvPr/>
        </p:nvSpPr>
        <p:spPr>
          <a:xfrm>
            <a:off x="5698067" y="4727617"/>
            <a:ext cx="914400" cy="69951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OP</a:t>
            </a:r>
          </a:p>
        </p:txBody>
      </p:sp>
      <p:sp>
        <p:nvSpPr>
          <p:cNvPr id="8" name="Rounded Rectangle 7"/>
          <p:cNvSpPr/>
          <p:nvPr/>
        </p:nvSpPr>
        <p:spPr>
          <a:xfrm>
            <a:off x="1778001" y="3378201"/>
            <a:ext cx="914400" cy="9144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IC</a:t>
            </a:r>
          </a:p>
        </p:txBody>
      </p:sp>
      <p:sp>
        <p:nvSpPr>
          <p:cNvPr id="9" name="Rounded Rectangle 8"/>
          <p:cNvSpPr/>
          <p:nvPr/>
        </p:nvSpPr>
        <p:spPr>
          <a:xfrm>
            <a:off x="1786469" y="4512734"/>
            <a:ext cx="914400" cy="9144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Clinic</a:t>
            </a:r>
          </a:p>
        </p:txBody>
      </p:sp>
      <p:sp>
        <p:nvSpPr>
          <p:cNvPr id="10" name="Rounded Rectangle 9"/>
          <p:cNvSpPr/>
          <p:nvPr/>
        </p:nvSpPr>
        <p:spPr>
          <a:xfrm>
            <a:off x="3488267" y="2506134"/>
            <a:ext cx="1549400" cy="91440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Inpatient</a:t>
            </a:r>
          </a:p>
        </p:txBody>
      </p:sp>
      <p:sp>
        <p:nvSpPr>
          <p:cNvPr id="11" name="Rounded Rectangle 10"/>
          <p:cNvSpPr/>
          <p:nvPr/>
        </p:nvSpPr>
        <p:spPr>
          <a:xfrm>
            <a:off x="3387309" y="3928535"/>
            <a:ext cx="1650358" cy="1261533"/>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Addiction Medicine</a:t>
            </a:r>
          </a:p>
          <a:p>
            <a:pPr algn="ctr"/>
            <a:r>
              <a:rPr lang="en-US" b="1" dirty="0">
                <a:solidFill>
                  <a:schemeClr val="tx1"/>
                </a:solidFill>
              </a:rPr>
              <a:t>Service-</a:t>
            </a:r>
          </a:p>
          <a:p>
            <a:pPr algn="ctr"/>
            <a:r>
              <a:rPr lang="en-US" b="1" dirty="0">
                <a:solidFill>
                  <a:schemeClr val="tx1"/>
                </a:solidFill>
              </a:rPr>
              <a:t>Clinic</a:t>
            </a:r>
          </a:p>
        </p:txBody>
      </p:sp>
      <p:sp>
        <p:nvSpPr>
          <p:cNvPr id="12" name="Rounded Rectangle 11"/>
          <p:cNvSpPr/>
          <p:nvPr/>
        </p:nvSpPr>
        <p:spPr>
          <a:xfrm>
            <a:off x="5698067" y="2463801"/>
            <a:ext cx="914400" cy="829732"/>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Day</a:t>
            </a:r>
          </a:p>
          <a:p>
            <a:pPr algn="ctr"/>
            <a:r>
              <a:rPr lang="en-US" b="1" dirty="0">
                <a:solidFill>
                  <a:schemeClr val="tx1"/>
                </a:solidFill>
              </a:rPr>
              <a:t>Tx</a:t>
            </a:r>
          </a:p>
        </p:txBody>
      </p:sp>
      <p:sp>
        <p:nvSpPr>
          <p:cNvPr id="13" name="Rounded Rectangle 12"/>
          <p:cNvSpPr/>
          <p:nvPr/>
        </p:nvSpPr>
        <p:spPr>
          <a:xfrm>
            <a:off x="5698067" y="3606800"/>
            <a:ext cx="914400" cy="778934"/>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IOP</a:t>
            </a:r>
          </a:p>
        </p:txBody>
      </p:sp>
      <p:sp>
        <p:nvSpPr>
          <p:cNvPr id="15" name="Rounded Rectangle 14"/>
          <p:cNvSpPr/>
          <p:nvPr/>
        </p:nvSpPr>
        <p:spPr>
          <a:xfrm>
            <a:off x="7145867" y="2463802"/>
            <a:ext cx="3445933" cy="381001"/>
          </a:xfrm>
          <a:prstGeom prst="roundRect">
            <a:avLst/>
          </a:prstGeom>
          <a:solidFill>
            <a:srgbClr val="7FC1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Restitution Center (CJ)</a:t>
            </a:r>
          </a:p>
        </p:txBody>
      </p:sp>
      <p:sp>
        <p:nvSpPr>
          <p:cNvPr id="16" name="Rounded Rectangle 15"/>
          <p:cNvSpPr/>
          <p:nvPr/>
        </p:nvSpPr>
        <p:spPr>
          <a:xfrm>
            <a:off x="3488267" y="1787515"/>
            <a:ext cx="6517458" cy="580679"/>
          </a:xfrm>
          <a:prstGeom prst="roundRect">
            <a:avLst/>
          </a:prstGeom>
          <a:solidFill>
            <a:srgbClr val="6FB9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Recovery </a:t>
            </a:r>
            <a:r>
              <a:rPr lang="en-US" b="1" dirty="0">
                <a:solidFill>
                  <a:schemeClr val="tx1"/>
                </a:solidFill>
              </a:rPr>
              <a:t>Housing </a:t>
            </a:r>
            <a:r>
              <a:rPr lang="en-US" b="1" dirty="0" smtClean="0">
                <a:solidFill>
                  <a:schemeClr val="tx1"/>
                </a:solidFill>
              </a:rPr>
              <a:t>/ Supportive Housing /Long-term Housing</a:t>
            </a:r>
            <a:endParaRPr lang="en-US" b="1" dirty="0">
              <a:solidFill>
                <a:schemeClr val="tx1"/>
              </a:solidFill>
            </a:endParaRPr>
          </a:p>
        </p:txBody>
      </p:sp>
      <p:sp>
        <p:nvSpPr>
          <p:cNvPr id="17" name="Rounded Rectangle 16"/>
          <p:cNvSpPr/>
          <p:nvPr/>
        </p:nvSpPr>
        <p:spPr>
          <a:xfrm>
            <a:off x="7145867" y="3013577"/>
            <a:ext cx="2226733" cy="795868"/>
          </a:xfrm>
          <a:prstGeom prst="roundRect">
            <a:avLst/>
          </a:prstGeom>
          <a:solidFill>
            <a:srgbClr val="7FC14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Daily Dispensing Programs-OTP</a:t>
            </a:r>
            <a:endParaRPr lang="en-US" b="1" dirty="0">
              <a:solidFill>
                <a:schemeClr val="tx1"/>
              </a:solidFill>
            </a:endParaRPr>
          </a:p>
        </p:txBody>
      </p:sp>
      <p:sp>
        <p:nvSpPr>
          <p:cNvPr id="18" name="Rounded Rectangle 17"/>
          <p:cNvSpPr/>
          <p:nvPr/>
        </p:nvSpPr>
        <p:spPr>
          <a:xfrm>
            <a:off x="2540001" y="5748862"/>
            <a:ext cx="8051799" cy="304801"/>
          </a:xfrm>
          <a:prstGeom prst="roundRect">
            <a:avLst/>
          </a:prstGeom>
          <a:solidFill>
            <a:srgbClr val="6FB93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Case Management/Recovery Management</a:t>
            </a:r>
          </a:p>
        </p:txBody>
      </p:sp>
      <p:sp>
        <p:nvSpPr>
          <p:cNvPr id="19" name="Left-Right Arrow 18"/>
          <p:cNvSpPr/>
          <p:nvPr/>
        </p:nvSpPr>
        <p:spPr>
          <a:xfrm>
            <a:off x="5082117" y="4727618"/>
            <a:ext cx="537633" cy="242317"/>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eft-Right Arrow 19"/>
          <p:cNvSpPr/>
          <p:nvPr/>
        </p:nvSpPr>
        <p:spPr>
          <a:xfrm rot="20150088">
            <a:off x="2823634" y="4727617"/>
            <a:ext cx="537633" cy="242317"/>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Right Arrow 20"/>
          <p:cNvSpPr/>
          <p:nvPr/>
        </p:nvSpPr>
        <p:spPr>
          <a:xfrm rot="21321968">
            <a:off x="5082115" y="2799843"/>
            <a:ext cx="537633" cy="242317"/>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Right Arrow 21"/>
          <p:cNvSpPr/>
          <p:nvPr/>
        </p:nvSpPr>
        <p:spPr>
          <a:xfrm rot="16200000">
            <a:off x="4060236" y="3555012"/>
            <a:ext cx="405466" cy="242317"/>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eft-Right Arrow 22"/>
          <p:cNvSpPr/>
          <p:nvPr/>
        </p:nvSpPr>
        <p:spPr>
          <a:xfrm rot="18985365">
            <a:off x="4860797" y="3430660"/>
            <a:ext cx="856574" cy="242317"/>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Right Arrow 23"/>
          <p:cNvSpPr/>
          <p:nvPr/>
        </p:nvSpPr>
        <p:spPr>
          <a:xfrm rot="20150088">
            <a:off x="5076408" y="4025336"/>
            <a:ext cx="537633" cy="242317"/>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Left-Right Arrow 24"/>
          <p:cNvSpPr/>
          <p:nvPr/>
        </p:nvSpPr>
        <p:spPr>
          <a:xfrm rot="1883452">
            <a:off x="2823632" y="3950857"/>
            <a:ext cx="537633" cy="242317"/>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Left-Right Arrow 25"/>
          <p:cNvSpPr/>
          <p:nvPr/>
        </p:nvSpPr>
        <p:spPr>
          <a:xfrm rot="16200000">
            <a:off x="5948361" y="4488416"/>
            <a:ext cx="292655" cy="121159"/>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Left-Right Arrow 27"/>
          <p:cNvSpPr/>
          <p:nvPr/>
        </p:nvSpPr>
        <p:spPr>
          <a:xfrm>
            <a:off x="6673850" y="2554309"/>
            <a:ext cx="404284" cy="242317"/>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Left-Right Arrow 28"/>
          <p:cNvSpPr/>
          <p:nvPr/>
        </p:nvSpPr>
        <p:spPr>
          <a:xfrm rot="16200000">
            <a:off x="6008940" y="3379282"/>
            <a:ext cx="292655" cy="121159"/>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Left-Right Arrow 29"/>
          <p:cNvSpPr/>
          <p:nvPr/>
        </p:nvSpPr>
        <p:spPr>
          <a:xfrm rot="2742875">
            <a:off x="2527715" y="3367403"/>
            <a:ext cx="1134884" cy="242317"/>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eft-Right Arrow 30"/>
          <p:cNvSpPr/>
          <p:nvPr/>
        </p:nvSpPr>
        <p:spPr>
          <a:xfrm rot="912744">
            <a:off x="2747625" y="2404919"/>
            <a:ext cx="689646" cy="242317"/>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7070" y="6446866"/>
            <a:ext cx="1344930" cy="344302"/>
          </a:xfrm>
          <a:prstGeom prst="rect">
            <a:avLst/>
          </a:prstGeom>
        </p:spPr>
      </p:pic>
    </p:spTree>
    <p:extLst>
      <p:ext uri="{BB962C8B-B14F-4D97-AF65-F5344CB8AC3E}">
        <p14:creationId xmlns:p14="http://schemas.microsoft.com/office/powerpoint/2010/main" val="2936122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2910" y="1889760"/>
            <a:ext cx="10515600" cy="4064000"/>
          </a:xfrm>
        </p:spPr>
        <p:txBody>
          <a:bodyPr>
            <a:noAutofit/>
          </a:bodyPr>
          <a:lstStyle/>
          <a:p>
            <a:pPr lvl="0">
              <a:buClr>
                <a:srgbClr val="1CADE4"/>
              </a:buClr>
            </a:pPr>
            <a:r>
              <a:rPr lang="en-US" sz="2800" dirty="0" smtClean="0"/>
              <a:t>1. </a:t>
            </a:r>
            <a:r>
              <a:rPr lang="en-US" sz="3200" dirty="0" smtClean="0"/>
              <a:t>Medical </a:t>
            </a:r>
            <a:r>
              <a:rPr lang="en-US" sz="3200" dirty="0"/>
              <a:t>Management of their disease of </a:t>
            </a:r>
            <a:r>
              <a:rPr lang="en-US" sz="3200" dirty="0" smtClean="0"/>
              <a:t>addiction </a:t>
            </a:r>
            <a:endParaRPr lang="en-US" sz="3200" dirty="0"/>
          </a:p>
          <a:p>
            <a:pPr lvl="0">
              <a:buClr>
                <a:srgbClr val="1CADE4"/>
              </a:buClr>
            </a:pPr>
            <a:r>
              <a:rPr lang="en-US" sz="3200" dirty="0"/>
              <a:t>2. Side effects of medications:</a:t>
            </a:r>
          </a:p>
          <a:p>
            <a:pPr lvl="1">
              <a:buClr>
                <a:srgbClr val="1CADE4"/>
              </a:buClr>
              <a:buFont typeface="Wingdings" panose="05000000000000000000" pitchFamily="2" charset="2"/>
              <a:buChar char="§"/>
            </a:pPr>
            <a:r>
              <a:rPr lang="en-US" sz="3200" dirty="0"/>
              <a:t>Methadone- Sedation (excessive </a:t>
            </a:r>
            <a:r>
              <a:rPr lang="en-US" sz="3200" dirty="0" smtClean="0"/>
              <a:t>dosing)</a:t>
            </a:r>
          </a:p>
          <a:p>
            <a:pPr lvl="1">
              <a:buClr>
                <a:srgbClr val="1CADE4"/>
              </a:buClr>
              <a:buFont typeface="Wingdings" panose="05000000000000000000" pitchFamily="2" charset="2"/>
              <a:buChar char="§"/>
            </a:pPr>
            <a:r>
              <a:rPr lang="en-US" sz="3200" dirty="0" smtClean="0"/>
              <a:t>Constipation</a:t>
            </a:r>
          </a:p>
          <a:p>
            <a:pPr lvl="1">
              <a:buClr>
                <a:srgbClr val="1CADE4"/>
              </a:buClr>
              <a:buFont typeface="Wingdings" panose="05000000000000000000" pitchFamily="2" charset="2"/>
              <a:buChar char="§"/>
            </a:pPr>
            <a:r>
              <a:rPr lang="en-US" sz="3200" dirty="0" smtClean="0"/>
              <a:t>Dry-mouth</a:t>
            </a:r>
          </a:p>
          <a:p>
            <a:pPr lvl="1">
              <a:buClr>
                <a:srgbClr val="1CADE4"/>
              </a:buClr>
              <a:buFont typeface="Wingdings" panose="05000000000000000000" pitchFamily="2" charset="2"/>
              <a:buChar char="§"/>
            </a:pPr>
            <a:r>
              <a:rPr lang="en-US" sz="3200" dirty="0" smtClean="0"/>
              <a:t>Cognitive </a:t>
            </a:r>
            <a:r>
              <a:rPr lang="en-US" sz="3200" dirty="0"/>
              <a:t>d</a:t>
            </a:r>
            <a:r>
              <a:rPr lang="en-US" sz="3200" dirty="0" smtClean="0"/>
              <a:t>ifficulties</a:t>
            </a:r>
            <a:endParaRPr lang="en-US" sz="3200" dirty="0"/>
          </a:p>
          <a:p>
            <a:pPr marL="200025" lvl="1" indent="0">
              <a:buClr>
                <a:srgbClr val="1CADE4"/>
              </a:buClr>
              <a:buNone/>
            </a:pPr>
            <a:endParaRPr lang="en-US" sz="3200" dirty="0" smtClean="0"/>
          </a:p>
        </p:txBody>
      </p:sp>
      <p:sp>
        <p:nvSpPr>
          <p:cNvPr id="3" name="Title 2"/>
          <p:cNvSpPr>
            <a:spLocks noGrp="1"/>
          </p:cNvSpPr>
          <p:nvPr>
            <p:ph type="title"/>
          </p:nvPr>
        </p:nvSpPr>
        <p:spPr>
          <a:xfrm>
            <a:off x="866899" y="589280"/>
            <a:ext cx="10671611" cy="1036320"/>
          </a:xfrm>
        </p:spPr>
        <p:txBody>
          <a:bodyPr>
            <a:noAutofit/>
          </a:bodyPr>
          <a:lstStyle/>
          <a:p>
            <a:pPr algn="ctr"/>
            <a:r>
              <a:rPr lang="en-US" dirty="0" smtClean="0">
                <a:solidFill>
                  <a:schemeClr val="accent2"/>
                </a:solidFill>
              </a:rPr>
              <a:t>Opportunities for </a:t>
            </a:r>
            <a:br>
              <a:rPr lang="en-US" dirty="0" smtClean="0">
                <a:solidFill>
                  <a:schemeClr val="accent2"/>
                </a:solidFill>
              </a:rPr>
            </a:br>
            <a:r>
              <a:rPr lang="en-US" dirty="0" smtClean="0">
                <a:solidFill>
                  <a:schemeClr val="accent2"/>
                </a:solidFill>
              </a:rPr>
              <a:t>Chronically-Ill/Disabled Patients</a:t>
            </a:r>
            <a:endParaRPr lang="en-US" dirty="0">
              <a:solidFill>
                <a:schemeClr val="accent2"/>
              </a:solidFill>
            </a:endParaRPr>
          </a:p>
        </p:txBody>
      </p:sp>
      <p:sp>
        <p:nvSpPr>
          <p:cNvPr id="4" name="Rectangle 3"/>
          <p:cNvSpPr/>
          <p:nvPr/>
        </p:nvSpPr>
        <p:spPr>
          <a:xfrm>
            <a:off x="-4714393" y="-224354"/>
            <a:ext cx="4837735" cy="369332"/>
          </a:xfrm>
          <a:prstGeom prst="rect">
            <a:avLst/>
          </a:prstGeom>
        </p:spPr>
        <p:txBody>
          <a:bodyPr wrap="none">
            <a:spAutoFit/>
          </a:bodyPr>
          <a:lstStyle/>
          <a:p>
            <a:r>
              <a:rPr lang="en-US" dirty="0">
                <a:solidFill>
                  <a:schemeClr val="accent2"/>
                </a:solidFill>
              </a:rPr>
              <a:t>Opportunities for Chronically-Ill/Disabled Patients</a:t>
            </a:r>
          </a:p>
        </p:txBody>
      </p:sp>
    </p:spTree>
    <p:extLst>
      <p:ext uri="{BB962C8B-B14F-4D97-AF65-F5344CB8AC3E}">
        <p14:creationId xmlns:p14="http://schemas.microsoft.com/office/powerpoint/2010/main" val="351020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2910" y="1889760"/>
            <a:ext cx="10515600" cy="4064000"/>
          </a:xfrm>
        </p:spPr>
        <p:txBody>
          <a:bodyPr>
            <a:noAutofit/>
          </a:bodyPr>
          <a:lstStyle/>
          <a:p>
            <a:pPr lvl="1">
              <a:buClr>
                <a:srgbClr val="1CADE4"/>
              </a:buClr>
              <a:buFont typeface="Wingdings" panose="05000000000000000000" pitchFamily="2" charset="2"/>
              <a:buChar char="§"/>
            </a:pPr>
            <a:r>
              <a:rPr lang="en-US" sz="2800" dirty="0"/>
              <a:t>Limited ACCESS for Addition Treatment, meaning this must be dispensed from an Opioid Treatment Program</a:t>
            </a:r>
          </a:p>
          <a:p>
            <a:pPr lvl="2">
              <a:buClr>
                <a:srgbClr val="1CADE4"/>
              </a:buClr>
              <a:buFont typeface="Wingdings" panose="05000000000000000000" pitchFamily="2" charset="2"/>
              <a:buChar char="§"/>
            </a:pPr>
            <a:r>
              <a:rPr lang="en-US" sz="2800" dirty="0"/>
              <a:t>Benefits: Reduces </a:t>
            </a:r>
            <a:r>
              <a:rPr lang="en-US" sz="2800" dirty="0" smtClean="0"/>
              <a:t>craving</a:t>
            </a:r>
            <a:r>
              <a:rPr lang="en-US" sz="2800" dirty="0"/>
              <a:t>, </a:t>
            </a:r>
            <a:r>
              <a:rPr lang="en-US" sz="2800" dirty="0" smtClean="0"/>
              <a:t>reduces </a:t>
            </a:r>
            <a:r>
              <a:rPr lang="en-US" sz="2800" dirty="0"/>
              <a:t>r</a:t>
            </a:r>
            <a:r>
              <a:rPr lang="en-US" sz="2800" dirty="0" smtClean="0"/>
              <a:t>elapse</a:t>
            </a:r>
            <a:r>
              <a:rPr lang="en-US" sz="2800" dirty="0"/>
              <a:t>, </a:t>
            </a:r>
            <a:r>
              <a:rPr lang="en-US" sz="2800" dirty="0" smtClean="0"/>
              <a:t>effective </a:t>
            </a:r>
            <a:r>
              <a:rPr lang="en-US" sz="2800" dirty="0"/>
              <a:t>analgesic for pain with co-occurring pain and </a:t>
            </a:r>
            <a:r>
              <a:rPr lang="en-US" sz="2800" dirty="0" smtClean="0"/>
              <a:t>addiction</a:t>
            </a:r>
          </a:p>
          <a:p>
            <a:pPr marL="384175" lvl="2" indent="0">
              <a:buClr>
                <a:srgbClr val="1CADE4"/>
              </a:buClr>
              <a:buNone/>
            </a:pPr>
            <a:endParaRPr lang="en-US" sz="2800" dirty="0"/>
          </a:p>
          <a:p>
            <a:pPr lvl="1">
              <a:buClr>
                <a:srgbClr val="1CADE4"/>
              </a:buClr>
              <a:buFont typeface="Wingdings" panose="05000000000000000000" pitchFamily="2" charset="2"/>
              <a:buChar char="§"/>
            </a:pPr>
            <a:r>
              <a:rPr lang="en-US" sz="2800" dirty="0" smtClean="0"/>
              <a:t>Naltrexone/</a:t>
            </a:r>
            <a:r>
              <a:rPr lang="en-US" sz="2800" dirty="0" err="1" smtClean="0"/>
              <a:t>Vivitrol</a:t>
            </a:r>
            <a:r>
              <a:rPr lang="en-US" sz="2800" dirty="0" smtClean="0"/>
              <a:t>- Minimal- Depressive symptoms, relapse is very risky due to changes in tolerance for opioids</a:t>
            </a:r>
          </a:p>
          <a:p>
            <a:pPr lvl="2">
              <a:buClr>
                <a:srgbClr val="1CADE4"/>
              </a:buClr>
              <a:buFont typeface="Wingdings" panose="05000000000000000000" pitchFamily="2" charset="2"/>
              <a:buChar char="§"/>
            </a:pPr>
            <a:r>
              <a:rPr lang="en-US" sz="2800" dirty="0" smtClean="0"/>
              <a:t>Benefits: MARKED reductions with respect to heavy alcohol consumption</a:t>
            </a:r>
          </a:p>
          <a:p>
            <a:endParaRPr lang="en-US" dirty="0"/>
          </a:p>
        </p:txBody>
      </p:sp>
      <p:sp>
        <p:nvSpPr>
          <p:cNvPr id="3" name="Title 2"/>
          <p:cNvSpPr>
            <a:spLocks noGrp="1"/>
          </p:cNvSpPr>
          <p:nvPr>
            <p:ph type="title"/>
          </p:nvPr>
        </p:nvSpPr>
        <p:spPr>
          <a:xfrm>
            <a:off x="1251510" y="589280"/>
            <a:ext cx="10058400" cy="1036320"/>
          </a:xfrm>
        </p:spPr>
        <p:txBody>
          <a:bodyPr>
            <a:normAutofit/>
          </a:bodyPr>
          <a:lstStyle/>
          <a:p>
            <a:pPr algn="ctr"/>
            <a:r>
              <a:rPr lang="en-US" dirty="0" smtClean="0">
                <a:solidFill>
                  <a:schemeClr val="accent2"/>
                </a:solidFill>
              </a:rPr>
              <a:t>Side Effects of Medications, continued</a:t>
            </a:r>
            <a:endParaRPr lang="en-US" dirty="0">
              <a:solidFill>
                <a:schemeClr val="accent2"/>
              </a:solidFill>
            </a:endParaRPr>
          </a:p>
        </p:txBody>
      </p:sp>
      <p:sp>
        <p:nvSpPr>
          <p:cNvPr id="4" name="Rectangle 3"/>
          <p:cNvSpPr/>
          <p:nvPr/>
        </p:nvSpPr>
        <p:spPr>
          <a:xfrm>
            <a:off x="-4714393" y="-224354"/>
            <a:ext cx="4837735" cy="369332"/>
          </a:xfrm>
          <a:prstGeom prst="rect">
            <a:avLst/>
          </a:prstGeom>
        </p:spPr>
        <p:txBody>
          <a:bodyPr wrap="none">
            <a:spAutoFit/>
          </a:bodyPr>
          <a:lstStyle/>
          <a:p>
            <a:r>
              <a:rPr lang="en-US" dirty="0">
                <a:solidFill>
                  <a:schemeClr val="accent2"/>
                </a:solidFill>
              </a:rPr>
              <a:t>Opportunities for Chronically-Ill/Disabled Patients</a:t>
            </a:r>
          </a:p>
        </p:txBody>
      </p:sp>
    </p:spTree>
    <p:extLst>
      <p:ext uri="{BB962C8B-B14F-4D97-AF65-F5344CB8AC3E}">
        <p14:creationId xmlns:p14="http://schemas.microsoft.com/office/powerpoint/2010/main" val="2596624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1510" y="1911927"/>
            <a:ext cx="10287000" cy="4041833"/>
          </a:xfrm>
        </p:spPr>
        <p:txBody>
          <a:bodyPr>
            <a:normAutofit/>
          </a:bodyPr>
          <a:lstStyle/>
          <a:p>
            <a:pPr lvl="0">
              <a:buClr>
                <a:srgbClr val="1CADE4"/>
              </a:buClr>
            </a:pPr>
            <a:r>
              <a:rPr lang="en-US" sz="2400" dirty="0"/>
              <a:t>1. The </a:t>
            </a:r>
            <a:r>
              <a:rPr lang="en-US" sz="2400" dirty="0" smtClean="0"/>
              <a:t>prejudice of </a:t>
            </a:r>
            <a:r>
              <a:rPr lang="en-US" sz="2400" dirty="0"/>
              <a:t>Addiction/Substance Use Disorders</a:t>
            </a:r>
          </a:p>
          <a:p>
            <a:pPr lvl="1">
              <a:buClr>
                <a:srgbClr val="1CADE4"/>
              </a:buClr>
              <a:buFont typeface="Wingdings" panose="05000000000000000000" pitchFamily="2" charset="2"/>
              <a:buChar char="§"/>
            </a:pPr>
            <a:r>
              <a:rPr lang="en-US" sz="2400" dirty="0"/>
              <a:t>Associated treatment and the required time and resource investment for treatment and MAINTENANCE of RECOVERY is not valued. </a:t>
            </a:r>
          </a:p>
          <a:p>
            <a:pPr lvl="1">
              <a:buClr>
                <a:srgbClr val="1CADE4"/>
              </a:buClr>
              <a:buFont typeface="Wingdings" panose="05000000000000000000" pitchFamily="2" charset="2"/>
              <a:buChar char="§"/>
            </a:pPr>
            <a:r>
              <a:rPr lang="en-US" sz="2400" dirty="0"/>
              <a:t>For SOME Patients Recovery is truly a full-time job</a:t>
            </a:r>
          </a:p>
          <a:p>
            <a:pPr lvl="2">
              <a:buClr>
                <a:srgbClr val="1CADE4"/>
              </a:buClr>
              <a:buFont typeface="Wingdings" panose="05000000000000000000" pitchFamily="2" charset="2"/>
              <a:buChar char="§"/>
            </a:pPr>
            <a:r>
              <a:rPr lang="en-US" sz="2400" dirty="0"/>
              <a:t>Social Determinants are essential to consider</a:t>
            </a:r>
          </a:p>
          <a:p>
            <a:pPr lvl="2">
              <a:buClr>
                <a:srgbClr val="1CADE4"/>
              </a:buClr>
              <a:buFont typeface="Wingdings" panose="05000000000000000000" pitchFamily="2" charset="2"/>
              <a:buChar char="§"/>
            </a:pPr>
            <a:r>
              <a:rPr lang="en-US" sz="2400" dirty="0"/>
              <a:t>“Recovery expectancy” i.e. public health patient vs. a health </a:t>
            </a:r>
            <a:r>
              <a:rPr lang="en-US" sz="2400" dirty="0" smtClean="0"/>
              <a:t>professional</a:t>
            </a:r>
            <a:endParaRPr lang="en-US" sz="2400" dirty="0"/>
          </a:p>
          <a:p>
            <a:pPr lvl="0">
              <a:buClr>
                <a:srgbClr val="1CADE4"/>
              </a:buClr>
            </a:pPr>
            <a:r>
              <a:rPr lang="en-US" sz="2400" dirty="0" smtClean="0"/>
              <a:t>2</a:t>
            </a:r>
            <a:r>
              <a:rPr lang="en-US" sz="2400" dirty="0"/>
              <a:t>. The belief that people would be functional if not for their addiction</a:t>
            </a:r>
          </a:p>
          <a:p>
            <a:pPr lvl="0">
              <a:buClr>
                <a:srgbClr val="1CADE4"/>
              </a:buClr>
            </a:pPr>
            <a:endParaRPr lang="en-US" sz="2400" dirty="0"/>
          </a:p>
          <a:p>
            <a:pPr lvl="0">
              <a:buClr>
                <a:srgbClr val="1CADE4"/>
              </a:buClr>
            </a:pPr>
            <a:endParaRPr lang="en-US" sz="2400" dirty="0"/>
          </a:p>
        </p:txBody>
      </p:sp>
      <p:sp>
        <p:nvSpPr>
          <p:cNvPr id="3" name="Title 2"/>
          <p:cNvSpPr>
            <a:spLocks noGrp="1"/>
          </p:cNvSpPr>
          <p:nvPr>
            <p:ph type="title"/>
          </p:nvPr>
        </p:nvSpPr>
        <p:spPr>
          <a:xfrm>
            <a:off x="1251510" y="589280"/>
            <a:ext cx="10058400" cy="1036320"/>
          </a:xfrm>
        </p:spPr>
        <p:txBody>
          <a:bodyPr>
            <a:noAutofit/>
          </a:bodyPr>
          <a:lstStyle/>
          <a:p>
            <a:pPr algn="ctr"/>
            <a:r>
              <a:rPr lang="en-US" dirty="0">
                <a:solidFill>
                  <a:schemeClr val="accent2"/>
                </a:solidFill>
              </a:rPr>
              <a:t>Challenges for </a:t>
            </a:r>
            <a:r>
              <a:rPr lang="en-US" dirty="0" smtClean="0">
                <a:solidFill>
                  <a:schemeClr val="accent2"/>
                </a:solidFill>
              </a:rPr>
              <a:t/>
            </a:r>
            <a:br>
              <a:rPr lang="en-US" dirty="0" smtClean="0">
                <a:solidFill>
                  <a:schemeClr val="accent2"/>
                </a:solidFill>
              </a:rPr>
            </a:br>
            <a:r>
              <a:rPr lang="en-US" dirty="0" smtClean="0">
                <a:solidFill>
                  <a:schemeClr val="accent2"/>
                </a:solidFill>
              </a:rPr>
              <a:t>Chronically-Ill/Disabled </a:t>
            </a:r>
            <a:r>
              <a:rPr lang="en-US" dirty="0">
                <a:solidFill>
                  <a:schemeClr val="accent2"/>
                </a:solidFill>
              </a:rPr>
              <a:t>Patients</a:t>
            </a:r>
          </a:p>
        </p:txBody>
      </p:sp>
      <p:sp>
        <p:nvSpPr>
          <p:cNvPr id="4" name="Rectangle 3"/>
          <p:cNvSpPr/>
          <p:nvPr/>
        </p:nvSpPr>
        <p:spPr>
          <a:xfrm>
            <a:off x="-4714393" y="-224354"/>
            <a:ext cx="4837735" cy="369332"/>
          </a:xfrm>
          <a:prstGeom prst="rect">
            <a:avLst/>
          </a:prstGeom>
        </p:spPr>
        <p:txBody>
          <a:bodyPr wrap="none">
            <a:spAutoFit/>
          </a:bodyPr>
          <a:lstStyle/>
          <a:p>
            <a:r>
              <a:rPr lang="en-US" dirty="0">
                <a:solidFill>
                  <a:schemeClr val="accent2"/>
                </a:solidFill>
              </a:rPr>
              <a:t>Opportunities for Chronically-Ill/Disabled Patients</a:t>
            </a:r>
          </a:p>
        </p:txBody>
      </p:sp>
    </p:spTree>
    <p:extLst>
      <p:ext uri="{BB962C8B-B14F-4D97-AF65-F5344CB8AC3E}">
        <p14:creationId xmlns:p14="http://schemas.microsoft.com/office/powerpoint/2010/main" val="319420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1510" y="1959429"/>
            <a:ext cx="10287000" cy="3994331"/>
          </a:xfrm>
        </p:spPr>
        <p:txBody>
          <a:bodyPr>
            <a:normAutofit/>
          </a:bodyPr>
          <a:lstStyle/>
          <a:p>
            <a:pPr lvl="0">
              <a:buClr>
                <a:srgbClr val="1CADE4"/>
              </a:buClr>
            </a:pPr>
            <a:r>
              <a:rPr lang="en-US" sz="2800" dirty="0"/>
              <a:t>3</a:t>
            </a:r>
            <a:r>
              <a:rPr lang="en-US" sz="2800" dirty="0" smtClean="0"/>
              <a:t>. Prejudice </a:t>
            </a:r>
            <a:r>
              <a:rPr lang="en-US" sz="2800" dirty="0"/>
              <a:t>associated with Evidence-Based Treatment</a:t>
            </a:r>
          </a:p>
          <a:p>
            <a:pPr lvl="1">
              <a:buClr>
                <a:srgbClr val="1CADE4"/>
              </a:buClr>
              <a:buFont typeface="Wingdings" panose="05000000000000000000" pitchFamily="2" charset="2"/>
              <a:buChar char="§"/>
            </a:pPr>
            <a:r>
              <a:rPr lang="en-US" sz="2400" dirty="0" smtClean="0"/>
              <a:t> i.e</a:t>
            </a:r>
            <a:r>
              <a:rPr lang="en-US" sz="2400" dirty="0"/>
              <a:t>. a Patient is not truly in Recovery if they take medication.</a:t>
            </a:r>
          </a:p>
          <a:p>
            <a:pPr lvl="0">
              <a:buClr>
                <a:srgbClr val="1CADE4"/>
              </a:buClr>
            </a:pPr>
            <a:r>
              <a:rPr lang="en-US" sz="2800" dirty="0"/>
              <a:t>4. Potential side effects of medications</a:t>
            </a:r>
          </a:p>
          <a:p>
            <a:pPr lvl="0">
              <a:buClr>
                <a:srgbClr val="1CADE4"/>
              </a:buClr>
            </a:pPr>
            <a:r>
              <a:rPr lang="en-US" sz="2800" dirty="0"/>
              <a:t>5. Drug-Drug and metabolic interactions for people with Kidney and/or liver disease</a:t>
            </a:r>
          </a:p>
          <a:p>
            <a:pPr lvl="0">
              <a:buClr>
                <a:srgbClr val="1CADE4"/>
              </a:buClr>
            </a:pPr>
            <a:endParaRPr lang="en-US" sz="2800" dirty="0"/>
          </a:p>
          <a:p>
            <a:pPr lvl="0">
              <a:buClr>
                <a:srgbClr val="1CADE4"/>
              </a:buClr>
            </a:pPr>
            <a:endParaRPr lang="en-US" dirty="0"/>
          </a:p>
        </p:txBody>
      </p:sp>
      <p:sp>
        <p:nvSpPr>
          <p:cNvPr id="3" name="Title 2"/>
          <p:cNvSpPr>
            <a:spLocks noGrp="1"/>
          </p:cNvSpPr>
          <p:nvPr>
            <p:ph type="title"/>
          </p:nvPr>
        </p:nvSpPr>
        <p:spPr>
          <a:xfrm>
            <a:off x="1251510" y="589280"/>
            <a:ext cx="10058400" cy="1036320"/>
          </a:xfrm>
        </p:spPr>
        <p:txBody>
          <a:bodyPr>
            <a:noAutofit/>
          </a:bodyPr>
          <a:lstStyle/>
          <a:p>
            <a:pPr algn="ctr"/>
            <a:r>
              <a:rPr lang="en-US" dirty="0">
                <a:solidFill>
                  <a:schemeClr val="accent2"/>
                </a:solidFill>
              </a:rPr>
              <a:t>Challenges for </a:t>
            </a:r>
            <a:r>
              <a:rPr lang="en-US" dirty="0" smtClean="0">
                <a:solidFill>
                  <a:schemeClr val="accent2"/>
                </a:solidFill>
              </a:rPr>
              <a:t/>
            </a:r>
            <a:br>
              <a:rPr lang="en-US" dirty="0" smtClean="0">
                <a:solidFill>
                  <a:schemeClr val="accent2"/>
                </a:solidFill>
              </a:rPr>
            </a:br>
            <a:r>
              <a:rPr lang="en-US" dirty="0" smtClean="0">
                <a:solidFill>
                  <a:schemeClr val="accent2"/>
                </a:solidFill>
              </a:rPr>
              <a:t>Chronically-Ill/Disabled </a:t>
            </a:r>
            <a:r>
              <a:rPr lang="en-US" dirty="0">
                <a:solidFill>
                  <a:schemeClr val="accent2"/>
                </a:solidFill>
              </a:rPr>
              <a:t>Patients</a:t>
            </a:r>
          </a:p>
        </p:txBody>
      </p:sp>
      <p:sp>
        <p:nvSpPr>
          <p:cNvPr id="4" name="Rectangle 3"/>
          <p:cNvSpPr/>
          <p:nvPr/>
        </p:nvSpPr>
        <p:spPr>
          <a:xfrm>
            <a:off x="-4714393" y="-224354"/>
            <a:ext cx="4837735" cy="369332"/>
          </a:xfrm>
          <a:prstGeom prst="rect">
            <a:avLst/>
          </a:prstGeom>
        </p:spPr>
        <p:txBody>
          <a:bodyPr wrap="none">
            <a:spAutoFit/>
          </a:bodyPr>
          <a:lstStyle/>
          <a:p>
            <a:r>
              <a:rPr lang="en-US" dirty="0">
                <a:solidFill>
                  <a:schemeClr val="accent2"/>
                </a:solidFill>
              </a:rPr>
              <a:t>Opportunities for Chronically-Ill/Disabled Patients</a:t>
            </a:r>
          </a:p>
        </p:txBody>
      </p:sp>
    </p:spTree>
    <p:extLst>
      <p:ext uri="{BB962C8B-B14F-4D97-AF65-F5344CB8AC3E}">
        <p14:creationId xmlns:p14="http://schemas.microsoft.com/office/powerpoint/2010/main" val="229576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dirty="0" smtClean="0">
                <a:solidFill>
                  <a:schemeClr val="accent2"/>
                </a:solidFill>
              </a:rPr>
              <a:t>Disclaimer</a:t>
            </a:r>
            <a:endParaRPr lang="en-US" dirty="0">
              <a:solidFill>
                <a:schemeClr val="accent2"/>
              </a:solidFill>
            </a:endParaRPr>
          </a:p>
        </p:txBody>
      </p:sp>
      <p:sp>
        <p:nvSpPr>
          <p:cNvPr id="3" name="Content Placeholder 2"/>
          <p:cNvSpPr>
            <a:spLocks noGrp="1"/>
          </p:cNvSpPr>
          <p:nvPr>
            <p:ph idx="1"/>
          </p:nvPr>
        </p:nvSpPr>
        <p:spPr>
          <a:xfrm>
            <a:off x="1096963" y="2062163"/>
            <a:ext cx="10058400" cy="4164012"/>
          </a:xfrm>
        </p:spPr>
        <p:txBody>
          <a:bodyPr>
            <a:normAutofit fontScale="92500"/>
          </a:bodyPr>
          <a:lstStyle/>
          <a:p>
            <a:pPr marL="282575" indent="-282575">
              <a:spcBef>
                <a:spcPts val="800"/>
              </a:spcBef>
              <a:spcAft>
                <a:spcPts val="1800"/>
              </a:spcAft>
              <a:buFont typeface="Wingdings" panose="05000000000000000000" pitchFamily="2" charset="2"/>
              <a:buChar char="§"/>
              <a:defRPr/>
            </a:pPr>
            <a:r>
              <a:rPr lang="en-US" sz="3600" dirty="0" smtClean="0"/>
              <a:t>This training is supported by the Substance Abuse and Mental Health Services Administration (SAMHSA) and the U.S. Department of Health and Human Services (DHHS)</a:t>
            </a:r>
          </a:p>
          <a:p>
            <a:pPr marL="282575" indent="-282575">
              <a:spcBef>
                <a:spcPts val="800"/>
              </a:spcBef>
              <a:spcAft>
                <a:spcPts val="1800"/>
              </a:spcAft>
              <a:buFont typeface="Wingdings" panose="05000000000000000000" pitchFamily="2" charset="2"/>
              <a:buChar char="§"/>
              <a:defRPr/>
            </a:pPr>
            <a:r>
              <a:rPr lang="en-US" sz="3600" dirty="0" smtClean="0"/>
              <a:t>The contents of this presentation do not necessarily reflect the views or policies of SAMHSA or DHHS. </a:t>
            </a:r>
          </a:p>
          <a:p>
            <a:pPr marL="282575" indent="-282575">
              <a:spcBef>
                <a:spcPts val="800"/>
              </a:spcBef>
              <a:spcAft>
                <a:spcPts val="1800"/>
              </a:spcAft>
              <a:buFont typeface="Wingdings" panose="05000000000000000000" pitchFamily="2" charset="2"/>
              <a:buChar char="§"/>
              <a:defRPr/>
            </a:pPr>
            <a:r>
              <a:rPr lang="en-US" sz="3600" dirty="0" smtClean="0"/>
              <a:t>The training should not be considered substitutes for individualized care and treatment decisions. </a:t>
            </a:r>
            <a:endParaRPr lang="en-US" sz="3600" dirty="0"/>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688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1510" y="1947552"/>
            <a:ext cx="10347960" cy="4250047"/>
          </a:xfrm>
        </p:spPr>
        <p:txBody>
          <a:bodyPr>
            <a:normAutofit/>
          </a:bodyPr>
          <a:lstStyle/>
          <a:p>
            <a:pPr lvl="0">
              <a:buClr>
                <a:srgbClr val="1CADE4"/>
              </a:buClr>
            </a:pPr>
            <a:r>
              <a:rPr lang="en-US" sz="2800" dirty="0" smtClean="0"/>
              <a:t>1. Providing </a:t>
            </a:r>
            <a:r>
              <a:rPr lang="en-US" sz="2800" dirty="0"/>
              <a:t>Medication Support of Recovery is relatively new within our </a:t>
            </a:r>
            <a:r>
              <a:rPr lang="en-US" sz="2800" dirty="0" smtClean="0"/>
              <a:t>programming </a:t>
            </a:r>
            <a:endParaRPr lang="en-US" sz="2800" dirty="0"/>
          </a:p>
          <a:p>
            <a:pPr lvl="0">
              <a:buClr>
                <a:srgbClr val="1CADE4"/>
              </a:buClr>
            </a:pPr>
            <a:r>
              <a:rPr lang="en-US" sz="2800" dirty="0"/>
              <a:t>2. Initiated programming in </a:t>
            </a:r>
            <a:r>
              <a:rPr lang="en-US" sz="2800" dirty="0" smtClean="0"/>
              <a:t>2013</a:t>
            </a:r>
            <a:endParaRPr lang="en-US" sz="2800" dirty="0"/>
          </a:p>
          <a:p>
            <a:pPr lvl="0">
              <a:buClr>
                <a:srgbClr val="1CADE4"/>
              </a:buClr>
            </a:pPr>
            <a:r>
              <a:rPr lang="en-US" sz="2800" dirty="0"/>
              <a:t>3. Currently maintain 178 patients within primary care medical program with </a:t>
            </a:r>
            <a:r>
              <a:rPr lang="en-US" sz="2800" dirty="0" smtClean="0"/>
              <a:t> Buprenorphine</a:t>
            </a:r>
            <a:endParaRPr lang="en-US" sz="2800" dirty="0"/>
          </a:p>
          <a:p>
            <a:pPr lvl="1">
              <a:buClr>
                <a:srgbClr val="1CADE4"/>
              </a:buClr>
              <a:buFont typeface="Wingdings" panose="05000000000000000000" pitchFamily="2" charset="2"/>
              <a:buChar char="§"/>
            </a:pPr>
            <a:r>
              <a:rPr lang="en-US" sz="2800" dirty="0"/>
              <a:t>Most </a:t>
            </a:r>
            <a:r>
              <a:rPr lang="en-US" sz="2800" dirty="0" smtClean="0"/>
              <a:t>are diagnosed with SMI </a:t>
            </a:r>
            <a:r>
              <a:rPr lang="en-US" sz="2800" dirty="0"/>
              <a:t>and/or a </a:t>
            </a:r>
            <a:r>
              <a:rPr lang="en-US" sz="2800" dirty="0" smtClean="0"/>
              <a:t>Co-Occurring Disorders</a:t>
            </a:r>
            <a:endParaRPr lang="en-US" sz="2800" dirty="0"/>
          </a:p>
          <a:p>
            <a:pPr lvl="1">
              <a:buClr>
                <a:srgbClr val="1CADE4"/>
              </a:buClr>
              <a:buFont typeface="Wingdings" panose="05000000000000000000" pitchFamily="2" charset="2"/>
              <a:buChar char="§"/>
            </a:pPr>
            <a:r>
              <a:rPr lang="en-US" sz="2800" dirty="0"/>
              <a:t>Many started their opioid use disorder with prescription medication</a:t>
            </a:r>
          </a:p>
          <a:p>
            <a:pPr lvl="1">
              <a:buClr>
                <a:srgbClr val="1CADE4"/>
              </a:buClr>
              <a:buFont typeface="Wingdings" panose="05000000000000000000" pitchFamily="2" charset="2"/>
              <a:buChar char="§"/>
            </a:pPr>
            <a:r>
              <a:rPr lang="en-US" sz="2800" dirty="0"/>
              <a:t>Many </a:t>
            </a:r>
            <a:r>
              <a:rPr lang="en-US" sz="2800" dirty="0" smtClean="0"/>
              <a:t>are living with a </a:t>
            </a:r>
            <a:r>
              <a:rPr lang="en-US" sz="2800" dirty="0"/>
              <a:t>persistent pain diagnosis</a:t>
            </a:r>
          </a:p>
          <a:p>
            <a:pPr lvl="1">
              <a:buClr>
                <a:srgbClr val="1CADE4"/>
              </a:buClr>
            </a:pPr>
            <a:endParaRPr lang="en-US" sz="2400" dirty="0"/>
          </a:p>
          <a:p>
            <a:pPr lvl="0">
              <a:buClr>
                <a:srgbClr val="1CADE4"/>
              </a:buClr>
            </a:pPr>
            <a:endParaRPr lang="en-US" dirty="0"/>
          </a:p>
        </p:txBody>
      </p:sp>
      <p:sp>
        <p:nvSpPr>
          <p:cNvPr id="3" name="Title 2"/>
          <p:cNvSpPr>
            <a:spLocks noGrp="1"/>
          </p:cNvSpPr>
          <p:nvPr>
            <p:ph type="title"/>
          </p:nvPr>
        </p:nvSpPr>
        <p:spPr>
          <a:xfrm>
            <a:off x="1251510" y="589280"/>
            <a:ext cx="10058400" cy="1036320"/>
          </a:xfrm>
        </p:spPr>
        <p:txBody>
          <a:bodyPr>
            <a:normAutofit/>
          </a:bodyPr>
          <a:lstStyle/>
          <a:p>
            <a:pPr algn="ctr"/>
            <a:r>
              <a:rPr lang="en-US" dirty="0">
                <a:solidFill>
                  <a:schemeClr val="accent2"/>
                </a:solidFill>
              </a:rPr>
              <a:t>The Central City Concern Experience</a:t>
            </a:r>
          </a:p>
        </p:txBody>
      </p:sp>
      <p:sp>
        <p:nvSpPr>
          <p:cNvPr id="4" name="Rectangle 3"/>
          <p:cNvSpPr/>
          <p:nvPr/>
        </p:nvSpPr>
        <p:spPr>
          <a:xfrm>
            <a:off x="-4714393" y="-224354"/>
            <a:ext cx="4837735" cy="369332"/>
          </a:xfrm>
          <a:prstGeom prst="rect">
            <a:avLst/>
          </a:prstGeom>
        </p:spPr>
        <p:txBody>
          <a:bodyPr wrap="none">
            <a:spAutoFit/>
          </a:bodyPr>
          <a:lstStyle/>
          <a:p>
            <a:r>
              <a:rPr lang="en-US" dirty="0">
                <a:solidFill>
                  <a:schemeClr val="accent2"/>
                </a:solidFill>
              </a:rPr>
              <a:t>Opportunities for Chronically-Ill/Disabled Patients</a:t>
            </a:r>
          </a:p>
        </p:txBody>
      </p:sp>
    </p:spTree>
    <p:extLst>
      <p:ext uri="{BB962C8B-B14F-4D97-AF65-F5344CB8AC3E}">
        <p14:creationId xmlns:p14="http://schemas.microsoft.com/office/powerpoint/2010/main" val="612042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1510" y="1995055"/>
            <a:ext cx="10287000" cy="3958705"/>
          </a:xfrm>
        </p:spPr>
        <p:txBody>
          <a:bodyPr>
            <a:normAutofit/>
          </a:bodyPr>
          <a:lstStyle/>
          <a:p>
            <a:pPr marL="0" lvl="0" indent="0">
              <a:buClr>
                <a:srgbClr val="1CADE4"/>
              </a:buClr>
              <a:buNone/>
            </a:pPr>
            <a:r>
              <a:rPr lang="en-US" sz="2800" dirty="0" smtClean="0"/>
              <a:t>4</a:t>
            </a:r>
            <a:r>
              <a:rPr lang="en-US" sz="2800" dirty="0"/>
              <a:t>. Outpatient treatment program for addictive disease</a:t>
            </a:r>
          </a:p>
          <a:p>
            <a:pPr lvl="1">
              <a:buClr>
                <a:srgbClr val="1CADE4"/>
              </a:buClr>
              <a:buFont typeface="Wingdings" panose="05000000000000000000" pitchFamily="2" charset="2"/>
              <a:buChar char="§"/>
            </a:pPr>
            <a:r>
              <a:rPr lang="en-US" sz="2800" dirty="0"/>
              <a:t>More formal outpatient behavioral health treatment</a:t>
            </a:r>
          </a:p>
          <a:p>
            <a:pPr lvl="1">
              <a:buClr>
                <a:srgbClr val="1CADE4"/>
              </a:buClr>
              <a:buFont typeface="Wingdings" panose="05000000000000000000" pitchFamily="2" charset="2"/>
              <a:buChar char="§"/>
            </a:pPr>
            <a:r>
              <a:rPr lang="en-US" sz="2800" dirty="0"/>
              <a:t>Younger, physically and mentally healthier patient </a:t>
            </a:r>
            <a:r>
              <a:rPr lang="en-US" sz="2800" dirty="0" smtClean="0"/>
              <a:t>population</a:t>
            </a:r>
          </a:p>
          <a:p>
            <a:pPr lvl="1">
              <a:buClr>
                <a:srgbClr val="1CADE4"/>
              </a:buClr>
              <a:buFont typeface="Wingdings" panose="05000000000000000000" pitchFamily="2" charset="2"/>
              <a:buChar char="§"/>
            </a:pPr>
            <a:r>
              <a:rPr lang="en-US" sz="2800" dirty="0" smtClean="0"/>
              <a:t>Emphasis on Peer supports</a:t>
            </a:r>
            <a:endParaRPr lang="en-US" sz="2800" dirty="0"/>
          </a:p>
          <a:p>
            <a:pPr lvl="0">
              <a:buClr>
                <a:srgbClr val="1CADE4"/>
              </a:buClr>
            </a:pPr>
            <a:r>
              <a:rPr lang="en-US" sz="2800" dirty="0"/>
              <a:t>5. BEST Programming within CCC</a:t>
            </a:r>
          </a:p>
          <a:p>
            <a:pPr lvl="0">
              <a:buClr>
                <a:srgbClr val="1CADE4"/>
              </a:buClr>
            </a:pPr>
            <a:endParaRPr lang="en-US" sz="2800" dirty="0"/>
          </a:p>
        </p:txBody>
      </p:sp>
      <p:sp>
        <p:nvSpPr>
          <p:cNvPr id="3" name="Title 2"/>
          <p:cNvSpPr>
            <a:spLocks noGrp="1"/>
          </p:cNvSpPr>
          <p:nvPr>
            <p:ph type="title"/>
          </p:nvPr>
        </p:nvSpPr>
        <p:spPr>
          <a:xfrm>
            <a:off x="1251510" y="624906"/>
            <a:ext cx="10058400" cy="1036320"/>
          </a:xfrm>
        </p:spPr>
        <p:txBody>
          <a:bodyPr>
            <a:normAutofit/>
          </a:bodyPr>
          <a:lstStyle/>
          <a:p>
            <a:pPr algn="ctr"/>
            <a:r>
              <a:rPr lang="en-US" dirty="0">
                <a:solidFill>
                  <a:schemeClr val="accent2"/>
                </a:solidFill>
              </a:rPr>
              <a:t>The Central City Concern Experience</a:t>
            </a:r>
          </a:p>
        </p:txBody>
      </p:sp>
      <p:sp>
        <p:nvSpPr>
          <p:cNvPr id="4" name="Rectangle 3"/>
          <p:cNvSpPr/>
          <p:nvPr/>
        </p:nvSpPr>
        <p:spPr>
          <a:xfrm>
            <a:off x="-4714393" y="-224354"/>
            <a:ext cx="4837735" cy="369332"/>
          </a:xfrm>
          <a:prstGeom prst="rect">
            <a:avLst/>
          </a:prstGeom>
        </p:spPr>
        <p:txBody>
          <a:bodyPr wrap="none">
            <a:spAutoFit/>
          </a:bodyPr>
          <a:lstStyle/>
          <a:p>
            <a:r>
              <a:rPr lang="en-US" dirty="0">
                <a:solidFill>
                  <a:schemeClr val="accent2"/>
                </a:solidFill>
              </a:rPr>
              <a:t>Opportunities for Chronically-Ill/Disabled Patients</a:t>
            </a:r>
          </a:p>
        </p:txBody>
      </p:sp>
    </p:spTree>
    <p:extLst>
      <p:ext uri="{BB962C8B-B14F-4D97-AF65-F5344CB8AC3E}">
        <p14:creationId xmlns:p14="http://schemas.microsoft.com/office/powerpoint/2010/main" val="2769743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138" y="1562476"/>
            <a:ext cx="9783210" cy="2778876"/>
          </a:xfrm>
        </p:spPr>
        <p:txBody>
          <a:bodyPr>
            <a:normAutofit/>
          </a:bodyPr>
          <a:lstStyle/>
          <a:p>
            <a:pPr fontAlgn="auto">
              <a:spcAft>
                <a:spcPts val="0"/>
              </a:spcAft>
              <a:defRPr/>
            </a:pPr>
            <a:r>
              <a:rPr lang="en-US" sz="6000" dirty="0" smtClean="0">
                <a:solidFill>
                  <a:schemeClr val="accent2"/>
                </a:solidFill>
              </a:rPr>
              <a:t>Central City Concern’s B.E.S.T Program</a:t>
            </a:r>
            <a:endParaRPr lang="en-US" sz="6000" dirty="0">
              <a:solidFill>
                <a:schemeClr val="accent2"/>
              </a:solidFill>
            </a:endParaRPr>
          </a:p>
        </p:txBody>
      </p:sp>
      <p:sp>
        <p:nvSpPr>
          <p:cNvPr id="3" name="Subtitle 2"/>
          <p:cNvSpPr>
            <a:spLocks noGrp="1"/>
          </p:cNvSpPr>
          <p:nvPr>
            <p:ph type="subTitle" idx="1"/>
          </p:nvPr>
        </p:nvSpPr>
        <p:spPr>
          <a:xfrm>
            <a:off x="1100138" y="4456113"/>
            <a:ext cx="10036175" cy="1738312"/>
          </a:xfrm>
        </p:spPr>
        <p:txBody>
          <a:bodyPr rtlCol="0">
            <a:normAutofit/>
          </a:bodyPr>
          <a:lstStyle/>
          <a:p>
            <a:pPr>
              <a:spcBef>
                <a:spcPts val="0"/>
              </a:spcBef>
              <a:spcAft>
                <a:spcPts val="0"/>
              </a:spcAft>
              <a:buSzPct val="25000"/>
            </a:pPr>
            <a:r>
              <a:rPr lang="en-US" sz="1800" dirty="0" smtClean="0">
                <a:solidFill>
                  <a:schemeClr val="tx1"/>
                </a:solidFill>
                <a:ea typeface="Arial Black"/>
                <a:cs typeface="Arial Black"/>
                <a:sym typeface="Arial Black"/>
              </a:rPr>
              <a:t>Denise Keesee, </a:t>
            </a:r>
            <a:r>
              <a:rPr lang="en-US" sz="1800" dirty="0" err="1" smtClean="0">
                <a:solidFill>
                  <a:schemeClr val="tx1"/>
                </a:solidFill>
                <a:ea typeface="Arial Black"/>
                <a:cs typeface="Arial Black"/>
                <a:sym typeface="Arial Black"/>
              </a:rPr>
              <a:t>Ms</a:t>
            </a:r>
            <a:endParaRPr lang="en-US" sz="1800" dirty="0" smtClean="0">
              <a:solidFill>
                <a:schemeClr val="tx1"/>
              </a:solidFill>
              <a:ea typeface="Arial Black"/>
              <a:cs typeface="Arial Black"/>
              <a:sym typeface="Arial Black"/>
            </a:endParaRPr>
          </a:p>
          <a:p>
            <a:pPr>
              <a:spcBef>
                <a:spcPts val="0"/>
              </a:spcBef>
              <a:spcAft>
                <a:spcPts val="0"/>
              </a:spcAft>
              <a:buSzPct val="25000"/>
            </a:pPr>
            <a:r>
              <a:rPr lang="en-US" sz="1800" dirty="0" smtClean="0">
                <a:solidFill>
                  <a:schemeClr val="tx1"/>
                </a:solidFill>
                <a:ea typeface="Arial Black"/>
                <a:cs typeface="Arial Black"/>
                <a:sym typeface="Arial Black"/>
              </a:rPr>
              <a:t>Community liaison/benefits &amp; eligibility specialist</a:t>
            </a:r>
          </a:p>
          <a:p>
            <a:pPr>
              <a:spcBef>
                <a:spcPts val="0"/>
              </a:spcBef>
              <a:spcAft>
                <a:spcPts val="0"/>
              </a:spcAft>
              <a:buSzPct val="25000"/>
            </a:pPr>
            <a:r>
              <a:rPr lang="en-US" sz="1800" dirty="0" smtClean="0">
                <a:solidFill>
                  <a:schemeClr val="tx1"/>
                </a:solidFill>
                <a:ea typeface="Arial Black"/>
                <a:cs typeface="Arial Black"/>
                <a:sym typeface="Arial Black"/>
              </a:rPr>
              <a:t>Central city concern, Portland </a:t>
            </a:r>
            <a:r>
              <a:rPr lang="en-US" sz="1800" dirty="0" err="1" smtClean="0">
                <a:solidFill>
                  <a:schemeClr val="tx1"/>
                </a:solidFill>
                <a:ea typeface="Arial Black"/>
                <a:cs typeface="Arial Black"/>
                <a:sym typeface="Arial Black"/>
              </a:rPr>
              <a:t>oregon</a:t>
            </a:r>
            <a:endParaRPr lang="en-US" dirty="0">
              <a:solidFill>
                <a:schemeClr val="tx1"/>
              </a:solidFill>
              <a:ea typeface="ヒラギノ角ゴ Pro W3" pitchFamily="-84" charset="-128"/>
              <a:cs typeface="+mn-cs"/>
            </a:endParaRPr>
          </a:p>
          <a:p>
            <a:pPr eaLnBrk="1" fontAlgn="auto" hangingPunct="1">
              <a:defRPr/>
            </a:pPr>
            <a:endParaRPr lang="en-US" dirty="0">
              <a:ea typeface="+mn-ea"/>
              <a:cs typeface="+mn-cs"/>
            </a:endParaRP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247650" y="317500"/>
            <a:ext cx="4476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7070" y="6446866"/>
            <a:ext cx="1344930" cy="344302"/>
          </a:xfrm>
          <a:prstGeom prst="rect">
            <a:avLst/>
          </a:prstGeom>
        </p:spPr>
      </p:pic>
    </p:spTree>
    <p:extLst>
      <p:ext uri="{BB962C8B-B14F-4D97-AF65-F5344CB8AC3E}">
        <p14:creationId xmlns:p14="http://schemas.microsoft.com/office/powerpoint/2010/main" val="4103611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2"/>
                </a:solidFill>
              </a:rPr>
              <a:t>Central City Concern’s B.E.S.T Program</a:t>
            </a:r>
            <a:endParaRPr lang="en-US" sz="2700" dirty="0">
              <a:solidFill>
                <a:schemeClr val="accent2"/>
              </a:solidFill>
            </a:endParaRPr>
          </a:p>
        </p:txBody>
      </p:sp>
      <p:sp>
        <p:nvSpPr>
          <p:cNvPr id="3" name="Content Placeholder 2"/>
          <p:cNvSpPr>
            <a:spLocks noGrp="1"/>
          </p:cNvSpPr>
          <p:nvPr>
            <p:ph idx="1"/>
          </p:nvPr>
        </p:nvSpPr>
        <p:spPr>
          <a:xfrm>
            <a:off x="1199407" y="1888177"/>
            <a:ext cx="9955955" cy="4106223"/>
          </a:xfrm>
        </p:spPr>
        <p:txBody>
          <a:bodyPr/>
          <a:lstStyle/>
          <a:p>
            <a:pPr>
              <a:buFont typeface="Wingdings" panose="05000000000000000000" pitchFamily="2" charset="2"/>
              <a:buChar char="§"/>
            </a:pPr>
            <a:r>
              <a:rPr lang="en-US" sz="2800" dirty="0" smtClean="0"/>
              <a:t>Meets </a:t>
            </a:r>
            <a:r>
              <a:rPr lang="en-US" sz="2800" dirty="0"/>
              <a:t>its mission through innovative outcome based strategies which support personal and community transformation. </a:t>
            </a:r>
            <a:endParaRPr lang="en-US" sz="2800" dirty="0" smtClean="0"/>
          </a:p>
          <a:p>
            <a:pPr>
              <a:buFont typeface="Wingdings" panose="05000000000000000000" pitchFamily="2" charset="2"/>
              <a:buChar char="§"/>
            </a:pPr>
            <a:r>
              <a:rPr lang="en-US" sz="2800" dirty="0" smtClean="0"/>
              <a:t>Directs </a:t>
            </a:r>
            <a:r>
              <a:rPr lang="en-US" sz="2800" dirty="0"/>
              <a:t>access to housing which supports lifestyle </a:t>
            </a:r>
            <a:r>
              <a:rPr lang="en-US" sz="2800" dirty="0" smtClean="0"/>
              <a:t>change.</a:t>
            </a:r>
          </a:p>
          <a:p>
            <a:pPr>
              <a:buFont typeface="Wingdings" panose="05000000000000000000" pitchFamily="2" charset="2"/>
              <a:buChar char="§"/>
            </a:pPr>
            <a:r>
              <a:rPr lang="en-US" sz="2800" dirty="0" smtClean="0"/>
              <a:t>Integrates </a:t>
            </a:r>
            <a:r>
              <a:rPr lang="en-US" sz="2800" dirty="0"/>
              <a:t>healthcare services </a:t>
            </a:r>
            <a:r>
              <a:rPr lang="en-US" sz="2800" dirty="0" smtClean="0"/>
              <a:t>which </a:t>
            </a:r>
            <a:r>
              <a:rPr lang="en-US" sz="2800" dirty="0"/>
              <a:t>are highly effective in engaging people who are often alienated from mainstream </a:t>
            </a:r>
            <a:r>
              <a:rPr lang="en-US" sz="2800" dirty="0" smtClean="0"/>
              <a:t>systems.</a:t>
            </a:r>
          </a:p>
          <a:p>
            <a:pPr>
              <a:buFont typeface="Wingdings" panose="05000000000000000000" pitchFamily="2" charset="2"/>
              <a:buChar char="§"/>
            </a:pPr>
            <a:r>
              <a:rPr lang="en-US" sz="2800" dirty="0" smtClean="0"/>
              <a:t>Develops </a:t>
            </a:r>
            <a:r>
              <a:rPr lang="en-US" sz="2800" dirty="0"/>
              <a:t>peer relationships </a:t>
            </a:r>
            <a:r>
              <a:rPr lang="en-US" sz="2800" dirty="0" smtClean="0"/>
              <a:t>which </a:t>
            </a:r>
            <a:r>
              <a:rPr lang="en-US" sz="2800" dirty="0"/>
              <a:t>nurture and support personal transformation and </a:t>
            </a:r>
            <a:r>
              <a:rPr lang="en-US" sz="2800" dirty="0" smtClean="0"/>
              <a:t>recovery.</a:t>
            </a:r>
          </a:p>
          <a:p>
            <a:pPr>
              <a:buFont typeface="Wingdings" panose="05000000000000000000" pitchFamily="2" charset="2"/>
              <a:buChar char="§"/>
            </a:pPr>
            <a:r>
              <a:rPr lang="en-US" sz="2800" dirty="0" smtClean="0"/>
              <a:t>Promotes attainment </a:t>
            </a:r>
            <a:r>
              <a:rPr lang="en-US" sz="2800" dirty="0"/>
              <a:t>of income through employment </a:t>
            </a:r>
            <a:r>
              <a:rPr lang="en-US" sz="2800" dirty="0" smtClean="0"/>
              <a:t>and/or SSA benefits.</a:t>
            </a:r>
            <a:endParaRPr lang="en-US" sz="2800" dirty="0"/>
          </a:p>
        </p:txBody>
      </p:sp>
    </p:spTree>
    <p:extLst>
      <p:ext uri="{BB962C8B-B14F-4D97-AF65-F5344CB8AC3E}">
        <p14:creationId xmlns:p14="http://schemas.microsoft.com/office/powerpoint/2010/main" val="2850682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Role of B.E.S.T Eligibility Specialist</a:t>
            </a:r>
            <a:endParaRPr lang="en-US" dirty="0">
              <a:solidFill>
                <a:schemeClr val="accent2"/>
              </a:solidFill>
            </a:endParaRPr>
          </a:p>
        </p:txBody>
      </p:sp>
      <p:sp>
        <p:nvSpPr>
          <p:cNvPr id="3" name="Content Placeholder 2"/>
          <p:cNvSpPr>
            <a:spLocks noGrp="1"/>
          </p:cNvSpPr>
          <p:nvPr>
            <p:ph idx="1"/>
          </p:nvPr>
        </p:nvSpPr>
        <p:spPr>
          <a:xfrm>
            <a:off x="1096963" y="1846263"/>
            <a:ext cx="10058400" cy="4310697"/>
          </a:xfrm>
        </p:spPr>
        <p:txBody>
          <a:bodyPr>
            <a:noAutofit/>
          </a:bodyPr>
          <a:lstStyle/>
          <a:p>
            <a:pPr>
              <a:buFont typeface="Wingdings" panose="05000000000000000000" pitchFamily="2" charset="2"/>
              <a:buChar char="§"/>
            </a:pPr>
            <a:r>
              <a:rPr lang="en-US" sz="2800" dirty="0" smtClean="0"/>
              <a:t>Gather medical evidence</a:t>
            </a:r>
          </a:p>
          <a:p>
            <a:pPr>
              <a:buFont typeface="Wingdings" panose="05000000000000000000" pitchFamily="2" charset="2"/>
              <a:buChar char="§"/>
            </a:pPr>
            <a:r>
              <a:rPr lang="en-US" sz="2800" dirty="0" smtClean="0"/>
              <a:t>Establish and maintain relationships with local treatment providers and referral sources </a:t>
            </a:r>
          </a:p>
          <a:p>
            <a:pPr>
              <a:buFont typeface="Wingdings" panose="05000000000000000000" pitchFamily="2" charset="2"/>
              <a:buChar char="§"/>
            </a:pPr>
            <a:r>
              <a:rPr lang="en-US" sz="2800" dirty="0" smtClean="0"/>
              <a:t>Discuss impact of substance use and misuse with applicant</a:t>
            </a:r>
          </a:p>
          <a:p>
            <a:pPr>
              <a:buFont typeface="Wingdings" panose="05000000000000000000" pitchFamily="2" charset="2"/>
              <a:buChar char="§"/>
            </a:pPr>
            <a:r>
              <a:rPr lang="en-US" sz="2800" dirty="0" smtClean="0"/>
              <a:t>Clarification that drug and/or alcohol use never helps a case</a:t>
            </a:r>
          </a:p>
          <a:p>
            <a:pPr>
              <a:buFont typeface="Wingdings" panose="05000000000000000000" pitchFamily="2" charset="2"/>
              <a:buChar char="§"/>
            </a:pPr>
            <a:r>
              <a:rPr lang="en-US" sz="2800" dirty="0" smtClean="0"/>
              <a:t>Echo medical sources when they suggest limiting use</a:t>
            </a:r>
          </a:p>
          <a:p>
            <a:pPr>
              <a:buFont typeface="Wingdings" panose="05000000000000000000" pitchFamily="2" charset="2"/>
              <a:buChar char="§"/>
            </a:pPr>
            <a:r>
              <a:rPr lang="en-US" sz="2800" dirty="0" smtClean="0"/>
              <a:t>Seeking counseling notes that are generated by MAT programs</a:t>
            </a:r>
          </a:p>
        </p:txBody>
      </p:sp>
    </p:spTree>
    <p:extLst>
      <p:ext uri="{BB962C8B-B14F-4D97-AF65-F5344CB8AC3E}">
        <p14:creationId xmlns:p14="http://schemas.microsoft.com/office/powerpoint/2010/main" val="4292835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B.E.S.T Case Development Process</a:t>
            </a:r>
            <a:endParaRPr lang="en-US" dirty="0">
              <a:solidFill>
                <a:schemeClr val="accent2"/>
              </a:solidFill>
            </a:endParaRPr>
          </a:p>
        </p:txBody>
      </p:sp>
      <p:sp>
        <p:nvSpPr>
          <p:cNvPr id="3" name="Content Placeholder 2"/>
          <p:cNvSpPr>
            <a:spLocks noGrp="1"/>
          </p:cNvSpPr>
          <p:nvPr>
            <p:ph idx="1"/>
          </p:nvPr>
        </p:nvSpPr>
        <p:spPr/>
        <p:txBody>
          <a:bodyPr>
            <a:noAutofit/>
          </a:bodyPr>
          <a:lstStyle/>
          <a:p>
            <a:pPr marL="0" indent="0">
              <a:buNone/>
            </a:pPr>
            <a:r>
              <a:rPr lang="en-US" sz="2400" b="1" dirty="0" smtClean="0"/>
              <a:t>  Medical evidence of symptoms in the absence of drugs and alcohol</a:t>
            </a:r>
          </a:p>
          <a:p>
            <a:pPr lvl="1">
              <a:buFont typeface="Wingdings" panose="05000000000000000000" pitchFamily="2" charset="2"/>
              <a:buChar char="§"/>
            </a:pPr>
            <a:r>
              <a:rPr lang="en-US" sz="2400" dirty="0" smtClean="0"/>
              <a:t>Suicidal ideation and depression while housed and employed to refute records indicating secondary gain</a:t>
            </a:r>
          </a:p>
          <a:p>
            <a:pPr lvl="1">
              <a:buFont typeface="Wingdings" panose="05000000000000000000" pitchFamily="2" charset="2"/>
              <a:buChar char="§"/>
            </a:pPr>
            <a:r>
              <a:rPr lang="en-US" sz="2400" dirty="0" smtClean="0"/>
              <a:t>Paranoia in the absence of marijuana documented by medical records</a:t>
            </a:r>
          </a:p>
          <a:p>
            <a:pPr lvl="1">
              <a:buFont typeface="Wingdings" panose="05000000000000000000" pitchFamily="2" charset="2"/>
              <a:buChar char="§"/>
            </a:pPr>
            <a:r>
              <a:rPr lang="en-US" sz="2400" dirty="0" smtClean="0"/>
              <a:t>Presentation after period of hospitalization (controlled, supportive environment, medication compliant)</a:t>
            </a:r>
          </a:p>
          <a:p>
            <a:pPr lvl="1">
              <a:buFont typeface="Wingdings" panose="05000000000000000000" pitchFamily="2" charset="2"/>
              <a:buChar char="§"/>
            </a:pPr>
            <a:r>
              <a:rPr lang="en-US" sz="2400" dirty="0" smtClean="0"/>
              <a:t>Presentation at ED during suicide attempt (intoxicated) is consistent with presentation at clinic over a long period of time</a:t>
            </a:r>
          </a:p>
          <a:p>
            <a:pPr marL="200025" lvl="1" indent="0">
              <a:buNone/>
            </a:pPr>
            <a:r>
              <a:rPr lang="en-US" sz="2400" b="1" dirty="0" smtClean="0"/>
              <a:t>Evidence to refute medical records noting “drug seeking behavior”</a:t>
            </a:r>
          </a:p>
          <a:p>
            <a:pPr lvl="1">
              <a:buFont typeface="Wingdings" panose="05000000000000000000" pitchFamily="2" charset="2"/>
              <a:buChar char="§"/>
            </a:pPr>
            <a:r>
              <a:rPr lang="en-US" sz="2400" dirty="0" smtClean="0"/>
              <a:t>ED assumptions that drugs and/or alcohol are a factor and therefore no drug screen is completed</a:t>
            </a:r>
            <a:endParaRPr lang="en-US" sz="2400" dirty="0"/>
          </a:p>
        </p:txBody>
      </p:sp>
    </p:spTree>
    <p:extLst>
      <p:ext uri="{BB962C8B-B14F-4D97-AF65-F5344CB8AC3E}">
        <p14:creationId xmlns:p14="http://schemas.microsoft.com/office/powerpoint/2010/main" val="3154443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accent2"/>
                </a:solidFill>
              </a:rPr>
              <a:t>Document Treatment in the </a:t>
            </a:r>
            <a:br>
              <a:rPr lang="en-US" sz="4400" dirty="0" smtClean="0">
                <a:solidFill>
                  <a:schemeClr val="accent2"/>
                </a:solidFill>
              </a:rPr>
            </a:br>
            <a:r>
              <a:rPr lang="en-US" sz="4400" dirty="0" smtClean="0">
                <a:solidFill>
                  <a:schemeClr val="accent2"/>
                </a:solidFill>
              </a:rPr>
              <a:t>SOAR Medical Summary Report</a:t>
            </a:r>
            <a:endParaRPr lang="en-US" sz="4400" dirty="0">
              <a:solidFill>
                <a:schemeClr val="accent2"/>
              </a:solidFill>
            </a:endParaRPr>
          </a:p>
        </p:txBody>
      </p:sp>
      <p:sp>
        <p:nvSpPr>
          <p:cNvPr id="3" name="Content Placeholder 2"/>
          <p:cNvSpPr>
            <a:spLocks noGrp="1"/>
          </p:cNvSpPr>
          <p:nvPr>
            <p:ph idx="1"/>
          </p:nvPr>
        </p:nvSpPr>
        <p:spPr>
          <a:xfrm>
            <a:off x="1076326" y="1968183"/>
            <a:ext cx="10058400" cy="4022725"/>
          </a:xfrm>
        </p:spPr>
        <p:txBody>
          <a:bodyPr>
            <a:normAutofit lnSpcReduction="10000"/>
          </a:bodyPr>
          <a:lstStyle/>
          <a:p>
            <a:pPr>
              <a:buFont typeface="Wingdings" panose="05000000000000000000" pitchFamily="2" charset="2"/>
              <a:buChar char="§"/>
            </a:pPr>
            <a:r>
              <a:rPr lang="en-US" sz="2600" dirty="0" smtClean="0"/>
              <a:t>Always include Urine Analysis (UA) when citing presentations at ED and admissions.</a:t>
            </a:r>
            <a:endParaRPr lang="en-US" sz="2600" dirty="0"/>
          </a:p>
          <a:p>
            <a:pPr lvl="2">
              <a:buFont typeface="Wingdings" panose="05000000000000000000" pitchFamily="2" charset="2"/>
              <a:buChar char="§"/>
            </a:pPr>
            <a:r>
              <a:rPr lang="en-US" sz="2000" dirty="0" smtClean="0"/>
              <a:t>Example; clients with new onset of psychotic symptoms lack an understanding and explanation for their symptoms and sometimes state they have used drugs (such as; methamphetamine) but produce a negative drug screen</a:t>
            </a:r>
          </a:p>
          <a:p>
            <a:pPr lvl="1">
              <a:buFont typeface="Wingdings" panose="05000000000000000000" pitchFamily="2" charset="2"/>
              <a:buChar char="§"/>
            </a:pPr>
            <a:r>
              <a:rPr lang="en-US" sz="2600" dirty="0" smtClean="0"/>
              <a:t>Include mental status exam at the end of an admission when drugs and/or alcohol is not, or is less of a factor.</a:t>
            </a:r>
          </a:p>
          <a:p>
            <a:pPr lvl="1">
              <a:buFont typeface="Wingdings" panose="05000000000000000000" pitchFamily="2" charset="2"/>
              <a:buChar char="§"/>
            </a:pPr>
            <a:r>
              <a:rPr lang="en-US" sz="2600" dirty="0" smtClean="0"/>
              <a:t>Include documented clean time when client is symptomatic, including periods of incarceration, and admissions to OSH and other inpatient options</a:t>
            </a:r>
          </a:p>
          <a:p>
            <a:pPr lvl="1">
              <a:buFont typeface="Wingdings" panose="05000000000000000000" pitchFamily="2" charset="2"/>
              <a:buChar char="§"/>
            </a:pPr>
            <a:r>
              <a:rPr lang="en-US" sz="2600" dirty="0" smtClean="0"/>
              <a:t>Contact providers for statements regarding whether sobriety and medication compliance will help to improve health to above listing level</a:t>
            </a:r>
          </a:p>
          <a:p>
            <a:pPr lvl="1">
              <a:buFont typeface="Wingdings" panose="05000000000000000000" pitchFamily="2" charset="2"/>
              <a:buChar char="§"/>
            </a:pPr>
            <a:endParaRPr lang="en-US" sz="2200" dirty="0" smtClean="0"/>
          </a:p>
        </p:txBody>
      </p:sp>
    </p:spTree>
    <p:extLst>
      <p:ext uri="{BB962C8B-B14F-4D97-AF65-F5344CB8AC3E}">
        <p14:creationId xmlns:p14="http://schemas.microsoft.com/office/powerpoint/2010/main" val="1926035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2"/>
                </a:solidFill>
              </a:rPr>
              <a:t>Case Examples</a:t>
            </a:r>
            <a:endParaRPr lang="en-US" sz="5400" dirty="0">
              <a:solidFill>
                <a:schemeClr val="accent2"/>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800" dirty="0" smtClean="0"/>
              <a:t>Stroke and active heroin use while living in harm reduction housing</a:t>
            </a:r>
          </a:p>
          <a:p>
            <a:pPr>
              <a:buFont typeface="Wingdings" panose="05000000000000000000" pitchFamily="2" charset="2"/>
              <a:buChar char="§"/>
            </a:pPr>
            <a:r>
              <a:rPr lang="en-US" sz="2800" dirty="0" smtClean="0"/>
              <a:t>Methamphetamine use with chronic congestive heart failure that will not improve with sobriety and medication compliance</a:t>
            </a:r>
          </a:p>
          <a:p>
            <a:pPr>
              <a:buFont typeface="Wingdings" panose="05000000000000000000" pitchFamily="2" charset="2"/>
              <a:buChar char="§"/>
            </a:pPr>
            <a:r>
              <a:rPr lang="en-US" sz="2800" dirty="0" smtClean="0"/>
              <a:t>On the Record Review (OTR) for new terminal diagnosis while mental health case waits for a hearing</a:t>
            </a:r>
          </a:p>
          <a:p>
            <a:pPr>
              <a:buFont typeface="Wingdings" panose="05000000000000000000" pitchFamily="2" charset="2"/>
              <a:buChar char="§"/>
            </a:pPr>
            <a:r>
              <a:rPr lang="en-US" sz="2800" dirty="0" smtClean="0"/>
              <a:t>The use of “baseline” in medical records;” when presentation in crisis is the same as presentation at baseline</a:t>
            </a:r>
          </a:p>
          <a:p>
            <a:pPr>
              <a:buFont typeface="Wingdings" panose="05000000000000000000" pitchFamily="2" charset="2"/>
              <a:buChar char="§"/>
            </a:pPr>
            <a:r>
              <a:rPr lang="en-US" sz="2800" dirty="0" smtClean="0"/>
              <a:t>Making a case for the “cut and paste” practice at hospitals</a:t>
            </a:r>
            <a:endParaRPr lang="en-US" sz="2800" dirty="0"/>
          </a:p>
        </p:txBody>
      </p:sp>
    </p:spTree>
    <p:extLst>
      <p:ext uri="{BB962C8B-B14F-4D97-AF65-F5344CB8AC3E}">
        <p14:creationId xmlns:p14="http://schemas.microsoft.com/office/powerpoint/2010/main" val="622588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209800" y="457200"/>
            <a:ext cx="7772400" cy="3444240"/>
          </a:xfrm>
        </p:spPr>
        <p:txBody>
          <a:bodyPr rtlCol="0">
            <a:noAutofit/>
          </a:bodyPr>
          <a:lstStyle/>
          <a:p>
            <a:pPr algn="ctr" defTabSz="457207" eaLnBrk="1" fontAlgn="auto" hangingPunct="1">
              <a:spcAft>
                <a:spcPts val="0"/>
              </a:spcAft>
              <a:defRPr/>
            </a:pPr>
            <a:r>
              <a:rPr lang="en-US" altLang="en-US" sz="4400" b="1" dirty="0">
                <a:effectLst>
                  <a:outerShdw blurRad="38100" dist="38100" dir="2700000" algn="tl">
                    <a:srgbClr val="000000">
                      <a:alpha val="43137"/>
                    </a:srgbClr>
                  </a:outerShdw>
                </a:effectLst>
                <a:latin typeface="Calibri Light" panose="020F0302020204030204" pitchFamily="34" charset="0"/>
                <a:ea typeface="ヒラギノ角ゴ Pro W3" pitchFamily="-84" charset="-128"/>
              </a:rPr>
              <a:t>SSA’s Drug Addiction and Alcoholism Policy </a:t>
            </a:r>
            <a:br>
              <a:rPr lang="en-US" altLang="en-US" sz="4400" b="1" dirty="0">
                <a:effectLst>
                  <a:outerShdw blurRad="38100" dist="38100" dir="2700000" algn="tl">
                    <a:srgbClr val="000000">
                      <a:alpha val="43137"/>
                    </a:srgbClr>
                  </a:outerShdw>
                </a:effectLst>
                <a:latin typeface="Calibri Light" panose="020F0302020204030204" pitchFamily="34" charset="0"/>
                <a:ea typeface="ヒラギノ角ゴ Pro W3" pitchFamily="-84" charset="-128"/>
              </a:rPr>
            </a:br>
            <a:r>
              <a:rPr lang="en-US" altLang="en-US" sz="4400" b="1" dirty="0">
                <a:effectLst>
                  <a:outerShdw blurRad="38100" dist="38100" dir="2700000" algn="tl">
                    <a:srgbClr val="000000">
                      <a:alpha val="43137"/>
                    </a:srgbClr>
                  </a:outerShdw>
                </a:effectLst>
                <a:latin typeface="Calibri Light" panose="020F0302020204030204" pitchFamily="34" charset="0"/>
                <a:ea typeface="ヒラギノ角ゴ Pro W3" pitchFamily="-84" charset="-128"/>
              </a:rPr>
              <a:t>Amid the National Opioid Crisis and Spread of Medical Marijuana</a:t>
            </a:r>
          </a:p>
        </p:txBody>
      </p:sp>
      <p:sp>
        <p:nvSpPr>
          <p:cNvPr id="24579" name="Subtitle 1"/>
          <p:cNvSpPr>
            <a:spLocks noGrp="1"/>
          </p:cNvSpPr>
          <p:nvPr>
            <p:ph type="subTitle" idx="1"/>
          </p:nvPr>
        </p:nvSpPr>
        <p:spPr>
          <a:xfrm>
            <a:off x="2570481" y="4145280"/>
            <a:ext cx="6619875" cy="2255520"/>
          </a:xfrm>
        </p:spPr>
        <p:txBody>
          <a:bodyPr rtlCol="0">
            <a:noAutofit/>
          </a:bodyPr>
          <a:lstStyle/>
          <a:p>
            <a:pPr algn="ctr" defTabSz="457207" eaLnBrk="1" fontAlgn="auto" hangingPunct="1">
              <a:spcAft>
                <a:spcPts val="0"/>
              </a:spcAft>
              <a:buClr>
                <a:schemeClr val="bg2">
                  <a:lumMod val="40000"/>
                  <a:lumOff val="60000"/>
                </a:schemeClr>
              </a:buClr>
              <a:defRPr/>
            </a:pPr>
            <a:r>
              <a:rPr lang="en-US" altLang="en-US" sz="2800" b="1" dirty="0" smtClean="0">
                <a:latin typeface="Calibri Light" panose="020F0302020204030204" pitchFamily="34" charset="0"/>
                <a:ea typeface="ヒラギノ角ゴ Pro W3" pitchFamily="-84" charset="-128"/>
              </a:rPr>
              <a:t>Michael Goldstein &amp; Vincent Nibali</a:t>
            </a:r>
          </a:p>
          <a:p>
            <a:pPr algn="ctr" defTabSz="457207" eaLnBrk="1" fontAlgn="auto" hangingPunct="1">
              <a:spcAft>
                <a:spcPts val="0"/>
              </a:spcAft>
              <a:buClr>
                <a:schemeClr val="bg2">
                  <a:lumMod val="40000"/>
                  <a:lumOff val="60000"/>
                </a:schemeClr>
              </a:buClr>
              <a:defRPr/>
            </a:pPr>
            <a:r>
              <a:rPr lang="en-US" altLang="en-US" sz="2800" b="1" dirty="0" smtClean="0">
                <a:latin typeface="Calibri Light" panose="020F0302020204030204" pitchFamily="34" charset="0"/>
                <a:ea typeface="ヒラギノ角ゴ Pro W3" pitchFamily="-84" charset="-128"/>
              </a:rPr>
              <a:t>Social Security Administration</a:t>
            </a:r>
          </a:p>
          <a:p>
            <a:pPr algn="ctr" defTabSz="457207" eaLnBrk="1" fontAlgn="auto" hangingPunct="1">
              <a:spcAft>
                <a:spcPts val="0"/>
              </a:spcAft>
              <a:buClr>
                <a:schemeClr val="bg2">
                  <a:lumMod val="40000"/>
                  <a:lumOff val="60000"/>
                </a:schemeClr>
              </a:buClr>
              <a:defRPr/>
            </a:pPr>
            <a:r>
              <a:rPr lang="en-US" altLang="en-US" sz="2800" b="1" dirty="0" smtClean="0">
                <a:latin typeface="Calibri Light" panose="020F0302020204030204" pitchFamily="34" charset="0"/>
                <a:ea typeface="ヒラギノ角ゴ Pro W3" pitchFamily="-84" charset="-128"/>
              </a:rPr>
              <a:t>Office of Disability Policy</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185" y="330519"/>
            <a:ext cx="9408583" cy="1132521"/>
          </a:xfrm>
        </p:spPr>
        <p:txBody>
          <a:bodyPr rtlCol="0">
            <a:noAutofit/>
          </a:bodyPr>
          <a:lstStyle/>
          <a:p>
            <a:pPr algn="ctr" defTabSz="457207" eaLnBrk="1" fontAlgn="auto" hangingPunct="1">
              <a:spcAft>
                <a:spcPts val="0"/>
              </a:spcAft>
              <a:defRPr/>
            </a:pPr>
            <a:r>
              <a:rPr lang="en-US" altLang="en-US" sz="5400" dirty="0" smtClean="0">
                <a:effectLst>
                  <a:outerShdw blurRad="38100" dist="38100" dir="2700000" algn="tl">
                    <a:srgbClr val="C0C0C0"/>
                  </a:outerShdw>
                </a:effectLst>
                <a:latin typeface="Calibri Light" panose="020F0302020204030204" pitchFamily="34" charset="0"/>
              </a:rPr>
              <a:t>Agenda</a:t>
            </a:r>
            <a:endParaRPr lang="en-US" altLang="en-US" sz="5400" dirty="0">
              <a:effectLst>
                <a:outerShdw blurRad="38100" dist="38100" dir="2700000" algn="tl">
                  <a:srgbClr val="C0C0C0"/>
                </a:outerShdw>
              </a:effectLst>
              <a:latin typeface="Calibri Light" panose="020F0302020204030204" pitchFamily="34" charset="0"/>
            </a:endParaRPr>
          </a:p>
        </p:txBody>
      </p:sp>
      <p:sp>
        <p:nvSpPr>
          <p:cNvPr id="3" name="Content Placeholder 2"/>
          <p:cNvSpPr>
            <a:spLocks noGrp="1"/>
          </p:cNvSpPr>
          <p:nvPr>
            <p:ph idx="1"/>
          </p:nvPr>
        </p:nvSpPr>
        <p:spPr>
          <a:xfrm>
            <a:off x="1605280" y="1730695"/>
            <a:ext cx="9062720" cy="4395470"/>
          </a:xfrm>
        </p:spPr>
        <p:txBody>
          <a:bodyPr rtlCol="0">
            <a:no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ea typeface="ヒラギノ角ゴ Pro W3" pitchFamily="-84" charset="-128"/>
              </a:rPr>
              <a:t>Overview of SSA’s Drug Addiction and Alcoholism (DAA) Policy</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ea typeface="ヒラギノ角ゴ Pro W3" pitchFamily="-84" charset="-128"/>
              </a:rPr>
              <a:t>Statutory and Regulatory Basis</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ea typeface="ヒラギノ角ゴ Pro W3" pitchFamily="-84" charset="-128"/>
              </a:rPr>
              <a:t>SSR 13-2p: SSA’s Explanation of DAA Policy</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ea typeface="ヒラギノ角ゴ Pro W3" pitchFamily="-84" charset="-128"/>
              </a:rPr>
              <a:t>The Materiality Decision</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ea typeface="ヒラギノ角ゴ Pro W3" pitchFamily="-84" charset="-128"/>
              </a:rPr>
              <a:t>Exceptions to the General Rules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ea typeface="ヒラギノ角ゴ Pro W3" pitchFamily="-84" charset="-128"/>
              </a:rPr>
              <a:t>How SSA Interprets DAA Evidence</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ea typeface="ヒラギノ角ゴ Pro W3" pitchFamily="-84" charset="-128"/>
              </a:rPr>
              <a:t>Specific Issues: Medical Marijuana and Opioid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eaLnBrk="1" fontAlgn="auto" hangingPunct="1">
              <a:spcAft>
                <a:spcPts val="0"/>
              </a:spcAft>
              <a:defRPr/>
            </a:pPr>
            <a:r>
              <a:rPr lang="en-US" dirty="0" smtClean="0">
                <a:solidFill>
                  <a:schemeClr val="accent2"/>
                </a:solidFill>
                <a:ea typeface="+mj-ea"/>
                <a:cs typeface="+mj-cs"/>
              </a:rPr>
              <a:t>Webinar Instructions</a:t>
            </a:r>
            <a:endParaRPr lang="en-US" dirty="0">
              <a:solidFill>
                <a:schemeClr val="accent2"/>
              </a:solidFill>
              <a:ea typeface="+mj-ea"/>
              <a:cs typeface="+mj-cs"/>
            </a:endParaRPr>
          </a:p>
        </p:txBody>
      </p:sp>
      <p:sp>
        <p:nvSpPr>
          <p:cNvPr id="16387" name="Subtitle 2"/>
          <p:cNvSpPr>
            <a:spLocks noGrp="1"/>
          </p:cNvSpPr>
          <p:nvPr>
            <p:ph idx="1"/>
          </p:nvPr>
        </p:nvSpPr>
        <p:spPr>
          <a:xfrm>
            <a:off x="1208088" y="1928813"/>
            <a:ext cx="10042525" cy="3938587"/>
          </a:xfrm>
        </p:spPr>
        <p:txBody>
          <a:bodyPr/>
          <a:lstStyle/>
          <a:p>
            <a:pPr marL="342900" indent="-342900" eaLnBrk="1" hangingPunct="1">
              <a:buFont typeface="Wingdings" panose="05000000000000000000" pitchFamily="2" charset="2"/>
              <a:buChar char="§"/>
            </a:pPr>
            <a:r>
              <a:rPr lang="en-US" altLang="en-US" sz="4000" dirty="0" smtClean="0"/>
              <a:t>Muting</a:t>
            </a:r>
          </a:p>
          <a:p>
            <a:pPr marL="342900" indent="-342900" eaLnBrk="1" hangingPunct="1">
              <a:buFont typeface="Wingdings" panose="05000000000000000000" pitchFamily="2" charset="2"/>
              <a:buChar char="§"/>
            </a:pPr>
            <a:r>
              <a:rPr lang="en-US" altLang="en-US" sz="4000" dirty="0" smtClean="0"/>
              <a:t>Recording availability</a:t>
            </a:r>
          </a:p>
          <a:p>
            <a:pPr marL="342900" indent="-342900" eaLnBrk="1" hangingPunct="1">
              <a:buFont typeface="Wingdings" panose="05000000000000000000" pitchFamily="2" charset="2"/>
              <a:buChar char="§"/>
            </a:pPr>
            <a:r>
              <a:rPr lang="en-US" altLang="en-US" sz="4000" dirty="0" smtClean="0"/>
              <a:t>Downloading documents</a:t>
            </a:r>
          </a:p>
          <a:p>
            <a:pPr marL="342900" indent="-342900" eaLnBrk="1" hangingPunct="1">
              <a:buFont typeface="Wingdings" panose="05000000000000000000" pitchFamily="2" charset="2"/>
              <a:buChar char="§"/>
            </a:pPr>
            <a:r>
              <a:rPr lang="en-US" altLang="en-US" sz="4000" dirty="0" smtClean="0"/>
              <a:t>Evaluation</a:t>
            </a:r>
          </a:p>
          <a:p>
            <a:pPr marL="342900" indent="-342900" eaLnBrk="1" hangingPunct="1">
              <a:buFont typeface="Wingdings" panose="05000000000000000000" pitchFamily="2" charset="2"/>
              <a:buChar char="§"/>
            </a:pPr>
            <a:r>
              <a:rPr lang="en-US" altLang="en-US" sz="4000" dirty="0" smtClean="0"/>
              <a:t>Question instructions</a:t>
            </a:r>
          </a:p>
        </p:txBody>
      </p:sp>
      <p:pic>
        <p:nvPicPr>
          <p:cNvPr id="16388" name="Picture 9"/>
          <p:cNvPicPr>
            <a:picLocks noChangeAspect="1" noChangeArrowheads="1"/>
          </p:cNvPicPr>
          <p:nvPr/>
        </p:nvPicPr>
        <p:blipFill>
          <a:blip r:embed="rId2">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4645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799"/>
            <a:ext cx="7056438" cy="1981201"/>
          </a:xfrm>
        </p:spPr>
        <p:txBody>
          <a:bodyPr rtlCol="0">
            <a:noAutofit/>
          </a:bodyPr>
          <a:lstStyle/>
          <a:p>
            <a:pPr algn="ctr" defTabSz="457207" eaLnBrk="1" fontAlgn="auto" hangingPunct="1">
              <a:spcAft>
                <a:spcPts val="0"/>
              </a:spcAft>
              <a:defRPr/>
            </a:pPr>
            <a:r>
              <a:rPr lang="en-US" altLang="en-US" dirty="0" smtClean="0">
                <a:effectLst>
                  <a:outerShdw blurRad="38100" dist="38100" dir="2700000" algn="tl">
                    <a:srgbClr val="C0C0C0"/>
                  </a:outerShdw>
                </a:effectLst>
                <a:latin typeface="Calibri Light" panose="020F0302020204030204" pitchFamily="34" charset="0"/>
              </a:rPr>
              <a:t>The Basis of DAA Policy:</a:t>
            </a:r>
            <a:br>
              <a:rPr lang="en-US" altLang="en-US" dirty="0" smtClean="0">
                <a:effectLst>
                  <a:outerShdw blurRad="38100" dist="38100" dir="2700000" algn="tl">
                    <a:srgbClr val="C0C0C0"/>
                  </a:outerShdw>
                </a:effectLst>
                <a:latin typeface="Calibri Light" panose="020F0302020204030204" pitchFamily="34" charset="0"/>
              </a:rPr>
            </a:br>
            <a:r>
              <a:rPr lang="en-US" altLang="en-US" sz="4400" dirty="0">
                <a:effectLst>
                  <a:outerShdw blurRad="38100" dist="38100" dir="2700000" algn="tl">
                    <a:srgbClr val="C0C0C0"/>
                  </a:outerShdw>
                </a:effectLst>
                <a:latin typeface="Calibri Light" panose="020F0302020204030204" pitchFamily="34" charset="0"/>
              </a:rPr>
              <a:t>1996 Amendment of Social Security Act</a:t>
            </a:r>
          </a:p>
        </p:txBody>
      </p:sp>
      <p:sp>
        <p:nvSpPr>
          <p:cNvPr id="3" name="Content Placeholder 2"/>
          <p:cNvSpPr>
            <a:spLocks noGrp="1"/>
          </p:cNvSpPr>
          <p:nvPr>
            <p:ph idx="1"/>
          </p:nvPr>
        </p:nvSpPr>
        <p:spPr>
          <a:xfrm>
            <a:off x="2133600" y="2286001"/>
            <a:ext cx="7315200" cy="3840163"/>
          </a:xfrm>
        </p:spPr>
        <p:txBody>
          <a:bodyPr rtlCol="0">
            <a:normAutofit/>
          </a:bodyPr>
          <a:lstStyle/>
          <a:p>
            <a:pPr marL="0" indent="0" algn="ctr" defTabSz="457207" eaLnBrk="1" fontAlgn="auto" hangingPunct="1">
              <a:spcAft>
                <a:spcPts val="0"/>
              </a:spcAft>
              <a:buClr>
                <a:schemeClr val="bg2">
                  <a:lumMod val="40000"/>
                  <a:lumOff val="60000"/>
                </a:schemeClr>
              </a:buClr>
              <a:buNone/>
              <a:defRPr/>
            </a:pPr>
            <a:endParaRPr lang="en-US" altLang="en-US" sz="3000" dirty="0">
              <a:effectLst>
                <a:outerShdw blurRad="38100" dist="38100" dir="2700000" algn="tl">
                  <a:srgbClr val="C0C0C0"/>
                </a:outerShdw>
              </a:effectLst>
            </a:endParaRPr>
          </a:p>
          <a:p>
            <a:pPr marL="0" indent="0" algn="ctr" defTabSz="457207" eaLnBrk="1" fontAlgn="auto" hangingPunct="1">
              <a:spcAft>
                <a:spcPts val="0"/>
              </a:spcAft>
              <a:buClr>
                <a:schemeClr val="bg2">
                  <a:lumMod val="40000"/>
                  <a:lumOff val="60000"/>
                </a:schemeClr>
              </a:buClr>
              <a:buNone/>
              <a:defRPr/>
            </a:pPr>
            <a:r>
              <a:rPr lang="en-US" altLang="en-US" sz="3200" dirty="0">
                <a:effectLst>
                  <a:outerShdw blurRad="38100" dist="38100" dir="2700000" algn="tl">
                    <a:srgbClr val="C0C0C0"/>
                  </a:outerShdw>
                </a:effectLst>
                <a:latin typeface="Calibri" panose="020F0502020204030204" pitchFamily="34" charset="0"/>
              </a:rPr>
              <a:t>42 U.S.C. §§ 423(d)(2)(C): A claimant shall not be considered disabled if drug addiction or alcoholism is a contributing factor material to the determination that the individual is disabled.</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1"/>
            <a:ext cx="7054850" cy="1432559"/>
          </a:xfrm>
        </p:spPr>
        <p:txBody>
          <a:bodyPr rtlCol="0">
            <a:noAutofit/>
          </a:bodyPr>
          <a:lstStyle/>
          <a:p>
            <a:pPr algn="ctr" defTabSz="457207" eaLnBrk="1" fontAlgn="auto" hangingPunct="1">
              <a:spcAft>
                <a:spcPts val="0"/>
              </a:spcAft>
              <a:defRPr/>
            </a:pPr>
            <a:r>
              <a:rPr lang="en-US" altLang="en-US" sz="3600" dirty="0">
                <a:effectLst>
                  <a:outerShdw blurRad="38100" dist="38100" dir="2700000" algn="tl">
                    <a:srgbClr val="C0C0C0"/>
                  </a:outerShdw>
                </a:effectLst>
                <a:latin typeface="Calibri Light" panose="020F0302020204030204" pitchFamily="34" charset="0"/>
              </a:rPr>
              <a:t>DAA Policy in the Code of Federal </a:t>
            </a:r>
            <a:r>
              <a:rPr lang="en-US" altLang="en-US" sz="3600" dirty="0" smtClean="0">
                <a:effectLst>
                  <a:outerShdw blurRad="38100" dist="38100" dir="2700000" algn="tl">
                    <a:srgbClr val="C0C0C0"/>
                  </a:outerShdw>
                </a:effectLst>
                <a:latin typeface="Calibri Light" panose="020F0302020204030204" pitchFamily="34" charset="0"/>
              </a:rPr>
              <a:t>Regulations (CFR)</a:t>
            </a:r>
            <a:endParaRPr lang="en-US" altLang="en-US" sz="3600" dirty="0">
              <a:effectLst>
                <a:outerShdw blurRad="38100" dist="38100" dir="2700000" algn="tl">
                  <a:srgbClr val="C0C0C0"/>
                </a:outerShdw>
              </a:effectLst>
              <a:latin typeface="Calibri Light" panose="020F0302020204030204" pitchFamily="34" charset="0"/>
            </a:endParaRPr>
          </a:p>
        </p:txBody>
      </p:sp>
      <p:sp>
        <p:nvSpPr>
          <p:cNvPr id="3" name="Content Placeholder 2"/>
          <p:cNvSpPr>
            <a:spLocks noGrp="1"/>
          </p:cNvSpPr>
          <p:nvPr>
            <p:ph idx="1"/>
          </p:nvPr>
        </p:nvSpPr>
        <p:spPr>
          <a:xfrm>
            <a:off x="2057400" y="2286001"/>
            <a:ext cx="7696200" cy="3840163"/>
          </a:xfrm>
        </p:spPr>
        <p:txBody>
          <a:bodyPr rtlCol="0">
            <a:normAutofit/>
          </a:bodyPr>
          <a:lstStyle/>
          <a:p>
            <a:pPr marL="0" indent="0" algn="ctr" defTabSz="457207" eaLnBrk="1" fontAlgn="auto" hangingPunct="1">
              <a:spcAft>
                <a:spcPts val="0"/>
              </a:spcAft>
              <a:buClr>
                <a:schemeClr val="bg2">
                  <a:lumMod val="40000"/>
                  <a:lumOff val="60000"/>
                </a:schemeClr>
              </a:buClr>
              <a:buNone/>
              <a:defRPr/>
            </a:pPr>
            <a:r>
              <a:rPr lang="en-US" altLang="en-US" sz="2800" dirty="0">
                <a:effectLst>
                  <a:outerShdw blurRad="38100" dist="38100" dir="2700000" algn="tl">
                    <a:srgbClr val="C0C0C0"/>
                  </a:outerShdw>
                </a:effectLst>
                <a:latin typeface="Calibri" panose="020F0502020204030204" pitchFamily="34" charset="0"/>
              </a:rPr>
              <a:t>CFR </a:t>
            </a:r>
            <a:r>
              <a:rPr lang="en-US" altLang="en-US" sz="2800" dirty="0" smtClean="0">
                <a:effectLst>
                  <a:outerShdw blurRad="38100" dist="38100" dir="2700000" algn="tl">
                    <a:srgbClr val="C0C0C0"/>
                  </a:outerShdw>
                </a:effectLst>
                <a:latin typeface="Calibri" panose="020F0502020204030204" pitchFamily="34" charset="0"/>
              </a:rPr>
              <a:t>§416.935: </a:t>
            </a:r>
            <a:r>
              <a:rPr lang="en-US" altLang="en-US" sz="2800" dirty="0">
                <a:effectLst>
                  <a:outerShdw blurRad="38100" dist="38100" dir="2700000" algn="tl">
                    <a:srgbClr val="C0C0C0"/>
                  </a:outerShdw>
                </a:effectLst>
                <a:latin typeface="Calibri" panose="020F0502020204030204" pitchFamily="34" charset="0"/>
              </a:rPr>
              <a:t>“In making this determination, we will evaluate which of your current physical and mental limitations, upon which we based our current disability determination, would remain if you stopped using drugs or alcohol and then determine whether any or all of your remaining limitations would be disabling.”</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defTabSz="457207" eaLnBrk="1" fontAlgn="auto" hangingPunct="1">
              <a:spcAft>
                <a:spcPts val="0"/>
              </a:spcAft>
              <a:defRPr/>
            </a:pPr>
            <a:r>
              <a:rPr lang="en-US" altLang="en-US" sz="5400" dirty="0" smtClean="0">
                <a:effectLst>
                  <a:outerShdw blurRad="38100" dist="38100" dir="2700000" algn="tl">
                    <a:srgbClr val="C0C0C0"/>
                  </a:outerShdw>
                </a:effectLst>
                <a:latin typeface="Calibri Light" panose="020F0302020204030204" pitchFamily="34" charset="0"/>
              </a:rPr>
              <a:t>Social Security Ruling 13-2p</a:t>
            </a:r>
          </a:p>
        </p:txBody>
      </p:sp>
      <p:sp>
        <p:nvSpPr>
          <p:cNvPr id="3" name="Content Placeholder 2"/>
          <p:cNvSpPr>
            <a:spLocks noGrp="1"/>
          </p:cNvSpPr>
          <p:nvPr>
            <p:ph idx="1"/>
          </p:nvPr>
        </p:nvSpPr>
        <p:spPr>
          <a:xfrm>
            <a:off x="1727200" y="2560638"/>
            <a:ext cx="8026400" cy="3611562"/>
          </a:xfrm>
        </p:spPr>
        <p:txBody>
          <a:bodyPr rtlCol="0">
            <a:normAutofit fontScale="92500" lnSpcReduction="20000"/>
          </a:bodyPr>
          <a:lstStyle/>
          <a:p>
            <a:pPr marL="460375" lvl="1" indent="-460375" defTabSz="457207" eaLnBrk="1" fontAlgn="auto" hangingPunct="1">
              <a:spcAft>
                <a:spcPts val="0"/>
              </a:spcAft>
              <a:buClr>
                <a:schemeClr val="bg2">
                  <a:lumMod val="40000"/>
                  <a:lumOff val="60000"/>
                </a:schemeClr>
              </a:buClr>
              <a:buFont typeface="Wingdings" pitchFamily="2" charset="2"/>
              <a:buChar char="Ø"/>
              <a:defRPr/>
            </a:pPr>
            <a:r>
              <a:rPr lang="en-US" sz="3300" dirty="0">
                <a:latin typeface="Calibri" panose="020F0502020204030204" pitchFamily="34" charset="0"/>
                <a:ea typeface="+mn-ea"/>
              </a:rPr>
              <a:t>SSR 13-2p: Titles II and XVI: Evaluating Cases Involving Drug Addiction and Alcoholism (DAA)</a:t>
            </a:r>
          </a:p>
          <a:p>
            <a:pPr marL="460375" lvl="1" indent="-460375" defTabSz="457207" eaLnBrk="1" fontAlgn="auto" hangingPunct="1">
              <a:spcAft>
                <a:spcPts val="0"/>
              </a:spcAft>
              <a:buClr>
                <a:schemeClr val="bg2">
                  <a:lumMod val="40000"/>
                  <a:lumOff val="60000"/>
                </a:schemeClr>
              </a:buClr>
              <a:buFont typeface="Wingdings" pitchFamily="2" charset="2"/>
              <a:buChar char="Ø"/>
              <a:defRPr/>
            </a:pPr>
            <a:r>
              <a:rPr lang="en-US" sz="3300" dirty="0">
                <a:latin typeface="Calibri" panose="020F0502020204030204" pitchFamily="34" charset="0"/>
                <a:ea typeface="+mn-ea"/>
              </a:rPr>
              <a:t>SSA’s explanation of how we implement DAA policy</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3300" dirty="0">
                <a:latin typeface="Calibri" panose="020F0502020204030204" pitchFamily="34" charset="0"/>
                <a:ea typeface="+mn-ea"/>
              </a:rPr>
              <a:t>Explains when and how we decide whether DAA is material</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sz="2900" dirty="0">
                <a:latin typeface="Calibri" panose="020F0502020204030204" pitchFamily="34" charset="0"/>
                <a:ea typeface="+mn-ea"/>
              </a:rPr>
              <a:t>6-Step DAA Evaluation Process</a:t>
            </a:r>
          </a:p>
          <a:p>
            <a:pPr marL="0" indent="0" defTabSz="457207" eaLnBrk="1" fontAlgn="auto" hangingPunct="1">
              <a:spcAft>
                <a:spcPts val="0"/>
              </a:spcAft>
              <a:buClr>
                <a:schemeClr val="bg2">
                  <a:lumMod val="40000"/>
                  <a:lumOff val="60000"/>
                </a:schemeClr>
              </a:buClr>
              <a:buNone/>
              <a:defRPr/>
            </a:pPr>
            <a:endParaRPr lang="en-US" sz="3600" dirty="0">
              <a:ea typeface="+mn-ea"/>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defTabSz="457207" eaLnBrk="1" fontAlgn="auto" hangingPunct="1">
              <a:spcAft>
                <a:spcPts val="0"/>
              </a:spcAft>
              <a:defRPr/>
            </a:pPr>
            <a:r>
              <a:rPr lang="en-US" altLang="en-US" sz="6000" dirty="0">
                <a:effectLst>
                  <a:outerShdw blurRad="38100" dist="38100" dir="2700000" algn="tl">
                    <a:srgbClr val="C0C0C0"/>
                  </a:outerShdw>
                </a:effectLst>
                <a:latin typeface="Calibri Light" panose="020F0302020204030204" pitchFamily="34" charset="0"/>
              </a:rPr>
              <a:t>DAA Definition</a:t>
            </a:r>
          </a:p>
        </p:txBody>
      </p:sp>
      <p:sp>
        <p:nvSpPr>
          <p:cNvPr id="3" name="Content Placeholder 2"/>
          <p:cNvSpPr>
            <a:spLocks noGrp="1"/>
          </p:cNvSpPr>
          <p:nvPr>
            <p:ph idx="1"/>
          </p:nvPr>
        </p:nvSpPr>
        <p:spPr/>
        <p:txBody>
          <a:bodyPr rtlCol="0">
            <a:normAutofit fontScale="92500" lnSpcReduction="10000"/>
          </a:bodyPr>
          <a:lstStyle/>
          <a:p>
            <a:pPr marL="0" indent="0" algn="ctr" defTabSz="457207" eaLnBrk="1" fontAlgn="auto" hangingPunct="1">
              <a:spcAft>
                <a:spcPts val="0"/>
              </a:spcAft>
              <a:buClr>
                <a:schemeClr val="bg2">
                  <a:lumMod val="40000"/>
                  <a:lumOff val="60000"/>
                </a:schemeClr>
              </a:buClr>
              <a:buNone/>
              <a:defRPr/>
            </a:pPr>
            <a:endParaRPr lang="en-US" altLang="en-US" sz="4000" dirty="0">
              <a:effectLst>
                <a:outerShdw blurRad="38100" dist="38100" dir="2700000" algn="tl">
                  <a:srgbClr val="C0C0C0"/>
                </a:outerShdw>
              </a:effectLst>
            </a:endParaRPr>
          </a:p>
          <a:p>
            <a:pPr marL="0" indent="0" algn="ctr" defTabSz="457207" eaLnBrk="1" fontAlgn="auto" hangingPunct="1">
              <a:spcAft>
                <a:spcPts val="0"/>
              </a:spcAft>
              <a:buClr>
                <a:schemeClr val="bg2">
                  <a:lumMod val="40000"/>
                  <a:lumOff val="60000"/>
                </a:schemeClr>
              </a:buClr>
              <a:buNone/>
              <a:defRPr/>
            </a:pPr>
            <a:r>
              <a:rPr lang="en-US" altLang="en-US" sz="4000" dirty="0">
                <a:latin typeface="Calibri" panose="020F0502020204030204" pitchFamily="34" charset="0"/>
              </a:rPr>
              <a:t>We define DAA as </a:t>
            </a:r>
            <a:br>
              <a:rPr lang="en-US" altLang="en-US" sz="4000" dirty="0">
                <a:latin typeface="Calibri" panose="020F0502020204030204" pitchFamily="34" charset="0"/>
              </a:rPr>
            </a:br>
            <a:r>
              <a:rPr lang="en-US" altLang="en-US" sz="4000" dirty="0">
                <a:latin typeface="Calibri" panose="020F0502020204030204" pitchFamily="34" charset="0"/>
              </a:rPr>
              <a:t>“Substance Use Disorders”</a:t>
            </a:r>
          </a:p>
          <a:p>
            <a:pPr marL="0" indent="0" algn="ctr" defTabSz="457207" eaLnBrk="1" fontAlgn="auto" hangingPunct="1">
              <a:spcAft>
                <a:spcPts val="0"/>
              </a:spcAft>
              <a:buClr>
                <a:schemeClr val="bg2">
                  <a:lumMod val="40000"/>
                  <a:lumOff val="60000"/>
                </a:schemeClr>
              </a:buClr>
              <a:buNone/>
              <a:defRPr/>
            </a:pPr>
            <a:endParaRPr lang="en-US" altLang="en-US" sz="4000" dirty="0">
              <a:latin typeface="Calibri" panose="020F0502020204030204" pitchFamily="34" charset="0"/>
            </a:endParaRPr>
          </a:p>
          <a:p>
            <a:pPr marL="0" indent="0" algn="ctr" defTabSz="457207" eaLnBrk="1" fontAlgn="auto" hangingPunct="1">
              <a:spcAft>
                <a:spcPts val="0"/>
              </a:spcAft>
              <a:buClr>
                <a:schemeClr val="bg2">
                  <a:lumMod val="40000"/>
                  <a:lumOff val="60000"/>
                </a:schemeClr>
              </a:buClr>
              <a:buNone/>
              <a:defRPr/>
            </a:pPr>
            <a:r>
              <a:rPr lang="en-US" altLang="en-US" sz="3600" dirty="0">
                <a:latin typeface="Calibri" panose="020F0502020204030204" pitchFamily="34" charset="0"/>
              </a:rPr>
              <a:t>As defined in the current edition of the Diagnostic and Statistical Manual of Mental Disorders (DSM), with a few exceptions to be covered later...</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defTabSz="457207" eaLnBrk="1" fontAlgn="auto" hangingPunct="1">
              <a:spcAft>
                <a:spcPts val="0"/>
              </a:spcAft>
              <a:defRPr/>
            </a:pPr>
            <a:r>
              <a:rPr lang="en-US" altLang="en-US" sz="6000" dirty="0">
                <a:effectLst>
                  <a:outerShdw blurRad="38100" dist="38100" dir="2700000" algn="tl">
                    <a:srgbClr val="C0C0C0"/>
                  </a:outerShdw>
                </a:effectLst>
                <a:latin typeface="Calibri Light" panose="020F0302020204030204" pitchFamily="34" charset="0"/>
              </a:rPr>
              <a:t>DAA Materiality</a:t>
            </a:r>
          </a:p>
        </p:txBody>
      </p:sp>
      <p:sp>
        <p:nvSpPr>
          <p:cNvPr id="20483" name="Content Placeholder 2"/>
          <p:cNvSpPr>
            <a:spLocks noGrp="1"/>
          </p:cNvSpPr>
          <p:nvPr>
            <p:ph idx="1"/>
          </p:nvPr>
        </p:nvSpPr>
        <p:spPr/>
        <p:txBody>
          <a:bodyPr/>
          <a:lstStyle/>
          <a:p>
            <a:pPr marL="0" indent="0" eaLnBrk="1" hangingPunct="1">
              <a:buNone/>
            </a:pPr>
            <a:r>
              <a:rPr lang="en-US" altLang="en-US" sz="3200" dirty="0">
                <a:latin typeface="Calibri" panose="020F0502020204030204" pitchFamily="34" charset="0"/>
              </a:rPr>
              <a:t>We only consider DAA materiality when:</a:t>
            </a:r>
          </a:p>
          <a:p>
            <a:pPr lvl="1" eaLnBrk="1" hangingPunct="1"/>
            <a:r>
              <a:rPr lang="en-US" altLang="en-US" sz="3200" dirty="0">
                <a:latin typeface="Calibri" panose="020F0502020204030204" pitchFamily="34" charset="0"/>
              </a:rPr>
              <a:t>DAA has been established as a Medically Determinable Impairment (MDI)</a:t>
            </a:r>
          </a:p>
          <a:p>
            <a:pPr lvl="1" eaLnBrk="1" hangingPunct="1"/>
            <a:r>
              <a:rPr lang="en-US" altLang="en-US" sz="3200" dirty="0">
                <a:latin typeface="Calibri" panose="020F0502020204030204" pitchFamily="34" charset="0"/>
              </a:rPr>
              <a:t>The claimant would be found disabled considering all impairments, including the DAA</a:t>
            </a:r>
          </a:p>
          <a:p>
            <a:pPr marL="0" indent="0" eaLnBrk="1" hangingPunct="1">
              <a:buNone/>
            </a:pPr>
            <a:r>
              <a:rPr lang="en-US" altLang="en-US" sz="3200" dirty="0" smtClean="0">
                <a:latin typeface="Calibri" panose="020F0502020204030204" pitchFamily="34" charset="0"/>
              </a:rPr>
              <a:t>	</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defTabSz="457207" eaLnBrk="1" fontAlgn="auto" hangingPunct="1">
              <a:spcAft>
                <a:spcPts val="0"/>
              </a:spcAft>
              <a:defRPr/>
            </a:pPr>
            <a:r>
              <a:rPr lang="en-US" altLang="en-US" sz="6000" dirty="0">
                <a:effectLst>
                  <a:outerShdw blurRad="38100" dist="38100" dir="2700000" algn="tl">
                    <a:srgbClr val="C0C0C0"/>
                  </a:outerShdw>
                </a:effectLst>
                <a:latin typeface="Calibri Light" panose="020F0302020204030204" pitchFamily="34" charset="0"/>
              </a:rPr>
              <a:t>DAA Materiality</a:t>
            </a:r>
          </a:p>
        </p:txBody>
      </p:sp>
      <p:sp>
        <p:nvSpPr>
          <p:cNvPr id="21507" name="Content Placeholder 2"/>
          <p:cNvSpPr>
            <a:spLocks noGrp="1"/>
          </p:cNvSpPr>
          <p:nvPr>
            <p:ph idx="1"/>
          </p:nvPr>
        </p:nvSpPr>
        <p:spPr/>
        <p:txBody>
          <a:bodyPr/>
          <a:lstStyle/>
          <a:p>
            <a:pPr marL="0" indent="0" eaLnBrk="1" hangingPunct="1">
              <a:buNone/>
            </a:pPr>
            <a:r>
              <a:rPr lang="en-US" altLang="en-US" sz="3200" dirty="0">
                <a:latin typeface="Calibri" panose="020F0502020204030204" pitchFamily="34" charset="0"/>
              </a:rPr>
              <a:t>Adjudicators apply the sequential evaluation twice:</a:t>
            </a:r>
          </a:p>
          <a:p>
            <a:pPr lvl="1" eaLnBrk="1" hangingPunct="1"/>
            <a:r>
              <a:rPr lang="en-US" altLang="en-US" sz="3200" dirty="0">
                <a:latin typeface="Calibri" panose="020F0502020204030204" pitchFamily="34" charset="0"/>
              </a:rPr>
              <a:t>Once to determine that the claimant is disabled considering all impairments</a:t>
            </a:r>
          </a:p>
          <a:p>
            <a:pPr lvl="1" eaLnBrk="1" hangingPunct="1"/>
            <a:r>
              <a:rPr lang="en-US" altLang="en-US" sz="3200" dirty="0">
                <a:latin typeface="Calibri" panose="020F0502020204030204" pitchFamily="34" charset="0"/>
              </a:rPr>
              <a:t>Second evaluation to determine whether the claimant would still be disabled if he or she were not using drugs or alcohol</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93615" y="3779395"/>
            <a:ext cx="7313613" cy="2667000"/>
          </a:xfrm>
        </p:spPr>
        <p:txBody>
          <a:bodyPr rtlCol="0">
            <a:normAutofit/>
          </a:bodyPr>
          <a:lstStyle/>
          <a:p>
            <a:pPr marL="0" indent="0" algn="ctr" defTabSz="457207" eaLnBrk="1" fontAlgn="auto" hangingPunct="1">
              <a:spcAft>
                <a:spcPts val="0"/>
              </a:spcAft>
              <a:buClr>
                <a:schemeClr val="bg2">
                  <a:lumMod val="40000"/>
                  <a:lumOff val="60000"/>
                </a:schemeClr>
              </a:buClr>
              <a:buNone/>
              <a:defRPr/>
            </a:pPr>
            <a:r>
              <a:rPr lang="en-US" altLang="en-US" sz="5400" dirty="0">
                <a:effectLst>
                  <a:outerShdw blurRad="38100" dist="38100" dir="2700000" algn="tl">
                    <a:srgbClr val="C0C0C0"/>
                  </a:outerShdw>
                </a:effectLst>
                <a:latin typeface="Calibri" panose="020F0502020204030204" pitchFamily="34" charset="0"/>
              </a:rPr>
              <a:t>If DAA IS Material, then the Claimant IS NOT Disabled</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600200"/>
            <a:ext cx="34702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defTabSz="457207" eaLnBrk="1" fontAlgn="auto" hangingPunct="1">
              <a:spcAft>
                <a:spcPts val="0"/>
              </a:spcAft>
              <a:defRPr/>
            </a:pPr>
            <a:r>
              <a:rPr lang="en-US" altLang="en-US" sz="4400" dirty="0" smtClean="0">
                <a:effectLst>
                  <a:outerShdw blurRad="38100" dist="38100" dir="2700000" algn="tl">
                    <a:srgbClr val="C0C0C0"/>
                  </a:outerShdw>
                </a:effectLst>
                <a:latin typeface="Calibri Light" panose="020F0302020204030204" pitchFamily="34" charset="0"/>
              </a:rPr>
              <a:t>DAA is Material When…</a:t>
            </a:r>
          </a:p>
        </p:txBody>
      </p:sp>
      <p:sp>
        <p:nvSpPr>
          <p:cNvPr id="3" name="Content Placeholder 2"/>
          <p:cNvSpPr>
            <a:spLocks noGrp="1"/>
          </p:cNvSpPr>
          <p:nvPr>
            <p:ph idx="1"/>
          </p:nvPr>
        </p:nvSpPr>
        <p:spPr/>
        <p:txBody>
          <a:bodyPr rtlCol="0">
            <a:no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3200" dirty="0">
                <a:latin typeface="Calibri" panose="020F0502020204030204" pitchFamily="34" charset="0"/>
              </a:rPr>
              <a:t>The claimant’s only impairment is substance abuse or dependence; or</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altLang="en-US" sz="3200" dirty="0">
              <a:latin typeface="Calibri" panose="020F0502020204030204" pitchFamily="34" charset="0"/>
            </a:endParaRP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3200" dirty="0">
                <a:latin typeface="Calibri" panose="020F0502020204030204" pitchFamily="34" charset="0"/>
              </a:rPr>
              <a:t>The claimant’s other impairment(s) would improve to the point of nondisability in the absence of DAA.</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0" y="1219200"/>
            <a:ext cx="7772400" cy="2286000"/>
          </a:xfrm>
        </p:spPr>
        <p:txBody>
          <a:bodyPr rtlCol="0">
            <a:normAutofit/>
          </a:bodyPr>
          <a:lstStyle/>
          <a:p>
            <a:pPr marL="0" indent="0" algn="ctr" defTabSz="457207" eaLnBrk="1" fontAlgn="auto" hangingPunct="1">
              <a:spcAft>
                <a:spcPts val="0"/>
              </a:spcAft>
              <a:buClr>
                <a:schemeClr val="bg2">
                  <a:lumMod val="40000"/>
                  <a:lumOff val="60000"/>
                </a:schemeClr>
              </a:buClr>
              <a:buNone/>
              <a:defRPr/>
            </a:pPr>
            <a:endParaRPr lang="en-US" altLang="en-US" sz="4000" dirty="0">
              <a:effectLst>
                <a:outerShdw blurRad="38100" dist="38100" dir="2700000" algn="tl">
                  <a:srgbClr val="C0C0C0"/>
                </a:outerShdw>
              </a:effectLst>
            </a:endParaRPr>
          </a:p>
          <a:p>
            <a:pPr marL="0" indent="0" algn="ctr" defTabSz="457207" eaLnBrk="1" fontAlgn="auto" hangingPunct="1">
              <a:spcAft>
                <a:spcPts val="0"/>
              </a:spcAft>
              <a:buClr>
                <a:schemeClr val="bg2">
                  <a:lumMod val="40000"/>
                  <a:lumOff val="60000"/>
                </a:schemeClr>
              </a:buClr>
              <a:buNone/>
              <a:defRPr/>
            </a:pPr>
            <a:r>
              <a:rPr lang="en-US" altLang="en-US" sz="4400" dirty="0">
                <a:effectLst>
                  <a:outerShdw blurRad="38100" dist="38100" dir="2700000" algn="tl">
                    <a:srgbClr val="C0C0C0"/>
                  </a:outerShdw>
                </a:effectLst>
                <a:latin typeface="Calibri" panose="020F0502020204030204" pitchFamily="34" charset="0"/>
              </a:rPr>
              <a:t>If DAA is NOT Material, then the Claimant IS  Disabled</a:t>
            </a: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4" y="4267201"/>
            <a:ext cx="9101137"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439"/>
            <a:ext cx="8530168" cy="1300161"/>
          </a:xfrm>
        </p:spPr>
        <p:txBody>
          <a:bodyPr rtlCol="0">
            <a:noAutofit/>
          </a:bodyPr>
          <a:lstStyle/>
          <a:p>
            <a:pPr algn="ctr" defTabSz="457207" eaLnBrk="1" fontAlgn="auto" hangingPunct="1">
              <a:spcAft>
                <a:spcPts val="0"/>
              </a:spcAft>
              <a:defRPr/>
            </a:pPr>
            <a:r>
              <a:rPr lang="en-US" altLang="en-US" sz="4400" dirty="0" smtClean="0">
                <a:effectLst>
                  <a:outerShdw blurRad="38100" dist="38100" dir="2700000" algn="tl">
                    <a:srgbClr val="C0C0C0"/>
                  </a:outerShdw>
                </a:effectLst>
                <a:latin typeface="Calibri Light" panose="020F0302020204030204" pitchFamily="34" charset="0"/>
              </a:rPr>
              <a:t>DAA is NOT Material When…</a:t>
            </a:r>
          </a:p>
        </p:txBody>
      </p:sp>
      <p:sp>
        <p:nvSpPr>
          <p:cNvPr id="3" name="Content Placeholder 2"/>
          <p:cNvSpPr>
            <a:spLocks noGrp="1"/>
          </p:cNvSpPr>
          <p:nvPr>
            <p:ph idx="1"/>
          </p:nvPr>
        </p:nvSpPr>
        <p:spPr>
          <a:xfrm>
            <a:off x="1341120" y="1752600"/>
            <a:ext cx="9225280" cy="4419600"/>
          </a:xfrm>
        </p:spPr>
        <p:txBody>
          <a:bodyPr rtlCol="0">
            <a:no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rPr>
              <a:t>Claimant has impairment(s) that is NOT affected by the DAA and is disabling; or</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rPr>
              <a:t>Claimant has physical impairment(s) that is NOT affected by DAA, AND the vocational grid rules direct a finding of disabled; or</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rPr>
              <a:t>DAA medically caused the claimant’s other disabling impairment BUT the other impairment is irreversible or could not improve to the point of nondisability.</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dirty="0" smtClean="0">
                <a:solidFill>
                  <a:schemeClr val="accent2"/>
                </a:solidFill>
              </a:rPr>
              <a:t>Learning Objectives</a:t>
            </a:r>
            <a:endParaRPr lang="en-US" dirty="0">
              <a:solidFill>
                <a:schemeClr val="accent2"/>
              </a:solidFill>
            </a:endParaRPr>
          </a:p>
        </p:txBody>
      </p:sp>
      <p:sp>
        <p:nvSpPr>
          <p:cNvPr id="17411" name="Content Placeholder 2"/>
          <p:cNvSpPr>
            <a:spLocks noGrp="1"/>
          </p:cNvSpPr>
          <p:nvPr>
            <p:ph idx="1"/>
          </p:nvPr>
        </p:nvSpPr>
        <p:spPr/>
        <p:txBody>
          <a:bodyPr/>
          <a:lstStyle/>
          <a:p>
            <a:pPr lvl="1">
              <a:buFont typeface="Wingdings" panose="05000000000000000000" pitchFamily="2" charset="2"/>
              <a:buChar char="§"/>
            </a:pPr>
            <a:r>
              <a:rPr lang="en-US" altLang="en-US" sz="2400" dirty="0" smtClean="0"/>
              <a:t>Understand opioid use and misuse amongst people experiencing homelessness with co-occurring disorders</a:t>
            </a:r>
          </a:p>
          <a:p>
            <a:pPr lvl="1">
              <a:buFont typeface="Wingdings" panose="05000000000000000000" pitchFamily="2" charset="2"/>
              <a:buChar char="§"/>
            </a:pPr>
            <a:r>
              <a:rPr lang="en-US" altLang="en-US" sz="2400" dirty="0" smtClean="0"/>
              <a:t>Understand the clinical </a:t>
            </a:r>
            <a:r>
              <a:rPr lang="en-US" altLang="en-US" sz="2400" dirty="0"/>
              <a:t>consequences of addiction to opioids and </a:t>
            </a:r>
            <a:r>
              <a:rPr lang="en-US" altLang="en-US" sz="2400" dirty="0" smtClean="0"/>
              <a:t>difference between </a:t>
            </a:r>
            <a:r>
              <a:rPr lang="en-US" altLang="en-US" sz="2400" dirty="0"/>
              <a:t>prescribed treatment and </a:t>
            </a:r>
            <a:r>
              <a:rPr lang="en-US" altLang="en-US" sz="2400" dirty="0" smtClean="0"/>
              <a:t>addiction </a:t>
            </a:r>
            <a:endParaRPr lang="en-US" altLang="en-US" sz="2400" dirty="0"/>
          </a:p>
          <a:p>
            <a:pPr lvl="1">
              <a:buFont typeface="Wingdings" panose="05000000000000000000" pitchFamily="2" charset="2"/>
              <a:buChar char="§"/>
            </a:pPr>
            <a:r>
              <a:rPr lang="en-US" altLang="en-US" sz="2400" dirty="0" smtClean="0"/>
              <a:t>Learn about the opioid crisis </a:t>
            </a:r>
            <a:r>
              <a:rPr lang="en-US" altLang="en-US" sz="2400" dirty="0"/>
              <a:t>in </a:t>
            </a:r>
            <a:r>
              <a:rPr lang="en-US" altLang="en-US" sz="2400" dirty="0" smtClean="0"/>
              <a:t> Portland Oregon , treatment options and supportive services, such as housing and Peer supports</a:t>
            </a:r>
          </a:p>
          <a:p>
            <a:pPr lvl="1">
              <a:buFont typeface="Wingdings" panose="05000000000000000000" pitchFamily="2" charset="2"/>
              <a:buChar char="§"/>
            </a:pPr>
            <a:r>
              <a:rPr lang="en-US" altLang="en-US" sz="2400" dirty="0" smtClean="0"/>
              <a:t>Improve your knowledge </a:t>
            </a:r>
            <a:r>
              <a:rPr lang="en-US" altLang="en-US" sz="2400" dirty="0"/>
              <a:t>of </a:t>
            </a:r>
            <a:r>
              <a:rPr lang="en-US" altLang="en-US" sz="2400" dirty="0" smtClean="0"/>
              <a:t>the signs of opioid addiction and related treatments and services to better serve </a:t>
            </a:r>
            <a:r>
              <a:rPr lang="en-US" altLang="en-US" sz="2400" dirty="0"/>
              <a:t>SOAR </a:t>
            </a:r>
            <a:r>
              <a:rPr lang="en-US" altLang="en-US" sz="2400" dirty="0" smtClean="0"/>
              <a:t>applicants</a:t>
            </a:r>
          </a:p>
          <a:p>
            <a:pPr lvl="1">
              <a:buFont typeface="Wingdings" panose="05000000000000000000" pitchFamily="2" charset="2"/>
              <a:buChar char="§"/>
            </a:pPr>
            <a:r>
              <a:rPr lang="en-US" altLang="en-US" sz="2400" dirty="0" smtClean="0"/>
              <a:t>Understand how SSA evaluates pain, substance use disorders and co-occurring disorders. </a:t>
            </a:r>
            <a:endParaRPr lang="en-US" altLang="en-US" sz="2400" dirty="0"/>
          </a:p>
          <a:p>
            <a:pPr marL="200025" lvl="1" indent="0">
              <a:buNone/>
            </a:pPr>
            <a:endParaRPr lang="en-US" altLang="en-US" sz="3000" dirty="0" smtClean="0"/>
          </a:p>
          <a:p>
            <a:pPr lvl="1">
              <a:buFont typeface="Wingdings" panose="05000000000000000000" pitchFamily="2" charset="2"/>
              <a:buChar char="§"/>
            </a:pPr>
            <a:endParaRPr lang="en-US" altLang="en-US" sz="3000" dirty="0" smtClean="0"/>
          </a:p>
          <a:p>
            <a:pPr lvl="1">
              <a:buFont typeface="Wingdings" panose="05000000000000000000" pitchFamily="2" charset="2"/>
              <a:buChar char="§"/>
            </a:pPr>
            <a:endParaRPr lang="en-US" altLang="en-US" sz="3000" dirty="0" smtClean="0"/>
          </a:p>
          <a:p>
            <a:pPr lvl="1">
              <a:buFont typeface="Wingdings" panose="05000000000000000000" pitchFamily="2" charset="2"/>
              <a:buChar char="§"/>
            </a:pPr>
            <a:endParaRPr lang="en-US" altLang="en-US" sz="3000" dirty="0" smtClean="0"/>
          </a:p>
          <a:p>
            <a:pPr lvl="1">
              <a:buFont typeface="Wingdings" panose="05000000000000000000" pitchFamily="2" charset="2"/>
              <a:buChar char="§"/>
            </a:pPr>
            <a:endParaRPr lang="en-US" altLang="en-US" sz="3000" dirty="0" smtClean="0"/>
          </a:p>
          <a:p>
            <a:pPr>
              <a:buFont typeface="Wingdings" panose="05000000000000000000" pitchFamily="2" charset="2"/>
              <a:buChar char="§"/>
            </a:pPr>
            <a:endParaRPr lang="en-US" altLang="en-US" sz="3200" dirty="0" smtClean="0"/>
          </a:p>
          <a:p>
            <a:pPr marL="285750" indent="-285750" eaLnBrk="1" hangingPunct="1">
              <a:buFont typeface="Wingdings" panose="05000000000000000000" pitchFamily="2" charset="2"/>
              <a:buChar char="§"/>
            </a:pPr>
            <a:endParaRPr lang="en-US" altLang="en-US" sz="4000" dirty="0">
              <a:latin typeface="+mj-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120" y="452439"/>
            <a:ext cx="8586048" cy="1400175"/>
          </a:xfrm>
        </p:spPr>
        <p:txBody>
          <a:bodyPr rtlCol="0">
            <a:noAutofit/>
          </a:bodyPr>
          <a:lstStyle/>
          <a:p>
            <a:pPr algn="ctr" defTabSz="457207" eaLnBrk="1" fontAlgn="auto" hangingPunct="1">
              <a:spcAft>
                <a:spcPts val="0"/>
              </a:spcAft>
              <a:defRPr/>
            </a:pPr>
            <a:r>
              <a:rPr lang="en-US" altLang="en-US" sz="4400" dirty="0" smtClean="0">
                <a:effectLst>
                  <a:outerShdw blurRad="38100" dist="38100" dir="2700000" algn="tl">
                    <a:srgbClr val="C0C0C0"/>
                  </a:outerShdw>
                </a:effectLst>
                <a:latin typeface="Calibri Light" panose="020F0302020204030204" pitchFamily="34" charset="0"/>
              </a:rPr>
              <a:t>Exceptions: DAA </a:t>
            </a:r>
            <a:r>
              <a:rPr lang="en-US" altLang="en-US" sz="4400" u="sng" dirty="0">
                <a:effectLst>
                  <a:outerShdw blurRad="38100" dist="38100" dir="2700000" algn="tl">
                    <a:srgbClr val="C0C0C0"/>
                  </a:outerShdw>
                </a:effectLst>
                <a:latin typeface="Calibri Light" panose="020F0302020204030204" pitchFamily="34" charset="0"/>
              </a:rPr>
              <a:t>Does Not </a:t>
            </a:r>
            <a:r>
              <a:rPr lang="en-US" altLang="en-US" sz="4400" dirty="0">
                <a:effectLst>
                  <a:outerShdw blurRad="38100" dist="38100" dir="2700000" algn="tl">
                    <a:srgbClr val="C0C0C0"/>
                  </a:outerShdw>
                </a:effectLst>
                <a:latin typeface="Calibri Light" panose="020F0302020204030204" pitchFamily="34" charset="0"/>
              </a:rPr>
              <a:t>Include:</a:t>
            </a:r>
          </a:p>
        </p:txBody>
      </p:sp>
      <p:sp>
        <p:nvSpPr>
          <p:cNvPr id="3" name="Content Placeholder 2"/>
          <p:cNvSpPr>
            <a:spLocks noGrp="1"/>
          </p:cNvSpPr>
          <p:nvPr>
            <p:ph idx="1"/>
          </p:nvPr>
        </p:nvSpPr>
        <p:spPr>
          <a:xfrm>
            <a:off x="1468120" y="1852614"/>
            <a:ext cx="8323008" cy="4319586"/>
          </a:xfrm>
        </p:spPr>
        <p:txBody>
          <a:bodyPr rtlCol="0">
            <a:no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3000" dirty="0">
                <a:latin typeface="Calibri" panose="020F0502020204030204" pitchFamily="34" charset="0"/>
              </a:rPr>
              <a:t>Caffeine and nicotine disorders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3000" dirty="0">
                <a:latin typeface="Calibri" panose="020F0502020204030204" pitchFamily="34" charset="0"/>
              </a:rPr>
              <a:t>Use of prescription medications taken </a:t>
            </a:r>
            <a:r>
              <a:rPr lang="en-US" altLang="en-US" sz="3000" u="sng" dirty="0">
                <a:latin typeface="Calibri" panose="020F0502020204030204" pitchFamily="34" charset="0"/>
              </a:rPr>
              <a:t>as prescribed</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3000" dirty="0">
                <a:latin typeface="Calibri" panose="020F0502020204030204" pitchFamily="34" charset="0"/>
              </a:rPr>
              <a:t>Children who have medical conditions resulting from their mothers’ use of drugs or alcohol during pregnancy</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3000" dirty="0">
                <a:latin typeface="Calibri" panose="020F0502020204030204" pitchFamily="34" charset="0"/>
              </a:rPr>
              <a:t>Occasional misuse of drugs </a:t>
            </a:r>
            <a:r>
              <a:rPr lang="en-US" altLang="en-US" sz="3000" dirty="0" smtClean="0">
                <a:latin typeface="Calibri" panose="020F0502020204030204" pitchFamily="34" charset="0"/>
              </a:rPr>
              <a:t>or </a:t>
            </a:r>
            <a:r>
              <a:rPr lang="en-US" altLang="en-US" sz="3000" dirty="0">
                <a:latin typeface="Calibri" panose="020F0502020204030204" pitchFamily="34" charset="0"/>
              </a:rPr>
              <a:t>alcohol</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63" y="513080"/>
            <a:ext cx="8686800" cy="1965960"/>
          </a:xfrm>
        </p:spPr>
        <p:txBody>
          <a:bodyPr rtlCol="0">
            <a:noAutofit/>
          </a:bodyPr>
          <a:lstStyle/>
          <a:p>
            <a:pPr algn="ctr" defTabSz="457207" eaLnBrk="1" fontAlgn="auto" hangingPunct="1">
              <a:spcAft>
                <a:spcPts val="0"/>
              </a:spcAft>
              <a:defRPr/>
            </a:pPr>
            <a:r>
              <a:rPr lang="en-US" altLang="en-US" dirty="0">
                <a:effectLst>
                  <a:outerShdw blurRad="38100" dist="38100" dir="2700000" algn="tl">
                    <a:srgbClr val="C0C0C0"/>
                  </a:outerShdw>
                </a:effectLst>
                <a:latin typeface="Calibri Light" panose="020F0302020204030204" pitchFamily="34" charset="0"/>
              </a:rPr>
              <a:t>Exceptions continued: </a:t>
            </a:r>
            <a:r>
              <a:rPr lang="en-US" altLang="en-US" dirty="0" smtClean="0">
                <a:effectLst>
                  <a:outerShdw blurRad="38100" dist="38100" dir="2700000" algn="tl">
                    <a:srgbClr val="C0C0C0"/>
                  </a:outerShdw>
                </a:effectLst>
                <a:latin typeface="Calibri Light" panose="020F0302020204030204" pitchFamily="34" charset="0"/>
              </a:rPr>
              <a:t>Substance-induced </a:t>
            </a:r>
            <a:r>
              <a:rPr lang="en-US" altLang="en-US" dirty="0">
                <a:effectLst>
                  <a:outerShdw blurRad="38100" dist="38100" dir="2700000" algn="tl">
                    <a:srgbClr val="C0C0C0"/>
                  </a:outerShdw>
                </a:effectLst>
                <a:latin typeface="Calibri Light" panose="020F0302020204030204" pitchFamily="34" charset="0"/>
              </a:rPr>
              <a:t>disorders </a:t>
            </a:r>
            <a:r>
              <a:rPr lang="en-US" altLang="en-US" u="sng" dirty="0">
                <a:effectLst>
                  <a:outerShdw blurRad="38100" dist="38100" dir="2700000" algn="tl">
                    <a:srgbClr val="C0C0C0"/>
                  </a:outerShdw>
                </a:effectLst>
                <a:latin typeface="Calibri Light" panose="020F0302020204030204" pitchFamily="34" charset="0"/>
              </a:rPr>
              <a:t>are not</a:t>
            </a:r>
            <a:r>
              <a:rPr lang="en-US" altLang="en-US" dirty="0">
                <a:effectLst>
                  <a:outerShdw blurRad="38100" dist="38100" dir="2700000" algn="tl">
                    <a:srgbClr val="C0C0C0"/>
                  </a:outerShdw>
                </a:effectLst>
                <a:latin typeface="Calibri Light" panose="020F0302020204030204" pitchFamily="34" charset="0"/>
              </a:rPr>
              <a:t> considered </a:t>
            </a:r>
            <a:r>
              <a:rPr lang="en-US" altLang="en-US" dirty="0" smtClean="0">
                <a:effectLst>
                  <a:outerShdw blurRad="38100" dist="38100" dir="2700000" algn="tl">
                    <a:srgbClr val="C0C0C0"/>
                  </a:outerShdw>
                </a:effectLst>
                <a:latin typeface="Calibri Light" panose="020F0302020204030204" pitchFamily="34" charset="0"/>
              </a:rPr>
              <a:t>DAA</a:t>
            </a:r>
            <a:endParaRPr lang="en-US" altLang="en-US" dirty="0">
              <a:effectLst>
                <a:outerShdw blurRad="38100" dist="38100" dir="2700000" algn="tl">
                  <a:srgbClr val="C0C0C0"/>
                </a:outerShdw>
              </a:effectLst>
              <a:latin typeface="Calibri Light" panose="020F0302020204030204" pitchFamily="34" charset="0"/>
            </a:endParaRPr>
          </a:p>
        </p:txBody>
      </p:sp>
      <p:sp>
        <p:nvSpPr>
          <p:cNvPr id="3" name="Content Placeholder 2"/>
          <p:cNvSpPr>
            <a:spLocks noGrp="1"/>
          </p:cNvSpPr>
          <p:nvPr>
            <p:ph idx="1"/>
          </p:nvPr>
        </p:nvSpPr>
        <p:spPr>
          <a:xfrm>
            <a:off x="1782128" y="2682240"/>
            <a:ext cx="8581072" cy="3505200"/>
          </a:xfrm>
        </p:spPr>
        <p:txBody>
          <a:bodyPr rtlCol="0">
            <a:normAutofit lnSpcReduction="10000"/>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3600" dirty="0">
                <a:latin typeface="Calibri" panose="020F0502020204030204" pitchFamily="34" charset="0"/>
              </a:rPr>
              <a:t>Substance-induced disorder examples: </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2800" dirty="0" smtClean="0">
                <a:latin typeface="Calibri" panose="020F0502020204030204" pitchFamily="34" charset="0"/>
              </a:rPr>
              <a:t>Chronic Liver Disease</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2800" dirty="0" smtClean="0">
                <a:latin typeface="Calibri" panose="020F0502020204030204" pitchFamily="34" charset="0"/>
              </a:rPr>
              <a:t>Substance-induced Psychosis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sz="3600" dirty="0">
                <a:latin typeface="Calibri" panose="020F0502020204030204" pitchFamily="34" charset="0"/>
              </a:rPr>
              <a:t>Exceptions to the Exception:</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2800" dirty="0" smtClean="0">
                <a:latin typeface="Calibri" panose="020F0502020204030204" pitchFamily="34" charset="0"/>
              </a:rPr>
              <a:t>Substance-Induced Persisting Dementia</a:t>
            </a:r>
          </a:p>
          <a:p>
            <a:pPr marL="742962" lvl="1" indent="-285755" defTabSz="457207" eaLnBrk="1" fontAlgn="auto" hangingPunct="1">
              <a:spcAft>
                <a:spcPts val="0"/>
              </a:spcAft>
              <a:buClr>
                <a:schemeClr val="bg2">
                  <a:lumMod val="40000"/>
                  <a:lumOff val="60000"/>
                </a:schemeClr>
              </a:buClr>
              <a:buFont typeface="Wingdings 3" charset="2"/>
              <a:buChar char=""/>
              <a:defRPr/>
            </a:pPr>
            <a:r>
              <a:rPr lang="en-US" altLang="en-US" sz="2800" dirty="0" smtClean="0">
                <a:latin typeface="Calibri" panose="020F0502020204030204" pitchFamily="34" charset="0"/>
              </a:rPr>
              <a:t>Substance-Induced Persisting Amnestic Disorder</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492760"/>
            <a:ext cx="7315200" cy="1254760"/>
          </a:xfrm>
        </p:spPr>
        <p:txBody>
          <a:bodyPr rtlCol="0">
            <a:noAutofit/>
          </a:bodyPr>
          <a:lstStyle/>
          <a:p>
            <a:pPr algn="ctr" defTabSz="457207" eaLnBrk="1" fontAlgn="auto" hangingPunct="1">
              <a:spcAft>
                <a:spcPts val="0"/>
              </a:spcAft>
              <a:defRPr/>
            </a:pPr>
            <a:r>
              <a:rPr lang="en-US" altLang="en-US" sz="4800" dirty="0">
                <a:effectLst>
                  <a:outerShdw blurRad="38100" dist="38100" dir="2700000" algn="tl">
                    <a:srgbClr val="C0C0C0"/>
                  </a:outerShdw>
                </a:effectLst>
                <a:latin typeface="Calibri Light" panose="020F0302020204030204" pitchFamily="34" charset="0"/>
              </a:rPr>
              <a:t>Evaluating DAA Evidence</a:t>
            </a:r>
          </a:p>
        </p:txBody>
      </p:sp>
      <p:sp>
        <p:nvSpPr>
          <p:cNvPr id="3" name="Content Placeholder 2"/>
          <p:cNvSpPr>
            <a:spLocks noGrp="1"/>
          </p:cNvSpPr>
          <p:nvPr>
            <p:ph idx="1"/>
          </p:nvPr>
        </p:nvSpPr>
        <p:spPr>
          <a:xfrm>
            <a:off x="1981200" y="2016760"/>
            <a:ext cx="8229600" cy="4109404"/>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3200" dirty="0">
                <a:latin typeface="Calibri" panose="020F0502020204030204" pitchFamily="34" charset="0"/>
              </a:rPr>
              <a:t>Focus on Underlying Impairments</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3200" dirty="0">
                <a:latin typeface="Calibri" panose="020F0502020204030204" pitchFamily="34" charset="0"/>
              </a:rPr>
              <a:t>Periods of Abstinence</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3200" dirty="0">
                <a:latin typeface="Calibri" panose="020F0502020204030204" pitchFamily="34" charset="0"/>
              </a:rPr>
              <a:t>Longitudinal Treatment Records</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3200" dirty="0">
                <a:latin typeface="Calibri" panose="020F0502020204030204" pitchFamily="34" charset="0"/>
              </a:rPr>
              <a:t>Disabling impairment has no relationship to the DAA</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436880"/>
            <a:ext cx="8308770" cy="1600200"/>
          </a:xfrm>
        </p:spPr>
        <p:txBody>
          <a:bodyPr rtlCol="0">
            <a:noAutofit/>
          </a:bodyPr>
          <a:lstStyle/>
          <a:p>
            <a:pPr algn="ctr" defTabSz="457207" eaLnBrk="1" fontAlgn="auto" hangingPunct="1">
              <a:spcAft>
                <a:spcPts val="0"/>
              </a:spcAft>
              <a:defRPr/>
            </a:pPr>
            <a:r>
              <a:rPr lang="en-US" altLang="en-US" sz="4400" dirty="0">
                <a:effectLst>
                  <a:outerShdw blurRad="38100" dist="38100" dir="2700000" algn="tl">
                    <a:srgbClr val="C0C0C0"/>
                  </a:outerShdw>
                </a:effectLst>
                <a:latin typeface="Calibri Light" panose="020F0302020204030204" pitchFamily="34" charset="0"/>
              </a:rPr>
              <a:t>Specific Issues: </a:t>
            </a:r>
            <a:br>
              <a:rPr lang="en-US" altLang="en-US" sz="4400" dirty="0">
                <a:effectLst>
                  <a:outerShdw blurRad="38100" dist="38100" dir="2700000" algn="tl">
                    <a:srgbClr val="C0C0C0"/>
                  </a:outerShdw>
                </a:effectLst>
                <a:latin typeface="Calibri Light" panose="020F0302020204030204" pitchFamily="34" charset="0"/>
              </a:rPr>
            </a:br>
            <a:r>
              <a:rPr lang="en-US" altLang="en-US" sz="4400" dirty="0">
                <a:effectLst>
                  <a:outerShdw blurRad="38100" dist="38100" dir="2700000" algn="tl">
                    <a:srgbClr val="C0C0C0"/>
                  </a:outerShdw>
                </a:effectLst>
                <a:latin typeface="Calibri Light" panose="020F0302020204030204" pitchFamily="34" charset="0"/>
              </a:rPr>
              <a:t>Medical Marijuana</a:t>
            </a:r>
          </a:p>
        </p:txBody>
      </p:sp>
      <p:sp>
        <p:nvSpPr>
          <p:cNvPr id="3" name="Content Placeholder 2"/>
          <p:cNvSpPr>
            <a:spLocks noGrp="1"/>
          </p:cNvSpPr>
          <p:nvPr>
            <p:ph idx="1"/>
          </p:nvPr>
        </p:nvSpPr>
        <p:spPr>
          <a:xfrm>
            <a:off x="1463040" y="2255521"/>
            <a:ext cx="8747760" cy="3870644"/>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rPr>
              <a:t>Remember the exception: Use of prescription medications taken </a:t>
            </a:r>
            <a:r>
              <a:rPr lang="en-US" altLang="en-US" sz="2800" u="sng" dirty="0">
                <a:latin typeface="Calibri" panose="020F0502020204030204" pitchFamily="34" charset="0"/>
              </a:rPr>
              <a:t>as prescribed</a:t>
            </a:r>
            <a:r>
              <a:rPr lang="en-US" altLang="en-US" sz="2800" dirty="0">
                <a:latin typeface="Calibri" panose="020F0502020204030204" pitchFamily="34" charset="0"/>
              </a:rPr>
              <a:t> does not constitute DAA</a:t>
            </a:r>
          </a:p>
          <a:p>
            <a:pPr marL="742962" lvl="1" indent="-285755"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rPr>
              <a:t>Medical marijuana use may lack the “maladaptive behavior” criterion of substance use disorders as described in SSR 13-2p. Therefore, there is no MDI of DAA</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rPr>
              <a:t>Consider all of the impairments, and their prescribed treatments, that limit the claimant’s functioning</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endParaRPr lang="en-US" altLang="en-US" sz="2800" dirty="0">
              <a:effectLst>
                <a:outerShdw blurRad="38100" dist="38100" dir="2700000" algn="tl">
                  <a:srgbClr val="C0C0C0"/>
                </a:outerShdw>
              </a:effectLst>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880" y="457200"/>
            <a:ext cx="8818880" cy="1858965"/>
          </a:xfrm>
        </p:spPr>
        <p:txBody>
          <a:bodyPr rtlCol="0">
            <a:noAutofit/>
          </a:bodyPr>
          <a:lstStyle/>
          <a:p>
            <a:pPr algn="ctr" defTabSz="457207" eaLnBrk="1" fontAlgn="auto" hangingPunct="1">
              <a:spcAft>
                <a:spcPts val="0"/>
              </a:spcAft>
              <a:defRPr/>
            </a:pPr>
            <a:r>
              <a:rPr lang="en-US" altLang="en-US" sz="4400" dirty="0">
                <a:effectLst>
                  <a:outerShdw blurRad="38100" dist="38100" dir="2700000" algn="tl">
                    <a:srgbClr val="C0C0C0"/>
                  </a:outerShdw>
                </a:effectLst>
                <a:latin typeface="Calibri Light" panose="020F0302020204030204" pitchFamily="34" charset="0"/>
              </a:rPr>
              <a:t>Specific Issues: </a:t>
            </a:r>
            <a:r>
              <a:rPr lang="en-US" altLang="en-US" sz="4400" dirty="0" smtClean="0">
                <a:effectLst>
                  <a:outerShdw blurRad="38100" dist="38100" dir="2700000" algn="tl">
                    <a:srgbClr val="C0C0C0"/>
                  </a:outerShdw>
                </a:effectLst>
                <a:latin typeface="Calibri Light" panose="020F0302020204030204" pitchFamily="34" charset="0"/>
              </a:rPr>
              <a:t>Recreational </a:t>
            </a:r>
            <a:r>
              <a:rPr lang="en-US" altLang="en-US" sz="4400" dirty="0">
                <a:effectLst>
                  <a:outerShdw blurRad="38100" dist="38100" dir="2700000" algn="tl">
                    <a:srgbClr val="C0C0C0"/>
                  </a:outerShdw>
                </a:effectLst>
                <a:latin typeface="Calibri Light" panose="020F0302020204030204" pitchFamily="34" charset="0"/>
              </a:rPr>
              <a:t>and </a:t>
            </a:r>
            <a:r>
              <a:rPr lang="en-US" altLang="en-US" sz="4400" dirty="0" smtClean="0">
                <a:effectLst>
                  <a:outerShdw blurRad="38100" dist="38100" dir="2700000" algn="tl">
                    <a:srgbClr val="C0C0C0"/>
                  </a:outerShdw>
                </a:effectLst>
                <a:latin typeface="Calibri Light" panose="020F0302020204030204" pitchFamily="34" charset="0"/>
              </a:rPr>
              <a:t/>
            </a:r>
            <a:br>
              <a:rPr lang="en-US" altLang="en-US" sz="4400" dirty="0" smtClean="0">
                <a:effectLst>
                  <a:outerShdw blurRad="38100" dist="38100" dir="2700000" algn="tl">
                    <a:srgbClr val="C0C0C0"/>
                  </a:outerShdw>
                </a:effectLst>
                <a:latin typeface="Calibri Light" panose="020F0302020204030204" pitchFamily="34" charset="0"/>
              </a:rPr>
            </a:br>
            <a:r>
              <a:rPr lang="en-US" altLang="en-US" sz="4400" dirty="0" smtClean="0">
                <a:effectLst>
                  <a:outerShdw blurRad="38100" dist="38100" dir="2700000" algn="tl">
                    <a:srgbClr val="C0C0C0"/>
                  </a:outerShdw>
                </a:effectLst>
                <a:latin typeface="Calibri Light" panose="020F0302020204030204" pitchFamily="34" charset="0"/>
              </a:rPr>
              <a:t>Self-prescribed </a:t>
            </a:r>
            <a:r>
              <a:rPr lang="en-US" altLang="en-US" sz="4400" dirty="0">
                <a:effectLst>
                  <a:outerShdw blurRad="38100" dist="38100" dir="2700000" algn="tl">
                    <a:srgbClr val="C0C0C0"/>
                  </a:outerShdw>
                </a:effectLst>
                <a:latin typeface="Calibri Light" panose="020F0302020204030204" pitchFamily="34" charset="0"/>
              </a:rPr>
              <a:t>Marijuana</a:t>
            </a:r>
          </a:p>
        </p:txBody>
      </p:sp>
      <p:sp>
        <p:nvSpPr>
          <p:cNvPr id="3" name="Content Placeholder 2"/>
          <p:cNvSpPr>
            <a:spLocks noGrp="1"/>
          </p:cNvSpPr>
          <p:nvPr>
            <p:ph idx="1"/>
          </p:nvPr>
        </p:nvSpPr>
        <p:spPr>
          <a:xfrm>
            <a:off x="1198880" y="2316165"/>
            <a:ext cx="9011920" cy="4038599"/>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3200" dirty="0">
                <a:latin typeface="Calibri" panose="020F0502020204030204" pitchFamily="34" charset="0"/>
              </a:rPr>
              <a:t>No exceptions apply</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3200" dirty="0">
                <a:latin typeface="Calibri" panose="020F0502020204030204" pitchFamily="34" charset="0"/>
              </a:rPr>
              <a:t>We use our standard DAA materiality policy:</a:t>
            </a:r>
          </a:p>
          <a:p>
            <a:pPr marL="742962" lvl="1" indent="-285755"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3200" dirty="0">
                <a:latin typeface="Calibri" panose="020F0502020204030204" pitchFamily="34" charset="0"/>
              </a:rPr>
              <a:t>Would the claimant’s other impairment(s) improve to the point of nondisability in the absence of DAA?</a:t>
            </a:r>
          </a:p>
          <a:p>
            <a:pPr marL="742962" lvl="1" indent="-285755"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3200" dirty="0">
                <a:latin typeface="Calibri" panose="020F0502020204030204" pitchFamily="34" charset="0"/>
              </a:rPr>
              <a:t>No direct adverse effect on claim</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0" y="436880"/>
            <a:ext cx="8615680" cy="1493520"/>
          </a:xfrm>
        </p:spPr>
        <p:txBody>
          <a:bodyPr rtlCol="0">
            <a:noAutofit/>
          </a:bodyPr>
          <a:lstStyle/>
          <a:p>
            <a:pPr algn="ctr" defTabSz="457207" eaLnBrk="1" fontAlgn="auto" hangingPunct="1">
              <a:spcAft>
                <a:spcPts val="0"/>
              </a:spcAft>
              <a:defRPr/>
            </a:pPr>
            <a:r>
              <a:rPr lang="en-US" altLang="en-US" sz="4400" dirty="0">
                <a:effectLst>
                  <a:outerShdw blurRad="38100" dist="38100" dir="2700000" algn="tl">
                    <a:srgbClr val="C0C0C0"/>
                  </a:outerShdw>
                </a:effectLst>
                <a:latin typeface="Calibri Light" panose="020F0302020204030204" pitchFamily="34" charset="0"/>
              </a:rPr>
              <a:t>Specific Issues: </a:t>
            </a:r>
            <a:r>
              <a:rPr lang="en-US" altLang="en-US" sz="4400" dirty="0" smtClean="0">
                <a:effectLst>
                  <a:outerShdw blurRad="38100" dist="38100" dir="2700000" algn="tl">
                    <a:srgbClr val="C0C0C0"/>
                  </a:outerShdw>
                </a:effectLst>
                <a:latin typeface="Calibri Light" panose="020F0302020204030204" pitchFamily="34" charset="0"/>
              </a:rPr>
              <a:t>Opioids</a:t>
            </a:r>
            <a:endParaRPr lang="en-US" altLang="en-US" sz="4400" dirty="0">
              <a:effectLst>
                <a:outerShdw blurRad="38100" dist="38100" dir="2700000" algn="tl">
                  <a:srgbClr val="C0C0C0"/>
                </a:outerShdw>
              </a:effectLst>
              <a:latin typeface="Calibri Light" panose="020F0302020204030204" pitchFamily="34" charset="0"/>
            </a:endParaRPr>
          </a:p>
        </p:txBody>
      </p:sp>
      <p:sp>
        <p:nvSpPr>
          <p:cNvPr id="3" name="Content Placeholder 2"/>
          <p:cNvSpPr>
            <a:spLocks noGrp="1"/>
          </p:cNvSpPr>
          <p:nvPr>
            <p:ph idx="1"/>
          </p:nvPr>
        </p:nvSpPr>
        <p:spPr>
          <a:xfrm>
            <a:off x="995680" y="1930400"/>
            <a:ext cx="9215120" cy="4031411"/>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rPr>
              <a:t>Remember the exception: Use of prescription medications taken </a:t>
            </a:r>
            <a:r>
              <a:rPr lang="en-US" altLang="en-US" sz="2800" u="sng" dirty="0">
                <a:latin typeface="Calibri" panose="020F0502020204030204" pitchFamily="34" charset="0"/>
              </a:rPr>
              <a:t>as prescribed</a:t>
            </a:r>
            <a:r>
              <a:rPr lang="en-US" altLang="en-US" sz="2800" dirty="0">
                <a:latin typeface="Calibri" panose="020F0502020204030204" pitchFamily="34" charset="0"/>
              </a:rPr>
              <a:t> does not constitute DAA</a:t>
            </a:r>
          </a:p>
          <a:p>
            <a:pPr marL="742962" lvl="1" indent="-285755"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rPr>
              <a:t>Even powerful medications, such as opioids, that can cause serious side effects and functional limitations</a:t>
            </a: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2800" dirty="0">
                <a:latin typeface="Calibri" panose="020F0502020204030204" pitchFamily="34" charset="0"/>
              </a:rPr>
              <a:t>Consider the underlying impairment(s) that limits the claimant’s functioning</a:t>
            </a:r>
          </a:p>
          <a:p>
            <a:pPr marL="742962" lvl="1" indent="-285755" defTabSz="457207" eaLnBrk="1" fontAlgn="auto" hangingPunct="1">
              <a:lnSpc>
                <a:spcPct val="90000"/>
              </a:lnSpc>
              <a:spcAft>
                <a:spcPts val="0"/>
              </a:spcAft>
              <a:buClr>
                <a:schemeClr val="bg2">
                  <a:lumMod val="40000"/>
                  <a:lumOff val="60000"/>
                </a:schemeClr>
              </a:buClr>
              <a:buFont typeface="Wingdings 3" charset="2"/>
              <a:buChar char=""/>
              <a:defRPr/>
            </a:pPr>
            <a:r>
              <a:rPr lang="en-US" altLang="en-US" sz="2800" dirty="0">
                <a:solidFill>
                  <a:prstClr val="white"/>
                </a:solidFill>
                <a:latin typeface="Calibri" panose="020F0502020204030204" pitchFamily="34" charset="0"/>
              </a:rPr>
              <a:t>We consider the effects of prescribed treatment and medication when assessing a claimant’s impairment</a:t>
            </a: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2351088" y="1219200"/>
            <a:ext cx="7631112" cy="5029200"/>
          </a:xfrm>
        </p:spPr>
        <p:txBody>
          <a:bodyPr/>
          <a:lstStyle/>
          <a:p>
            <a:pPr marL="0" indent="0" algn="ctr" eaLnBrk="1" hangingPunct="1">
              <a:buNone/>
            </a:pPr>
            <a:endParaRPr lang="en-US" altLang="en-US" sz="6600" dirty="0"/>
          </a:p>
          <a:p>
            <a:pPr marL="0" indent="0" algn="ctr" eaLnBrk="1" hangingPunct="1">
              <a:buNone/>
            </a:pPr>
            <a:r>
              <a:rPr lang="en-US" altLang="en-US" sz="6600" dirty="0">
                <a:latin typeface="Calibri Light" panose="020F0302020204030204" pitchFamily="34" charset="0"/>
              </a:rPr>
              <a:t>Thank </a:t>
            </a:r>
            <a:r>
              <a:rPr lang="en-US" altLang="en-US" sz="6600" dirty="0" smtClean="0">
                <a:latin typeface="Calibri Light" panose="020F0302020204030204" pitchFamily="34" charset="0"/>
              </a:rPr>
              <a:t>You!</a:t>
            </a:r>
            <a:endParaRPr lang="en-US" altLang="en-US" sz="66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eaLnBrk="1" fontAlgn="auto" hangingPunct="1">
              <a:spcAft>
                <a:spcPts val="0"/>
              </a:spcAft>
              <a:defRPr/>
            </a:pPr>
            <a:r>
              <a:rPr lang="en-US" dirty="0">
                <a:solidFill>
                  <a:schemeClr val="accent2"/>
                </a:solidFill>
                <a:ea typeface="ＭＳ Ｐゴシック" pitchFamily="34" charset="-128"/>
                <a:cs typeface="+mj-cs"/>
              </a:rPr>
              <a:t>Questions and Answers</a:t>
            </a:r>
            <a:endParaRPr lang="en-US" dirty="0">
              <a:solidFill>
                <a:schemeClr val="accent2"/>
              </a:solidFill>
              <a:ea typeface="+mj-ea"/>
              <a:cs typeface="+mj-cs"/>
            </a:endParaRPr>
          </a:p>
        </p:txBody>
      </p:sp>
      <p:sp>
        <p:nvSpPr>
          <p:cNvPr id="89091" name="Content Placeholder 4"/>
          <p:cNvSpPr>
            <a:spLocks noGrp="1"/>
          </p:cNvSpPr>
          <p:nvPr>
            <p:ph idx="1"/>
          </p:nvPr>
        </p:nvSpPr>
        <p:spPr>
          <a:xfrm>
            <a:off x="1096963" y="1846263"/>
            <a:ext cx="10058400" cy="4160254"/>
          </a:xfrm>
        </p:spPr>
        <p:txBody>
          <a:bodyPr/>
          <a:lstStyle/>
          <a:p>
            <a:pPr algn="ctr" eaLnBrk="1" hangingPunct="1">
              <a:defRPr/>
            </a:pPr>
            <a:r>
              <a:rPr lang="en-US" sz="3600" b="1" dirty="0" smtClean="0"/>
              <a:t>Facilitated By:</a:t>
            </a:r>
          </a:p>
          <a:p>
            <a:pPr algn="ctr" eaLnBrk="1" hangingPunct="1">
              <a:defRPr/>
            </a:pPr>
            <a:r>
              <a:rPr lang="en-US" sz="3600" dirty="0" smtClean="0"/>
              <a:t>SAMHSA SOAR Technical Assistance Center</a:t>
            </a:r>
            <a:br>
              <a:rPr lang="en-US" sz="3600" dirty="0" smtClean="0"/>
            </a:br>
            <a:r>
              <a:rPr lang="en-US" sz="3600" dirty="0" smtClean="0"/>
              <a:t>Policy Research Associates, Inc.</a:t>
            </a:r>
          </a:p>
          <a:p>
            <a:pPr marL="285750" indent="-285750" eaLnBrk="1" hangingPunct="1">
              <a:buFont typeface="Wingdings" panose="05000000000000000000" pitchFamily="2" charset="2"/>
              <a:buChar char="Ø"/>
              <a:defRPr/>
            </a:pPr>
            <a:r>
              <a:rPr lang="en-US" sz="2800" dirty="0" smtClean="0"/>
              <a:t>Please type your question into the </a:t>
            </a:r>
            <a:r>
              <a:rPr lang="en-US" sz="2800" u="sng" dirty="0" smtClean="0"/>
              <a:t>Q&amp;A panel</a:t>
            </a:r>
            <a:r>
              <a:rPr lang="en-US" sz="2800" dirty="0" smtClean="0"/>
              <a:t> located underneath the participant tab, </a:t>
            </a:r>
            <a:r>
              <a:rPr lang="en-US" sz="2800" u="sng" dirty="0" smtClean="0"/>
              <a:t>or</a:t>
            </a:r>
          </a:p>
          <a:p>
            <a:pPr marL="285750" indent="-285750" eaLnBrk="1" hangingPunct="1">
              <a:buFont typeface="Wingdings" panose="05000000000000000000" pitchFamily="2" charset="2"/>
              <a:buChar char="Ø"/>
              <a:defRPr/>
            </a:pPr>
            <a:r>
              <a:rPr lang="en-US" sz="2800" dirty="0"/>
              <a:t>To ask a question by </a:t>
            </a:r>
            <a:r>
              <a:rPr lang="en-US" sz="2800" u="sng" dirty="0"/>
              <a:t>phone,</a:t>
            </a:r>
            <a:r>
              <a:rPr lang="en-US" sz="2800" dirty="0"/>
              <a:t> please raise your hand by </a:t>
            </a:r>
            <a:r>
              <a:rPr lang="en-US" sz="2800" u="sng" dirty="0"/>
              <a:t>clicking the hand icon </a:t>
            </a:r>
            <a:r>
              <a:rPr lang="en-US" sz="2800" dirty="0"/>
              <a:t>in the participant pod. We will unmute you so you can ask your </a:t>
            </a:r>
            <a:r>
              <a:rPr lang="en-US" sz="2800" dirty="0" smtClean="0"/>
              <a:t>question.</a:t>
            </a:r>
            <a:endParaRPr lang="en-US" sz="2800" i="1" dirty="0"/>
          </a:p>
          <a:p>
            <a:pPr marL="0" indent="0" algn="ctr" eaLnBrk="1" hangingPunct="1">
              <a:buFont typeface="Calibri" panose="020F0502020204030204" pitchFamily="34" charset="0"/>
              <a:buNone/>
              <a:defRPr/>
            </a:pPr>
            <a:endParaRPr lang="en-US" sz="2800" i="1" dirty="0"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dirty="0">
                <a:solidFill>
                  <a:schemeClr val="accent2"/>
                </a:solidFill>
                <a:ea typeface="ヒラギノ角ゴ Pro W3" pitchFamily="-84" charset="-128"/>
                <a:cs typeface="+mj-cs"/>
              </a:rPr>
              <a:t>For More Information on </a:t>
            </a:r>
            <a:r>
              <a:rPr lang="en-US" dirty="0" smtClean="0">
                <a:solidFill>
                  <a:schemeClr val="accent2"/>
                </a:solidFill>
                <a:ea typeface="ヒラギノ角ゴ Pro W3" pitchFamily="-84" charset="-128"/>
                <a:cs typeface="+mj-cs"/>
              </a:rPr>
              <a:t>SOAR</a:t>
            </a:r>
            <a:endParaRPr lang="en-US" dirty="0">
              <a:solidFill>
                <a:schemeClr val="accent2"/>
              </a:solidFill>
              <a:ea typeface="+mj-ea"/>
              <a:cs typeface="+mj-cs"/>
            </a:endParaRPr>
          </a:p>
        </p:txBody>
      </p:sp>
      <p:sp>
        <p:nvSpPr>
          <p:cNvPr id="70659" name="Content Placeholder 2"/>
          <p:cNvSpPr>
            <a:spLocks noGrp="1"/>
          </p:cNvSpPr>
          <p:nvPr>
            <p:ph idx="1"/>
          </p:nvPr>
        </p:nvSpPr>
        <p:spPr>
          <a:xfrm>
            <a:off x="1096963" y="1939925"/>
            <a:ext cx="10058400" cy="4022725"/>
          </a:xfrm>
        </p:spPr>
        <p:txBody>
          <a:bodyPr/>
          <a:lstStyle/>
          <a:p>
            <a:pPr algn="ctr" eaLnBrk="1" hangingPunct="1">
              <a:lnSpc>
                <a:spcPct val="80000"/>
              </a:lnSpc>
            </a:pPr>
            <a:endParaRPr lang="en-US" altLang="en-US" sz="2400" dirty="0" smtClean="0"/>
          </a:p>
          <a:p>
            <a:pPr algn="ctr" eaLnBrk="1" hangingPunct="1">
              <a:lnSpc>
                <a:spcPct val="80000"/>
              </a:lnSpc>
            </a:pPr>
            <a:r>
              <a:rPr lang="en-US" altLang="en-US" sz="4800" dirty="0" smtClean="0"/>
              <a:t>http://soarworks.prainc.com </a:t>
            </a:r>
          </a:p>
          <a:p>
            <a:pPr algn="ctr" eaLnBrk="1" hangingPunct="1">
              <a:lnSpc>
                <a:spcPct val="80000"/>
              </a:lnSpc>
            </a:pPr>
            <a:r>
              <a:rPr lang="en-US" altLang="en-US" sz="3200" dirty="0" smtClean="0">
                <a:solidFill>
                  <a:schemeClr val="accent2"/>
                </a:solidFill>
              </a:rPr>
              <a:t>SAMHSA SOAR TA Center</a:t>
            </a:r>
            <a:br>
              <a:rPr lang="en-US" altLang="en-US" sz="3200" dirty="0" smtClean="0">
                <a:solidFill>
                  <a:schemeClr val="accent2"/>
                </a:solidFill>
              </a:rPr>
            </a:br>
            <a:r>
              <a:rPr lang="en-US" altLang="en-US" sz="3200" dirty="0" smtClean="0">
                <a:solidFill>
                  <a:schemeClr val="accent2"/>
                </a:solidFill>
              </a:rPr>
              <a:t>345 Delaware Avenue</a:t>
            </a:r>
            <a:br>
              <a:rPr lang="en-US" altLang="en-US" sz="3200" dirty="0" smtClean="0">
                <a:solidFill>
                  <a:schemeClr val="accent2"/>
                </a:solidFill>
              </a:rPr>
            </a:br>
            <a:r>
              <a:rPr lang="en-US" altLang="en-US" sz="3200" dirty="0" smtClean="0">
                <a:solidFill>
                  <a:schemeClr val="accent2"/>
                </a:solidFill>
              </a:rPr>
              <a:t>Delmar, New York 12054</a:t>
            </a:r>
            <a:br>
              <a:rPr lang="en-US" altLang="en-US" sz="3200" dirty="0" smtClean="0">
                <a:solidFill>
                  <a:schemeClr val="accent2"/>
                </a:solidFill>
              </a:rPr>
            </a:br>
            <a:r>
              <a:rPr lang="en-US" altLang="en-US" sz="3200" dirty="0" smtClean="0">
                <a:solidFill>
                  <a:schemeClr val="accent2"/>
                </a:solidFill>
              </a:rPr>
              <a:t>(518) 439-7415</a:t>
            </a:r>
          </a:p>
          <a:p>
            <a:pPr algn="ctr" eaLnBrk="1" hangingPunct="1">
              <a:lnSpc>
                <a:spcPct val="80000"/>
              </a:lnSpc>
            </a:pPr>
            <a:r>
              <a:rPr lang="en-US" altLang="en-US" sz="4800" dirty="0" smtClean="0"/>
              <a:t>soar@prainc.com</a:t>
            </a:r>
          </a:p>
          <a:p>
            <a:pPr algn="ctr" eaLnBrk="1" hangingPunct="1">
              <a:lnSpc>
                <a:spcPct val="80000"/>
              </a:lnSpc>
            </a:pPr>
            <a:r>
              <a:rPr lang="en-US" altLang="en-US" sz="3200" dirty="0" smtClean="0">
                <a:latin typeface="Calibri Light" panose="020F0302020204030204" pitchFamily="34" charset="0"/>
              </a:rPr>
              <a:t/>
            </a:r>
            <a:br>
              <a:rPr lang="en-US" altLang="en-US" sz="3200" dirty="0" smtClean="0">
                <a:latin typeface="Calibri Light" panose="020F0302020204030204" pitchFamily="34" charset="0"/>
              </a:rPr>
            </a:br>
            <a:endParaRPr lang="en-US" altLang="en-US" sz="3200" dirty="0" smtClean="0">
              <a:latin typeface="Calibri Light" panose="020F0302020204030204" pitchFamily="34" charset="0"/>
            </a:endParaRPr>
          </a:p>
        </p:txBody>
      </p:sp>
      <p:pic>
        <p:nvPicPr>
          <p:cNvPr id="70664" name="Picture 7"/>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114300" y="220663"/>
            <a:ext cx="20701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57179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7280" y="490499"/>
            <a:ext cx="10058400" cy="3737117"/>
          </a:xfrm>
        </p:spPr>
        <p:txBody>
          <a:bodyPr>
            <a:normAutofit/>
          </a:bodyPr>
          <a:lstStyle/>
          <a:p>
            <a:r>
              <a:rPr lang="en-US" sz="6000" dirty="0" smtClean="0">
                <a:solidFill>
                  <a:schemeClr val="accent2"/>
                </a:solidFill>
              </a:rPr>
              <a:t>Clinical Perspective: Evidence-Based Addiction Treatment</a:t>
            </a:r>
            <a:endParaRPr lang="en-US" sz="6000" dirty="0">
              <a:solidFill>
                <a:schemeClr val="accent2"/>
              </a:solidFill>
            </a:endParaRPr>
          </a:p>
        </p:txBody>
      </p:sp>
      <p:sp>
        <p:nvSpPr>
          <p:cNvPr id="5" name="Subtitle 4"/>
          <p:cNvSpPr>
            <a:spLocks noGrp="1"/>
          </p:cNvSpPr>
          <p:nvPr>
            <p:ph type="subTitle" idx="1"/>
          </p:nvPr>
        </p:nvSpPr>
        <p:spPr>
          <a:xfrm>
            <a:off x="1097280" y="4325112"/>
            <a:ext cx="10058400" cy="1628648"/>
          </a:xfrm>
        </p:spPr>
        <p:txBody>
          <a:bodyPr>
            <a:normAutofit/>
          </a:bodyPr>
          <a:lstStyle/>
          <a:p>
            <a:pPr>
              <a:lnSpc>
                <a:spcPct val="100000"/>
              </a:lnSpc>
              <a:spcBef>
                <a:spcPts val="0"/>
              </a:spcBef>
              <a:spcAft>
                <a:spcPts val="0"/>
              </a:spcAft>
            </a:pPr>
            <a:r>
              <a:rPr lang="en-US" sz="1600" dirty="0" err="1" smtClean="0">
                <a:solidFill>
                  <a:schemeClr val="accent2"/>
                </a:solidFill>
              </a:rPr>
              <a:t>Dr.Andrew</a:t>
            </a:r>
            <a:r>
              <a:rPr lang="en-US" sz="1600" dirty="0" smtClean="0">
                <a:solidFill>
                  <a:schemeClr val="accent2"/>
                </a:solidFill>
              </a:rPr>
              <a:t> Mendenhall M.D. </a:t>
            </a:r>
            <a:endParaRPr lang="en-US" sz="1600" dirty="0">
              <a:solidFill>
                <a:schemeClr val="accent2"/>
              </a:solidFill>
            </a:endParaRPr>
          </a:p>
          <a:p>
            <a:pPr>
              <a:lnSpc>
                <a:spcPct val="100000"/>
              </a:lnSpc>
              <a:spcBef>
                <a:spcPts val="0"/>
              </a:spcBef>
              <a:spcAft>
                <a:spcPts val="0"/>
              </a:spcAft>
            </a:pPr>
            <a:r>
              <a:rPr lang="en-US" sz="1600" dirty="0" smtClean="0">
                <a:solidFill>
                  <a:schemeClr val="accent2"/>
                </a:solidFill>
              </a:rPr>
              <a:t>Sr. Medical Director Substance Use Disorder Services- Central City Concern</a:t>
            </a:r>
          </a:p>
          <a:p>
            <a:pPr>
              <a:lnSpc>
                <a:spcPct val="100000"/>
              </a:lnSpc>
              <a:spcBef>
                <a:spcPts val="0"/>
              </a:spcBef>
              <a:spcAft>
                <a:spcPts val="0"/>
              </a:spcAft>
            </a:pPr>
            <a:r>
              <a:rPr lang="en-US" sz="1600" dirty="0" smtClean="0">
                <a:solidFill>
                  <a:schemeClr val="accent2"/>
                </a:solidFill>
              </a:rPr>
              <a:t>Diplomate- American Board of Addiction Medicine</a:t>
            </a:r>
          </a:p>
          <a:p>
            <a:pPr>
              <a:lnSpc>
                <a:spcPct val="100000"/>
              </a:lnSpc>
              <a:spcBef>
                <a:spcPts val="0"/>
              </a:spcBef>
              <a:spcAft>
                <a:spcPts val="0"/>
              </a:spcAft>
            </a:pPr>
            <a:r>
              <a:rPr lang="en-US" sz="1600" dirty="0" smtClean="0">
                <a:solidFill>
                  <a:schemeClr val="accent2"/>
                </a:solidFill>
              </a:rPr>
              <a:t>Diplomate- American Board of Family Medicine</a:t>
            </a:r>
          </a:p>
          <a:p>
            <a:pPr>
              <a:lnSpc>
                <a:spcPct val="100000"/>
              </a:lnSpc>
              <a:spcBef>
                <a:spcPts val="0"/>
              </a:spcBef>
              <a:spcAft>
                <a:spcPts val="0"/>
              </a:spcAft>
            </a:pPr>
            <a:r>
              <a:rPr lang="en-US" sz="1600" dirty="0" smtClean="0">
                <a:solidFill>
                  <a:schemeClr val="accent2"/>
                </a:solidFill>
              </a:rPr>
              <a:t>Diplomate- American Academy of Pain Management</a:t>
            </a:r>
          </a:p>
          <a:p>
            <a:endParaRPr lang="en-US" sz="18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4723" t="12292" r="4723" b="15483"/>
          <a:stretch>
            <a:fillRect/>
          </a:stretch>
        </p:blipFill>
        <p:spPr bwMode="auto">
          <a:xfrm>
            <a:off x="247650" y="317500"/>
            <a:ext cx="4476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7070" y="6446866"/>
            <a:ext cx="1344930" cy="344302"/>
          </a:xfrm>
          <a:prstGeom prst="rect">
            <a:avLst/>
          </a:prstGeom>
        </p:spPr>
      </p:pic>
    </p:spTree>
    <p:extLst>
      <p:ext uri="{BB962C8B-B14F-4D97-AF65-F5344CB8AC3E}">
        <p14:creationId xmlns:p14="http://schemas.microsoft.com/office/powerpoint/2010/main" val="338025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691143"/>
            <a:ext cx="10058400" cy="975361"/>
          </a:xfrm>
        </p:spPr>
        <p:txBody>
          <a:bodyPr>
            <a:normAutofit/>
          </a:bodyPr>
          <a:lstStyle/>
          <a:p>
            <a:pPr algn="ctr"/>
            <a:r>
              <a:rPr lang="en-US" dirty="0" smtClean="0">
                <a:solidFill>
                  <a:schemeClr val="accent2"/>
                </a:solidFill>
              </a:rPr>
              <a:t>Background</a:t>
            </a:r>
            <a:endParaRPr lang="en-US" dirty="0">
              <a:solidFill>
                <a:schemeClr val="accent2"/>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100" dirty="0" smtClean="0"/>
              <a:t>Central City Concern- Founded in 1979</a:t>
            </a:r>
          </a:p>
          <a:p>
            <a:pPr>
              <a:buFont typeface="Arial" panose="020B0604020202020204" pitchFamily="34" charset="0"/>
              <a:buChar char="•"/>
            </a:pPr>
            <a:r>
              <a:rPr lang="en-US" sz="2100" dirty="0" smtClean="0"/>
              <a:t>13 FQHC and 5 CMHC Clinics caring for roughly 14,000 patients</a:t>
            </a:r>
          </a:p>
          <a:p>
            <a:pPr>
              <a:buFont typeface="Arial" panose="020B0604020202020204" pitchFamily="34" charset="0"/>
              <a:buChar char="•"/>
            </a:pPr>
            <a:r>
              <a:rPr lang="en-US" sz="2100" dirty="0" smtClean="0"/>
              <a:t>1700 Housing Units-  Diverse populations</a:t>
            </a:r>
          </a:p>
          <a:p>
            <a:pPr lvl="1">
              <a:buFont typeface="Wingdings" panose="05000000000000000000" pitchFamily="2" charset="2"/>
              <a:buChar char="§"/>
            </a:pPr>
            <a:r>
              <a:rPr lang="en-US" sz="2100" dirty="0" smtClean="0"/>
              <a:t>300 Permanent</a:t>
            </a:r>
          </a:p>
          <a:p>
            <a:pPr lvl="1">
              <a:buFont typeface="Wingdings" panose="05000000000000000000" pitchFamily="2" charset="2"/>
              <a:buChar char="§"/>
            </a:pPr>
            <a:r>
              <a:rPr lang="en-US" sz="2100" dirty="0" smtClean="0"/>
              <a:t>1400 Recovery, Supportive-housing with a variety of specialty programs</a:t>
            </a:r>
          </a:p>
          <a:p>
            <a:pPr>
              <a:buFont typeface="Arial" panose="020B0604020202020204" pitchFamily="34" charset="0"/>
              <a:buChar char="•"/>
            </a:pPr>
            <a:r>
              <a:rPr lang="en-US" sz="2100" dirty="0" smtClean="0"/>
              <a:t>Focus on SMI and Medically Complex patients</a:t>
            </a:r>
          </a:p>
          <a:p>
            <a:pPr>
              <a:buFont typeface="Arial" panose="020B0604020202020204" pitchFamily="34" charset="0"/>
              <a:buChar char="•"/>
            </a:pPr>
            <a:r>
              <a:rPr lang="en-US" sz="2100" dirty="0" smtClean="0"/>
              <a:t>Nationally Recognized Housing-First Program</a:t>
            </a:r>
          </a:p>
          <a:p>
            <a:pPr>
              <a:buFont typeface="Arial" panose="020B0604020202020204" pitchFamily="34" charset="0"/>
              <a:buChar char="•"/>
            </a:pPr>
            <a:r>
              <a:rPr lang="en-US" sz="2100" dirty="0" smtClean="0"/>
              <a:t>Proud to offer evidence-based treatment for substance use disorders within our SUDS continuum</a:t>
            </a:r>
          </a:p>
          <a:p>
            <a:pPr>
              <a:buFont typeface="Arial" panose="020B0604020202020204" pitchFamily="34" charset="0"/>
              <a:buChar char="•"/>
            </a:pPr>
            <a:r>
              <a:rPr lang="en-US" sz="2100" dirty="0" smtClean="0"/>
              <a:t>Residential Detox, Residential, Intensive Outpatient, Outpatient levels of care</a:t>
            </a:r>
            <a:endParaRPr lang="en-US" sz="2100" dirty="0"/>
          </a:p>
        </p:txBody>
      </p:sp>
    </p:spTree>
    <p:extLst>
      <p:ext uri="{BB962C8B-B14F-4D97-AF65-F5344CB8AC3E}">
        <p14:creationId xmlns:p14="http://schemas.microsoft.com/office/powerpoint/2010/main" val="266433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691143"/>
            <a:ext cx="10058400" cy="975361"/>
          </a:xfrm>
        </p:spPr>
        <p:txBody>
          <a:bodyPr>
            <a:normAutofit/>
          </a:bodyPr>
          <a:lstStyle/>
          <a:p>
            <a:pPr algn="ctr"/>
            <a:r>
              <a:rPr lang="en-US" dirty="0" smtClean="0">
                <a:solidFill>
                  <a:schemeClr val="accent2"/>
                </a:solidFill>
              </a:rPr>
              <a:t>CCC Old Town Recovery Center</a:t>
            </a:r>
            <a:endParaRPr lang="en-US" dirty="0">
              <a:solidFill>
                <a:schemeClr val="accent2"/>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9360" y="1810141"/>
            <a:ext cx="7274560" cy="4495212"/>
          </a:xfrm>
        </p:spPr>
      </p:pic>
    </p:spTree>
    <p:extLst>
      <p:ext uri="{BB962C8B-B14F-4D97-AF65-F5344CB8AC3E}">
        <p14:creationId xmlns:p14="http://schemas.microsoft.com/office/powerpoint/2010/main" val="258111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691143"/>
            <a:ext cx="10058400" cy="975361"/>
          </a:xfrm>
        </p:spPr>
        <p:txBody>
          <a:bodyPr>
            <a:normAutofit/>
          </a:bodyPr>
          <a:lstStyle/>
          <a:p>
            <a:pPr algn="ctr"/>
            <a:r>
              <a:rPr lang="en-US" dirty="0" smtClean="0">
                <a:solidFill>
                  <a:schemeClr val="accent2"/>
                </a:solidFill>
              </a:rPr>
              <a:t>Addiction: A Chronic Brain Disease</a:t>
            </a:r>
            <a:endParaRPr lang="en-US" dirty="0">
              <a:solidFill>
                <a:schemeClr val="accent2"/>
              </a:solidFill>
            </a:endParaRPr>
          </a:p>
        </p:txBody>
      </p:sp>
      <p:pic>
        <p:nvPicPr>
          <p:cNvPr id="4" name="Content Placeholder 3"/>
          <p:cNvPicPr>
            <a:picLocks noGrp="1" noChangeAspect="1"/>
          </p:cNvPicPr>
          <p:nvPr>
            <p:ph idx="1"/>
          </p:nvPr>
        </p:nvPicPr>
        <p:blipFill>
          <a:blip r:embed="rId3"/>
          <a:stretch>
            <a:fillRect/>
          </a:stretch>
        </p:blipFill>
        <p:spPr>
          <a:xfrm>
            <a:off x="1259839" y="1524000"/>
            <a:ext cx="9550401" cy="3332481"/>
          </a:xfrm>
          <a:prstGeom prst="rect">
            <a:avLst/>
          </a:prstGeom>
        </p:spPr>
      </p:pic>
      <p:pic>
        <p:nvPicPr>
          <p:cNvPr id="6" name="Picture 5"/>
          <p:cNvPicPr>
            <a:picLocks noChangeAspect="1"/>
          </p:cNvPicPr>
          <p:nvPr/>
        </p:nvPicPr>
        <p:blipFill>
          <a:blip r:embed="rId4"/>
          <a:stretch>
            <a:fillRect/>
          </a:stretch>
        </p:blipFill>
        <p:spPr>
          <a:xfrm>
            <a:off x="1259839" y="4808453"/>
            <a:ext cx="9700381" cy="1034207"/>
          </a:xfrm>
          <a:prstGeom prst="rect">
            <a:avLst/>
          </a:prstGeom>
        </p:spPr>
      </p:pic>
    </p:spTree>
    <p:extLst>
      <p:ext uri="{BB962C8B-B14F-4D97-AF65-F5344CB8AC3E}">
        <p14:creationId xmlns:p14="http://schemas.microsoft.com/office/powerpoint/2010/main" val="3295205162"/>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13.xml.rels><?xml version="1.0" encoding="UTF-8" standalone="yes"?>
<Relationships xmlns="http://schemas.openxmlformats.org/package/2006/relationships"><Relationship Id="rId1" Type="http://schemas.openxmlformats.org/officeDocument/2006/relationships/image" Target="../media/image4.jpeg"/></Relationships>
</file>

<file path=ppt/theme/_rels/theme14.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4.jpeg"/></Relationships>
</file>

<file path=ppt/theme/_rels/theme16.xml.rels><?xml version="1.0" encoding="UTF-8" standalone="yes"?>
<Relationships xmlns="http://schemas.openxmlformats.org/package/2006/relationships"><Relationship Id="rId1" Type="http://schemas.openxmlformats.org/officeDocument/2006/relationships/image" Target="../media/image4.jpeg"/></Relationships>
</file>

<file path=ppt/theme/_rels/theme17.xml.rels><?xml version="1.0" encoding="UTF-8" standalone="yes"?>
<Relationships xmlns="http://schemas.openxmlformats.org/package/2006/relationships"><Relationship Id="rId1" Type="http://schemas.openxmlformats.org/officeDocument/2006/relationships/image" Target="../media/image4.jpeg"/></Relationships>
</file>

<file path=ppt/theme/_rels/theme18.xml.rels><?xml version="1.0" encoding="UTF-8" standalone="yes"?>
<Relationships xmlns="http://schemas.openxmlformats.org/package/2006/relationships"><Relationship Id="rId1" Type="http://schemas.openxmlformats.org/officeDocument/2006/relationships/image" Target="../media/image4.jpeg"/></Relationships>
</file>

<file path=ppt/theme/_rels/theme19.xml.rels><?xml version="1.0" encoding="UTF-8" standalone="yes"?>
<Relationships xmlns="http://schemas.openxmlformats.org/package/2006/relationships"><Relationship Id="rId1" Type="http://schemas.openxmlformats.org/officeDocument/2006/relationships/image" Target="../media/image4.jpeg"/></Relationships>
</file>

<file path=ppt/theme/_rels/theme20.xml.rels><?xml version="1.0" encoding="UTF-8" standalone="yes"?>
<Relationships xmlns="http://schemas.openxmlformats.org/package/2006/relationships"><Relationship Id="rId1" Type="http://schemas.openxmlformats.org/officeDocument/2006/relationships/image" Target="../media/image4.jpeg"/></Relationships>
</file>

<file path=ppt/theme/_rels/theme21.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10.xml><?xml version="1.0" encoding="utf-8"?>
<a:theme xmlns:a="http://schemas.openxmlformats.org/drawingml/2006/main" name="7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1.xml><?xml version="1.0" encoding="utf-8"?>
<a:theme xmlns:a="http://schemas.openxmlformats.org/drawingml/2006/main" name="8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2.xml><?xml version="1.0" encoding="utf-8"?>
<a:theme xmlns:a="http://schemas.openxmlformats.org/drawingml/2006/main" name="9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3.xml><?xml version="1.0" encoding="utf-8"?>
<a:theme xmlns:a="http://schemas.openxmlformats.org/drawingml/2006/main" name="10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4.xml><?xml version="1.0" encoding="utf-8"?>
<a:theme xmlns:a="http://schemas.openxmlformats.org/drawingml/2006/main" name="1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5.xml><?xml version="1.0" encoding="utf-8"?>
<a:theme xmlns:a="http://schemas.openxmlformats.org/drawingml/2006/main" name="1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6.xml><?xml version="1.0" encoding="utf-8"?>
<a:theme xmlns:a="http://schemas.openxmlformats.org/drawingml/2006/main" name="13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7.xml><?xml version="1.0" encoding="utf-8"?>
<a:theme xmlns:a="http://schemas.openxmlformats.org/drawingml/2006/main" name="14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8.xml><?xml version="1.0" encoding="utf-8"?>
<a:theme xmlns:a="http://schemas.openxmlformats.org/drawingml/2006/main" name="15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9.xml><?xml version="1.0" encoding="utf-8"?>
<a:theme xmlns:a="http://schemas.openxmlformats.org/drawingml/2006/main" name="16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Content Slide">
  <a:themeElements>
    <a:clrScheme name="GAINS">
      <a:dk1>
        <a:sysClr val="windowText" lastClr="000000"/>
      </a:dk1>
      <a:lt1>
        <a:sysClr val="window" lastClr="FFFFFF"/>
      </a:lt1>
      <a:dk2>
        <a:srgbClr val="1F497D"/>
      </a:dk2>
      <a:lt2>
        <a:srgbClr val="EEECE1"/>
      </a:lt2>
      <a:accent1>
        <a:srgbClr val="CC8866"/>
      </a:accent1>
      <a:accent2>
        <a:srgbClr val="7FADAF"/>
      </a:accent2>
      <a:accent3>
        <a:srgbClr val="86839A"/>
      </a:accent3>
      <a:accent4>
        <a:srgbClr val="96A187"/>
      </a:accent4>
      <a:accent5>
        <a:srgbClr val="80797E"/>
      </a:accent5>
      <a:accent6>
        <a:srgbClr val="507282"/>
      </a:accent6>
      <a:hlink>
        <a:srgbClr val="244061"/>
      </a:hlink>
      <a:folHlink>
        <a:srgbClr val="24406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1.xml><?xml version="1.0" encoding="utf-8"?>
<a:theme xmlns:a="http://schemas.openxmlformats.org/drawingml/2006/main" name="18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3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4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8.xml><?xml version="1.0" encoding="utf-8"?>
<a:theme xmlns:a="http://schemas.openxmlformats.org/drawingml/2006/main" name="5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9.xml><?xml version="1.0" encoding="utf-8"?>
<a:theme xmlns:a="http://schemas.openxmlformats.org/drawingml/2006/main" name="6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Retrospect</Template>
  <TotalTime>9422</TotalTime>
  <Words>3309</Words>
  <Application>Microsoft Office PowerPoint</Application>
  <PresentationFormat>Widescreen</PresentationFormat>
  <Paragraphs>396</Paragraphs>
  <Slides>58</Slides>
  <Notes>35</Notes>
  <HiddenSlides>0</HiddenSlides>
  <MMClips>0</MMClips>
  <ScaleCrop>false</ScaleCrop>
  <HeadingPairs>
    <vt:vector size="6" baseType="variant">
      <vt:variant>
        <vt:lpstr>Fonts Used</vt:lpstr>
      </vt:variant>
      <vt:variant>
        <vt:i4>12</vt:i4>
      </vt:variant>
      <vt:variant>
        <vt:lpstr>Theme</vt:lpstr>
      </vt:variant>
      <vt:variant>
        <vt:i4>21</vt:i4>
      </vt:variant>
      <vt:variant>
        <vt:lpstr>Slide Titles</vt:lpstr>
      </vt:variant>
      <vt:variant>
        <vt:i4>58</vt:i4>
      </vt:variant>
    </vt:vector>
  </HeadingPairs>
  <TitlesOfParts>
    <vt:vector size="91" baseType="lpstr">
      <vt:lpstr>ＭＳ Ｐゴシック</vt:lpstr>
      <vt:lpstr>ＭＳ Ｐゴシック</vt:lpstr>
      <vt:lpstr>Arial</vt:lpstr>
      <vt:lpstr>Arial Black</vt:lpstr>
      <vt:lpstr>Calibri</vt:lpstr>
      <vt:lpstr>Calibri Light</vt:lpstr>
      <vt:lpstr>Century Gothic</vt:lpstr>
      <vt:lpstr>Courier New</vt:lpstr>
      <vt:lpstr>Times New Roman</vt:lpstr>
      <vt:lpstr>Wingdings</vt:lpstr>
      <vt:lpstr>Wingdings 3</vt:lpstr>
      <vt:lpstr>ヒラギノ角ゴ Pro W3</vt:lpstr>
      <vt:lpstr>Retrospect</vt:lpstr>
      <vt:lpstr>Content Slide</vt:lpstr>
      <vt:lpstr>Ion</vt:lpstr>
      <vt:lpstr>1_Ion</vt:lpstr>
      <vt:lpstr>2_Ion</vt:lpstr>
      <vt:lpstr>3_Ion</vt:lpstr>
      <vt:lpstr>4_Ion</vt:lpstr>
      <vt:lpstr>5_Ion</vt:lpstr>
      <vt:lpstr>6_Ion</vt:lpstr>
      <vt:lpstr>7_Ion</vt:lpstr>
      <vt:lpstr>8_Ion</vt:lpstr>
      <vt:lpstr>9_Ion</vt:lpstr>
      <vt:lpstr>10_Ion</vt:lpstr>
      <vt:lpstr>11_Ion</vt:lpstr>
      <vt:lpstr>12_Ion</vt:lpstr>
      <vt:lpstr>13_Ion</vt:lpstr>
      <vt:lpstr>14_Ion</vt:lpstr>
      <vt:lpstr>15_Ion</vt:lpstr>
      <vt:lpstr>16_Ion</vt:lpstr>
      <vt:lpstr>17_Ion</vt:lpstr>
      <vt:lpstr>18_Ion</vt:lpstr>
      <vt:lpstr>Welcome! The Webinar will Begin Shortly</vt:lpstr>
      <vt:lpstr>Understanding Opioids and Other Drugs: How Usage Impacts SOAR Applications</vt:lpstr>
      <vt:lpstr>Disclaimer</vt:lpstr>
      <vt:lpstr>Webinar Instructions</vt:lpstr>
      <vt:lpstr>Learning Objectives</vt:lpstr>
      <vt:lpstr>Clinical Perspective: Evidence-Based Addiction Treatment</vt:lpstr>
      <vt:lpstr>Background</vt:lpstr>
      <vt:lpstr>CCC Old Town Recovery Center</vt:lpstr>
      <vt:lpstr>Addiction: A Chronic Brain Disease</vt:lpstr>
      <vt:lpstr>General Considerations</vt:lpstr>
      <vt:lpstr>General Considerations</vt:lpstr>
      <vt:lpstr>General Considerations</vt:lpstr>
      <vt:lpstr>Co-Occurring Disorders</vt:lpstr>
      <vt:lpstr>The Efficacy of Opioid Agonist Treatments</vt:lpstr>
      <vt:lpstr>The Efficacy of Opioid Agonist Treatments</vt:lpstr>
      <vt:lpstr>    </vt:lpstr>
      <vt:lpstr>Depo-Naltrexone and Alcohol Use Disorder</vt:lpstr>
      <vt:lpstr>Oral Naltrexone and Alcohol Use Disorder</vt:lpstr>
      <vt:lpstr>Other Considerations</vt:lpstr>
      <vt:lpstr>Continued Evolution of Treatment</vt:lpstr>
      <vt:lpstr>Continued Evolution of Treatment</vt:lpstr>
      <vt:lpstr>Continued Evolution of Treatment</vt:lpstr>
      <vt:lpstr>Peer Support at CCC</vt:lpstr>
      <vt:lpstr>Defining Treatment Phases/Programming</vt:lpstr>
      <vt:lpstr>A Fully Integrated Medical Home for Recovery</vt:lpstr>
      <vt:lpstr>Opportunities for  Chronically-Ill/Disabled Patients</vt:lpstr>
      <vt:lpstr>Side Effects of Medications, continued</vt:lpstr>
      <vt:lpstr>Challenges for  Chronically-Ill/Disabled Patients</vt:lpstr>
      <vt:lpstr>Challenges for  Chronically-Ill/Disabled Patients</vt:lpstr>
      <vt:lpstr>The Central City Concern Experience</vt:lpstr>
      <vt:lpstr>The Central City Concern Experience</vt:lpstr>
      <vt:lpstr>Central City Concern’s B.E.S.T Program</vt:lpstr>
      <vt:lpstr>Central City Concern’s B.E.S.T Program</vt:lpstr>
      <vt:lpstr>Role of B.E.S.T Eligibility Specialist</vt:lpstr>
      <vt:lpstr>B.E.S.T Case Development Process</vt:lpstr>
      <vt:lpstr>Document Treatment in the  SOAR Medical Summary Report</vt:lpstr>
      <vt:lpstr>Case Examples</vt:lpstr>
      <vt:lpstr>SSA’s Drug Addiction and Alcoholism Policy  Amid the National Opioid Crisis and Spread of Medical Marijuana</vt:lpstr>
      <vt:lpstr>Agenda</vt:lpstr>
      <vt:lpstr>The Basis of DAA Policy: 1996 Amendment of Social Security Act</vt:lpstr>
      <vt:lpstr>DAA Policy in the Code of Federal Regulations (CFR)</vt:lpstr>
      <vt:lpstr>Social Security Ruling 13-2p</vt:lpstr>
      <vt:lpstr>DAA Definition</vt:lpstr>
      <vt:lpstr>DAA Materiality</vt:lpstr>
      <vt:lpstr>DAA Materiality</vt:lpstr>
      <vt:lpstr>PowerPoint Presentation</vt:lpstr>
      <vt:lpstr>DAA is Material When…</vt:lpstr>
      <vt:lpstr>PowerPoint Presentation</vt:lpstr>
      <vt:lpstr>DAA is NOT Material When…</vt:lpstr>
      <vt:lpstr>Exceptions: DAA Does Not Include:</vt:lpstr>
      <vt:lpstr>Exceptions continued: Substance-induced disorders are not considered DAA</vt:lpstr>
      <vt:lpstr>Evaluating DAA Evidence</vt:lpstr>
      <vt:lpstr>Specific Issues:  Medical Marijuana</vt:lpstr>
      <vt:lpstr>Specific Issues: Recreational and  Self-prescribed Marijuana</vt:lpstr>
      <vt:lpstr>Specific Issues: Opioids</vt:lpstr>
      <vt:lpstr>PowerPoint Presentation</vt:lpstr>
      <vt:lpstr>Questions and Answers</vt:lpstr>
      <vt:lpstr>For More Information on SOAR</vt:lpstr>
    </vt:vector>
  </TitlesOfParts>
  <Company>Policy Research Associates,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Opportunities for SOAR in South Dakota</dc:title>
  <dc:creator>Abigail Lemon</dc:creator>
  <cp:lastModifiedBy>Pam Heine</cp:lastModifiedBy>
  <cp:revision>741</cp:revision>
  <cp:lastPrinted>2015-02-24T17:40:25Z</cp:lastPrinted>
  <dcterms:created xsi:type="dcterms:W3CDTF">2014-05-22T19:44:36Z</dcterms:created>
  <dcterms:modified xsi:type="dcterms:W3CDTF">2017-10-25T17:04:41Z</dcterms:modified>
</cp:coreProperties>
</file>